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2"/>
  </p:notesMasterIdLst>
  <p:sldIdLst>
    <p:sldId id="257" r:id="rId2"/>
    <p:sldId id="374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90" r:id="rId13"/>
    <p:sldId id="291" r:id="rId14"/>
    <p:sldId id="365" r:id="rId15"/>
    <p:sldId id="366" r:id="rId16"/>
    <p:sldId id="367" r:id="rId17"/>
    <p:sldId id="295" r:id="rId18"/>
    <p:sldId id="368" r:id="rId19"/>
    <p:sldId id="370" r:id="rId20"/>
    <p:sldId id="311" r:id="rId21"/>
    <p:sldId id="371" r:id="rId22"/>
    <p:sldId id="364" r:id="rId23"/>
    <p:sldId id="336" r:id="rId24"/>
    <p:sldId id="338" r:id="rId25"/>
    <p:sldId id="342" r:id="rId26"/>
    <p:sldId id="343" r:id="rId27"/>
    <p:sldId id="345" r:id="rId28"/>
    <p:sldId id="346" r:id="rId29"/>
    <p:sldId id="347" r:id="rId30"/>
    <p:sldId id="373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48327707494372E-3"/>
                  <c:y val="0.15062386906701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62946D-0DEA-4620-92A5-D731C286EB6B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5086855572812759E-3"/>
                  <c:y val="0.18862933424679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69F816-5089-4EE6-B075-5838A84FF779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7427955796526324E-2"/>
                  <c:y val="0.27711384604890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 sz="2400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2400" dirty="0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78592215259933"/>
                      <c:h val="0.215757823804116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2998.1</c:v>
                </c:pt>
                <c:pt idx="1">
                  <c:v>3241.1</c:v>
                </c:pt>
                <c:pt idx="2">
                  <c:v>-243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063465653241554E-2"/>
                  <c:y val="9.12312817963395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77D9F8-4E47-4306-8754-7E91462928A0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428989894436408E-2"/>
                  <c:y val="7.67794365103815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6C6CF5-DCCF-48BD-95A2-D240F246F50A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0374215034991306E-2"/>
                  <c:y val="0.28737310658509313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 sz="2400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Дефицит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1850</c:v>
                </c:pt>
                <c:pt idx="1">
                  <c:v>1970.8</c:v>
                </c:pt>
                <c:pt idx="2">
                  <c:v>-120.8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9044864"/>
        <c:axId val="199045256"/>
        <c:axId val="0"/>
      </c:bar3DChart>
      <c:catAx>
        <c:axId val="1990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45256"/>
        <c:crosses val="autoZero"/>
        <c:auto val="1"/>
        <c:lblAlgn val="ctr"/>
        <c:lblOffset val="100"/>
        <c:noMultiLvlLbl val="0"/>
      </c:catAx>
      <c:valAx>
        <c:axId val="19904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559231232396479E-3"/>
                  <c:y val="-1.226609284708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602558679760292E-3"/>
                  <c:y val="-1.585696068426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424956334149297E-3"/>
                  <c:y val="-1.060111031025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565100762370448E-3"/>
                  <c:y val="-2.90988997961902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87453641936624E-2"/>
                      <c:h val="6.10629087136106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3.7224367119013872E-3"/>
                  <c:y val="-5.486450455364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459.3</c:v>
                </c:pt>
                <c:pt idx="1">
                  <c:v>947</c:v>
                </c:pt>
                <c:pt idx="2">
                  <c:v>194.7</c:v>
                </c:pt>
                <c:pt idx="3">
                  <c:v>8.1999999999999993</c:v>
                </c:pt>
                <c:pt idx="4">
                  <c:v>6.8</c:v>
                </c:pt>
                <c:pt idx="5" formatCode="0.0;[Red]0.0">
                  <c:v>2.6</c:v>
                </c:pt>
                <c:pt idx="6">
                  <c:v>1.8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18135586122018E-2"/>
                  <c:y val="-3.6106311798948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60808063557419E-2"/>
                  <c:y val="-3.057024486398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912857421329885E-2"/>
                  <c:y val="-1.702577842512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231281817021012E-2"/>
                  <c:y val="-3.729444333723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078434781137916E-2"/>
                  <c:y val="-2.494826483012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731413724014022E-3"/>
                  <c:y val="-2.768699460495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169411476752155E-3"/>
                  <c:y val="-2.076433021332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577</c:v>
                </c:pt>
                <c:pt idx="1">
                  <c:v>1121.7</c:v>
                </c:pt>
                <c:pt idx="2">
                  <c:v>248.8</c:v>
                </c:pt>
                <c:pt idx="3">
                  <c:v>9.6999999999999993</c:v>
                </c:pt>
                <c:pt idx="4">
                  <c:v>8.6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199164632"/>
        <c:axId val="199165024"/>
        <c:axId val="0"/>
      </c:bar3DChart>
      <c:catAx>
        <c:axId val="199164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65024"/>
        <c:crosses val="autoZero"/>
        <c:auto val="1"/>
        <c:lblAlgn val="ctr"/>
        <c:lblOffset val="100"/>
        <c:noMultiLvlLbl val="0"/>
      </c:catAx>
      <c:valAx>
        <c:axId val="199165024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646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2484753302887"/>
          <c:y val="0.2640689285689562"/>
          <c:w val="0.48933972973631995"/>
          <c:h val="0.4782951968050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917933494793394"/>
                  <c:y val="-5.8433573314949319E-2"/>
                </c:manualLayout>
              </c:layout>
              <c:tx>
                <c:rich>
                  <a:bodyPr/>
                  <a:lstStyle/>
                  <a:p>
                    <a:fld id="{F0BA5A10-6755-4D53-9159-BFFEF894C07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EF3AEA2-1DDD-490B-A173-EEC6EBE32BDD}" type="VALUE">
                      <a:rPr lang="ru-RU" sz="2400" b="1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744637465251425E-2"/>
                  <c:y val="8.5716138202260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2C271-7F62-43EB-B9E7-99316FF9B91F}" type="CATEGORYNAME">
                      <a:rPr lang="ru-RU" sz="1600" b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600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3C8FE8F4-8B2E-4E27-9A43-CBE8F68F88A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1042950304"/>
                      <c:h val="0.386712316022677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5453054270866465E-2"/>
                  <c:y val="-3.5292139162659518E-2"/>
                </c:manualLayout>
              </c:layout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293123444432358"/>
                  <c:y val="0.11204404463830279"/>
                </c:manualLayout>
              </c:layout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939501584998072E-2"/>
                  <c:y val="-3.3238964990847671E-2"/>
                </c:manualLayout>
              </c:layout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sz="2400" b="1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4653372601448367"/>
                  <c:y val="-3.1882114033225967E-2"/>
                </c:manualLayout>
              </c:layout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БГО "Развитие и обеспечение эффективности деятельности администрации БГО до 2024 года"</c:v>
                </c:pt>
                <c:pt idx="1">
                  <c:v>МП БГО  "Управление муниципальной собственностью и земельными ресурсами БГО до 2024 года"</c:v>
                </c:pt>
                <c:pt idx="2">
                  <c:v>МП БГО "Развитие системы образования  БГО до 2024 года"</c:v>
                </c:pt>
                <c:pt idx="3">
                  <c:v>МП БГО "Развитие культуры, физической культуры и спорта, организация работы с молодежью в БГО до 2024 года"</c:v>
                </c:pt>
                <c:pt idx="4">
                  <c:v>МП  БГО "Управление муниципальными финансами БГО до 2024 года"</c:v>
                </c:pt>
                <c:pt idx="5">
                  <c:v>Непрограммные направления расходов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29.3</c:v>
                </c:pt>
                <c:pt idx="1">
                  <c:v>0.4</c:v>
                </c:pt>
                <c:pt idx="2">
                  <c:v>56.9</c:v>
                </c:pt>
                <c:pt idx="3" formatCode="0.0">
                  <c:v>12.6</c:v>
                </c:pt>
                <c:pt idx="4">
                  <c:v>0.5</c:v>
                </c:pt>
                <c:pt idx="5" formatCode="0.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45701159702366"/>
          <c:y val="0.45639287678598128"/>
          <c:w val="0.3195277368130765"/>
          <c:h val="0.2858241275827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relaxedInset"/>
              <a:bevelB w="381000" h="381000" prst="relaxedInset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065344453318873"/>
                  <c:y val="-0.24910158012958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9202562648733669E-2"/>
                  <c:y val="-0.16396997507379299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2778435787489973E-2"/>
                  <c:y val="-0.17051067274821158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3782171677384021E-2"/>
                  <c:y val="-0.15601769475382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136112148481"/>
                      <c:h val="0.125078623896995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5741782904953106E-2"/>
                  <c:y val="-6.01810813720048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5945412297"/>
                      <c:h val="0.1209285790246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3753871959336364E-2"/>
                  <c:y val="2.97942420721172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58181203609"/>
                      <c:h val="0.12747089781033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5.9115584971391397E-2"/>
                  <c:y val="7.7862298917357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08E190-6A0F-40F8-90DF-86543A7B20DC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102972992375"/>
                      <c:h val="0.13158852045712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4.3531828891427059E-2"/>
                  <c:y val="3.1310872728498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342367-23FA-4DFE-8A53-3EA420CA9276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1974456199265"/>
                      <c:h val="0.125046201671430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917711152969313"/>
                  <c:y val="-3.7818013399457347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C39D3D6A-10F4-480C-B4E0-E38CDEFF185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1394833313797487"/>
                  <c:y val="-3.1340133787072328E-3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7.5844686840381287E-2"/>
                  <c:y val="-0.14966634287670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35068-79C4-4BC5-B820-01C33FB505F2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F2C7F53-484C-4315-8CD4-0E90C74A531D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0920420047954"/>
                      <c:h val="0.1487598771604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2295509662974846"/>
                  <c:y val="-0.24509305827181757"/>
                </c:manualLayout>
              </c:layout>
              <c:tx>
                <c:rich>
                  <a:bodyPr/>
                  <a:lstStyle/>
                  <a:p>
                    <a:fld id="{2D7F4891-82F6-478D-912C-72869068302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3D950909-B66D-47CD-B253-95BD42E44F8E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0650361958345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7</c:v>
                </c:pt>
                <c:pt idx="4">
                  <c:v>Подпрограмма 4</c:v>
                </c:pt>
                <c:pt idx="5">
                  <c:v>Подпрограмма 6</c:v>
                </c:pt>
                <c:pt idx="6">
                  <c:v>Подпрограмма 8</c:v>
                </c:pt>
                <c:pt idx="7">
                  <c:v>Подпрограмма 5</c:v>
                </c:pt>
                <c:pt idx="8">
                  <c:v>Подпрограмма 9</c:v>
                </c:pt>
                <c:pt idx="9">
                  <c:v>Подпрограмма 10</c:v>
                </c:pt>
                <c:pt idx="10">
                  <c:v>Подпрограмма 11</c:v>
                </c:pt>
                <c:pt idx="11">
                  <c:v>Подпрограмма 12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</c:v>
                </c:pt>
                <c:pt idx="1">
                  <c:v>2.5</c:v>
                </c:pt>
                <c:pt idx="2">
                  <c:v>26.4</c:v>
                </c:pt>
                <c:pt idx="3">
                  <c:v>1.1000000000000001</c:v>
                </c:pt>
                <c:pt idx="4">
                  <c:v>7.1</c:v>
                </c:pt>
                <c:pt idx="5">
                  <c:v>0</c:v>
                </c:pt>
                <c:pt idx="6">
                  <c:v>13.8</c:v>
                </c:pt>
                <c:pt idx="7">
                  <c:v>0.1</c:v>
                </c:pt>
                <c:pt idx="8">
                  <c:v>33.799999999999997</c:v>
                </c:pt>
                <c:pt idx="9">
                  <c:v>0.6</c:v>
                </c:pt>
                <c:pt idx="10" formatCode="0.000">
                  <c:v>5.0000000000000001E-3</c:v>
                </c:pt>
                <c:pt idx="11">
                  <c:v>12.6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37445839351184"/>
          <c:y val="0.18728931665820533"/>
          <c:w val="0.53445613886038801"/>
          <c:h val="0.47929964852390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divot"/>
              <a:bevelB w="381000" h="381000" prst="divot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3922785486627638"/>
                  <c:y val="6.0347031941971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3237146641786"/>
                      <c:h val="0.141513070430069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636638310406686E-3"/>
                  <c:y val="-2.59642265249719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sz="2400" b="1" baseline="0" dirty="0" smtClean="0"/>
                      <a:t>84,5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762126666585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9110003386524106E-2"/>
                  <c:y val="-9.9743291261420036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sz="2400" b="1" baseline="0" dirty="0" smtClean="0"/>
                      <a:t>0,0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229186546327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6607042382701917E-2"/>
                  <c:y val="6.03917735386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763368392088"/>
                      <c:h val="0.138130740524524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26920485472351E-2"/>
                  <c:y val="0.14801704756777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64332669551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00315634629326"/>
                  <c:y val="0.208730987646257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81F8ADC5-B741-4BE2-B154-EE44E36F84F6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173820404866"/>
                      <c:h val="0.143833740230507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Подпрограмма 6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0.7</c:v>
                </c:pt>
                <c:pt idx="1">
                  <c:v>84.5</c:v>
                </c:pt>
                <c:pt idx="2">
                  <c:v>0</c:v>
                </c:pt>
                <c:pt idx="3">
                  <c:v>0.1</c:v>
                </c:pt>
                <c:pt idx="4">
                  <c:v>11</c:v>
                </c:pt>
                <c:pt idx="5">
                  <c:v>3.7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27216210337039"/>
          <c:y val="0.34021713230693668"/>
          <c:w val="0.49295748184842209"/>
          <c:h val="0.4421692545857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hardEdge"/>
              <a:bevelB w="381000" h="381000" prst="hardEdge"/>
              <a:contourClr>
                <a:srgbClr val="000000"/>
              </a:contourClr>
            </a:sp3d>
          </c:spPr>
          <c:explosion val="3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378644202932788E-3"/>
                  <c:y val="-0.1341799924277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515871719202069E-2"/>
                  <c:y val="-2.896132885819704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99606416280544"/>
                  <c:y val="7.7795084171934065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A00E2D08-9740-4F47-B553-30949C070AF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49.2</c:v>
                </c:pt>
                <c:pt idx="1">
                  <c:v>29.4</c:v>
                </c:pt>
                <c:pt idx="2">
                  <c:v>17.600000000000001</c:v>
                </c:pt>
                <c:pt idx="3">
                  <c:v>2.5</c:v>
                </c:pt>
                <c:pt idx="4">
                  <c:v>1.3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66338847504337"/>
          <c:y val="0.49802123594454417"/>
          <c:w val="0.3684615108125241"/>
          <c:h val="0.33077812260626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softRound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858415358144134"/>
                  <c:y val="-4.42458147925084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47777231101305"/>
                      <c:h val="0.48032784368988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51328843947312"/>
                  <c:y val="-0.38750153491717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078820373834"/>
                      <c:h val="0.5414537273636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муниципальной собственностью, земельными ресурсами и приватизации муниципального имущества БГО</c:v>
                </c:pt>
                <c:pt idx="1">
                  <c:v>Обеспечение реализации муниципальной программы БГО "Управление муниципальной собственностью и земельными ресурсами БГО до 2024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11.6</c:v>
                </c:pt>
                <c:pt idx="1">
                  <c:v>88.4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51746164525143"/>
          <c:y val="0.37966815821633859"/>
          <c:w val="0.40254969335806767"/>
          <c:h val="0.36094655418403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olSlant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8493470380041805"/>
                  <c:y val="-0.10094821335641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1531267767639"/>
                      <c:h val="0.54377437594653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Обеспечение реализации муниципальной программы БГО "Управление муниципальными финансами БГО до 2024 года"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4221553486258"/>
          <c:y val="0.36279496299250119"/>
          <c:w val="0.4962381378668711"/>
          <c:h val="0.441782510276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nvex"/>
              <a:bevelB w="381000" h="381000" prst="convex"/>
              <a:contourClr>
                <a:srgbClr val="000000"/>
              </a:contourClr>
            </a:sp3d>
          </c:spPr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4981136001370625E-2"/>
                  <c:y val="3.4263613716268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2762006983892"/>
                      <c:h val="0.163173981252484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4367869248242772E-2"/>
                  <c:y val="-5.349016995109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9194442863238"/>
                      <c:h val="0.1433795917974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6430052854331228E-2"/>
                  <c:y val="5.9762993268781137E-2"/>
                </c:manualLayout>
              </c:layout>
              <c:tx>
                <c:rich>
                  <a:bodyPr/>
                  <a:lstStyle/>
                  <a:p>
                    <a:fld id="{ED84F146-A0F8-460B-BCFB-36A4042EC4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3ADB6892-D91B-4DCC-B0B0-4354565EF869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627724151793106E-2"/>
                  <c:y val="0.10367305714550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14AB9-9167-4B20-9041-31A6EF59C160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0D2AE4AF-E747-40FE-8445-8A20D7163BB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8430235602342"/>
                      <c:h val="0.19657271662596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6246648906723"/>
                  <c:y val="-3.5812677974024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71373652504303"/>
                      <c:h val="0.198336948184066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8803601664535557E-2"/>
                  <c:y val="-9.0940404370211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2C27D2-D666-48DA-AE2E-DEFA8AE8E3DF}" type="CATEGORYNAME">
                      <a:rPr lang="ru-RU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C46318EA-97F3-413D-BBF6-1AD676DE2B87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91408320084798"/>
                      <c:h val="0.21282420070320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Председатель Думы</c:v>
                </c:pt>
                <c:pt idx="1">
                  <c:v>Аппарат Думы</c:v>
                </c:pt>
                <c:pt idx="2">
                  <c:v>Аппарат Счетной палаты</c:v>
                </c:pt>
                <c:pt idx="3">
                  <c:v>Руководитель Счетной палаты</c:v>
                </c:pt>
                <c:pt idx="4">
                  <c:v>Пенсионное обеспечение</c:v>
                </c:pt>
                <c:pt idx="5">
                  <c:v>Резервные фонды администрации Правительства СО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</c:v>
                </c:pt>
                <c:pt idx="1">
                  <c:v>29.7</c:v>
                </c:pt>
                <c:pt idx="2">
                  <c:v>19.7</c:v>
                </c:pt>
                <c:pt idx="3">
                  <c:v>13.9</c:v>
                </c:pt>
                <c:pt idx="4">
                  <c:v>3.2</c:v>
                </c:pt>
                <c:pt idx="5">
                  <c:v>16.5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16929107276189437"/>
                  <c:y val="-0.429857461492728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6B03B26-6686-462D-8186-B632216008B2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5762302808"/>
                      <c:h val="0.2738111399888754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25215189197546112"/>
                  <c:y val="-0.26803181595574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40B90F2-CC02-40DE-BA60-73AEB671AB2C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72108310564698"/>
          <c:y val="2.4088737896592143E-2"/>
          <c:w val="0.89684973669650847"/>
          <c:h val="0.73812204481778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h="101600" prst="angle"/>
                <a:bevelB w="107950"/>
              </a:sp3d>
            </c:spPr>
          </c:dPt>
          <c:dLbls>
            <c:dLbl>
              <c:idx val="0"/>
              <c:layout>
                <c:manualLayout>
                  <c:x val="-2.6825852807422596E-17"/>
                  <c:y val="-0.26089328285679264"/>
                </c:manualLayout>
              </c:layout>
              <c:tx>
                <c:rich>
                  <a:bodyPr/>
                  <a:lstStyle/>
                  <a:p>
                    <a:fld id="{7EE47CCD-696D-4658-8EC0-8927D5280447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2699.7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01600" h="101600"/>
            </a:sp3d>
          </c:spPr>
          <c:invertIfNegative val="0"/>
          <c:dLbls>
            <c:dLbl>
              <c:idx val="1"/>
              <c:layout>
                <c:manualLayout>
                  <c:x val="1.3169207144600199E-2"/>
                  <c:y val="-0.29158661025170945"/>
                </c:manualLayout>
              </c:layout>
              <c:tx>
                <c:rich>
                  <a:bodyPr/>
                  <a:lstStyle/>
                  <a:p>
                    <a:fld id="{A46A6666-FD2B-430E-A4EA-360947C64111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2998.1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angle"/>
              <a:bevelB w="101600" h="101600"/>
            </a:sp3d>
          </c:spPr>
          <c:invertIfNegative val="0"/>
          <c:dLbls>
            <c:dLbl>
              <c:idx val="2"/>
              <c:layout>
                <c:manualLayout>
                  <c:x val="1.6095697621177914E-2"/>
                  <c:y val="-0.20827615017979248"/>
                </c:manualLayout>
              </c:layout>
              <c:tx>
                <c:rich>
                  <a:bodyPr/>
                  <a:lstStyle/>
                  <a:p>
                    <a:fld id="{72E0B70A-2BD9-4D03-9039-158ED5562689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1850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gapDepth val="55"/>
        <c:shape val="cylinder"/>
        <c:axId val="199384920"/>
        <c:axId val="199385312"/>
        <c:axId val="0"/>
      </c:bar3DChart>
      <c:catAx>
        <c:axId val="19938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 baseline="0">
                <a:effectLst>
                  <a:outerShdw blurRad="50800" dist="50800" dir="5400000" sx="1000" sy="1000" algn="ctr" rotWithShape="0">
                    <a:srgbClr val="000000">
                      <a:alpha val="44000"/>
                    </a:srgbClr>
                  </a:outerShdw>
                </a:effectLst>
              </a:defRPr>
            </a:pPr>
            <a:endParaRPr lang="ru-RU"/>
          </a:p>
        </c:txPr>
        <c:crossAx val="199385312"/>
        <c:crosses val="autoZero"/>
        <c:auto val="1"/>
        <c:lblAlgn val="ctr"/>
        <c:lblOffset val="100"/>
        <c:noMultiLvlLbl val="0"/>
      </c:catAx>
      <c:valAx>
        <c:axId val="1993853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9938492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65112646509971E-3"/>
                  <c:y val="-7.1110613399031327E-3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2019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721.6</c:v>
                </c:pt>
                <c:pt idx="1">
                  <c:v>665.8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2019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1128.3</c:v>
                </c:pt>
                <c:pt idx="1">
                  <c:v>914.5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99386096"/>
        <c:axId val="198763200"/>
        <c:axId val="0"/>
      </c:bar3DChart>
      <c:catAx>
        <c:axId val="19938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198763200"/>
        <c:crosses val="autoZero"/>
        <c:auto val="1"/>
        <c:lblAlgn val="ctr"/>
        <c:lblOffset val="100"/>
        <c:noMultiLvlLbl val="0"/>
      </c:catAx>
      <c:valAx>
        <c:axId val="19876320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99386096"/>
        <c:crosses val="autoZero"/>
        <c:crossBetween val="between"/>
        <c:majorUnit val="4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0565031446540874E-2"/>
                  <c:y val="-3.4278283620958458E-2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sz="2400" dirty="0" smtClean="0"/>
                      <a:t>15,8%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sz="2400" dirty="0" smtClean="0"/>
                      <a:t>1,7%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3416296296296344E-2"/>
                  <c:y val="0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sz="2400" dirty="0" smtClean="0"/>
                      <a:t>2,7%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1854736547868622"/>
                  <c:y val="-7.1383300775910777E-3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sz="2400" dirty="0" smtClean="0"/>
                      <a:t>5,1%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8141383647798736E-2"/>
                  <c:y val="8.2399705169139761E-2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sz="2400" dirty="0" smtClean="0"/>
                      <a:t>55,6%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3.4789769392033543E-2"/>
                  <c:y val="-9.8725066150584698E-2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z="2400" b="1" smtClean="0"/>
                      <a:pPr>
                        <a:defRPr sz="2000"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sz="2400" dirty="0" smtClean="0"/>
                      <a:t>12,7%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01104122990912E-2"/>
                      <c:h val="0.186373415042442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8469993011879693E-2"/>
                  <c:y val="-0.19426723965237627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sz="2400" dirty="0" smtClean="0"/>
                      <a:t>5,6%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sz="2400" dirty="0" smtClean="0"/>
                      <a:t>0,8%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83.6</c:v>
                </c:pt>
                <c:pt idx="1">
                  <c:v>9.1999999999999993</c:v>
                </c:pt>
                <c:pt idx="2">
                  <c:v>14.2</c:v>
                </c:pt>
                <c:pt idx="3">
                  <c:v>27</c:v>
                </c:pt>
                <c:pt idx="4">
                  <c:v>294.5</c:v>
                </c:pt>
                <c:pt idx="5" formatCode="General">
                  <c:v>67.3</c:v>
                </c:pt>
                <c:pt idx="6">
                  <c:v>30</c:v>
                </c:pt>
                <c:pt idx="7" formatCode="General">
                  <c:v>4.2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293018726031397E-2"/>
                  <c:y val="-3.91791517352445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797058263900754E-3"/>
                  <c:y val="-6.22228688061261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257769329435551E-3"/>
                  <c:y val="-1.058197884004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010359105914068E-3"/>
                  <c:y val="-1.269837460805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505179552957034E-3"/>
                  <c:y val="-4.444431112817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3491873040251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Акцизы</c:v>
                </c:pt>
                <c:pt idx="4">
                  <c:v>ЕНВД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303.89999999999998</c:v>
                </c:pt>
                <c:pt idx="1">
                  <c:v>90.4</c:v>
                </c:pt>
                <c:pt idx="2">
                  <c:v>29.3</c:v>
                </c:pt>
                <c:pt idx="3">
                  <c:v>12.5</c:v>
                </c:pt>
                <c:pt idx="4">
                  <c:v>28.7</c:v>
                </c:pt>
                <c:pt idx="5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3934868826244463E-2"/>
                  <c:y val="-3.075356354386638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46482250775905E-2"/>
                  <c:y val="-4.642405772061183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3762948882392584E-3"/>
                  <c:y val="-1.693116614406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52589776478517E-3"/>
                  <c:y val="-6.3491873040250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515538658871101E-3"/>
                  <c:y val="-4.2327915360167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277330798830665E-2"/>
                  <c:y val="-3.1745936520125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Акцизы</c:v>
                </c:pt>
                <c:pt idx="4">
                  <c:v>ЕНВД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294.5</c:v>
                </c:pt>
                <c:pt idx="1">
                  <c:v>83.6</c:v>
                </c:pt>
                <c:pt idx="2">
                  <c:v>67.3</c:v>
                </c:pt>
                <c:pt idx="3">
                  <c:v>30</c:v>
                </c:pt>
                <c:pt idx="4">
                  <c:v>26.9</c:v>
                </c:pt>
                <c:pt idx="5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198764768"/>
        <c:axId val="63250232"/>
        <c:axId val="0"/>
      </c:bar3DChart>
      <c:catAx>
        <c:axId val="19876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tx1"/>
                </a:solidFill>
              </a:defRPr>
            </a:pPr>
            <a:endParaRPr lang="ru-RU"/>
          </a:p>
        </c:txPr>
        <c:crossAx val="63250232"/>
        <c:crosses val="autoZero"/>
        <c:auto val="1"/>
        <c:lblAlgn val="ctr"/>
        <c:lblOffset val="100"/>
        <c:noMultiLvlLbl val="0"/>
      </c:catAx>
      <c:valAx>
        <c:axId val="6325023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9876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3"/>
            <c:bubble3D val="0"/>
            <c:explosion val="13"/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Lbls>
            <c:dLbl>
              <c:idx val="0"/>
              <c:layout>
                <c:manualLayout>
                  <c:x val="0.15059212183991702"/>
                  <c:y val="-1.9061226829632478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2,6%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488120234795784E-2"/>
                  <c:y val="-0.10044147682429988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43,1%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3334519420067849"/>
                  <c:y val="-1.9588996031827781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z="2400" b="1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sz="24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использование 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22,1%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090712692591251E-2"/>
                  <c:y val="6.381483170154220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1,1%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893321693022585E-2"/>
                  <c:y val="-0.1692531748805778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ABCEEC86-AE34-41A7-9D58-80C99DDB4B35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платные услуги и компенсация затрат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5782823333986"/>
                      <c:h val="0.264263840895032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414380702662376E-3"/>
                  <c:y val="-9.1352776692641399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28,2%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5185008912156928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1481417045284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4.9000000000000004</c:v>
                </c:pt>
                <c:pt idx="1">
                  <c:v>82.6</c:v>
                </c:pt>
                <c:pt idx="2">
                  <c:v>42.4</c:v>
                </c:pt>
                <c:pt idx="3">
                  <c:v>2.1</c:v>
                </c:pt>
                <c:pt idx="4">
                  <c:v>3</c:v>
                </c:pt>
                <c:pt idx="5">
                  <c:v>54.1</c:v>
                </c:pt>
                <c:pt idx="6">
                  <c:v>2.6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022436339795211E-3"/>
                  <c:y val="-1.6477072218877793E-2"/>
                </c:manualLayout>
              </c:layout>
              <c:tx>
                <c:rich>
                  <a:bodyPr/>
                  <a:lstStyle/>
                  <a:p>
                    <a:fld id="{A53CF615-E260-425E-A787-8F135DD7A01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1.1769337299198447E-2"/>
                </c:manualLayout>
              </c:layout>
              <c:tx>
                <c:rich>
                  <a:bodyPr/>
                  <a:lstStyle/>
                  <a:p>
                    <a:fld id="{5B11042B-7D2C-4636-A334-24152112EC3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68.5</c:v>
                </c:pt>
                <c:pt idx="1">
                  <c:v>49.5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8300119240923E-16"/>
                  <c:y val="-1.41232047590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22436339795211E-3"/>
                  <c:y val="-1.647707221887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82.6</c:v>
                </c:pt>
                <c:pt idx="1">
                  <c:v>54.1</c:v>
                </c:pt>
                <c:pt idx="2">
                  <c:v>42.4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251800"/>
        <c:axId val="63251408"/>
        <c:axId val="0"/>
      </c:bar3DChart>
      <c:valAx>
        <c:axId val="632514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63251800"/>
        <c:crosses val="autoZero"/>
        <c:crossBetween val="between"/>
      </c:valAx>
      <c:catAx>
        <c:axId val="6325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251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8847818493325239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>
                <c:manualLayout>
                  <c:x val="4.406509652280126E-3"/>
                  <c:y val="-5.0496884037418061E-2"/>
                </c:manualLayout>
              </c:layout>
              <c:tx>
                <c:rich>
                  <a:bodyPr/>
                  <a:lstStyle/>
                  <a:p>
                    <a:fld id="{839FF68C-FF1B-41F6-8970-E4D43205C818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3241.1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2000"/>
                  </a:schemeClr>
                </a:gs>
                <a:gs pos="100000">
                  <a:schemeClr val="accent2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1"/>
              <c:layout>
                <c:manualLayout>
                  <c:x val="1.468836550760042E-3"/>
                  <c:y val="-1.2023067627956768E-2"/>
                </c:manualLayout>
              </c:layout>
              <c:tx>
                <c:rich>
                  <a:bodyPr/>
                  <a:lstStyle/>
                  <a:p>
                    <a:fld id="{9A31CB24-0256-4D14-94C5-7C29C8EF1DFB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1970.8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430640"/>
        <c:axId val="198482176"/>
        <c:axId val="0"/>
      </c:bar3DChart>
      <c:catAx>
        <c:axId val="19643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82176"/>
        <c:crosses val="autoZero"/>
        <c:auto val="1"/>
        <c:lblAlgn val="ctr"/>
        <c:lblOffset val="100"/>
        <c:noMultiLvlLbl val="0"/>
      </c:catAx>
      <c:valAx>
        <c:axId val="19848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3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6202286719437117E-3"/>
                  <c:y val="-5.028122130111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494756782355727E-3"/>
                  <c:y val="-4.202087466342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211149448616466E-5"/>
                  <c:y val="-7.7329817019177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690683986198499E-5"/>
                  <c:y val="-1.0719563919184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612878404457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090418137822087E-2"/>
                  <c:y val="-1.875906106454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3214261551992421E-3"/>
                  <c:y val="-4.610609136663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972126378458833E-3"/>
                  <c:y val="-0.1015506662701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155266896690691E-3"/>
                  <c:y val="-6.0719046137322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1414635934422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90.5</c:v>
                </c:pt>
                <c:pt idx="1">
                  <c:v>88.1</c:v>
                </c:pt>
                <c:pt idx="2">
                  <c:v>89.1</c:v>
                </c:pt>
                <c:pt idx="3">
                  <c:v>69.5</c:v>
                </c:pt>
                <c:pt idx="4">
                  <c:v>0.4</c:v>
                </c:pt>
                <c:pt idx="5">
                  <c:v>1004.1</c:v>
                </c:pt>
                <c:pt idx="6">
                  <c:v>87.2</c:v>
                </c:pt>
                <c:pt idx="7">
                  <c:v>141.6</c:v>
                </c:pt>
                <c:pt idx="8">
                  <c:v>47.2</c:v>
                </c:pt>
                <c:pt idx="9">
                  <c:v>2.7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4.2190379541302775E-3"/>
                  <c:y val="-0.11387946334129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006900750964083E-3"/>
                  <c:y val="-8.866134978663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066571950476962E-3"/>
                  <c:y val="-4.33332462144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872674379271188E-3"/>
                  <c:y val="-7.796627777139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95988092821867E-2"/>
                  <c:y val="-1.194662474441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278465597726712E-2"/>
                  <c:y val="-1.013931948340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0352885461063873E-3"/>
                  <c:y val="-7.155893269871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373804208104999E-2"/>
                  <c:y val="-0.12206074551054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76625397469624E-3"/>
                  <c:y val="-2.594300816139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2752756468793438E-3"/>
                  <c:y val="-1.11381657182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120.2</c:v>
                </c:pt>
                <c:pt idx="1">
                  <c:v>94.3</c:v>
                </c:pt>
                <c:pt idx="2">
                  <c:v>82</c:v>
                </c:pt>
                <c:pt idx="3">
                  <c:v>102.7</c:v>
                </c:pt>
                <c:pt idx="4">
                  <c:v>0</c:v>
                </c:pt>
                <c:pt idx="5">
                  <c:v>1199.9000000000001</c:v>
                </c:pt>
                <c:pt idx="6">
                  <c:v>125.1</c:v>
                </c:pt>
                <c:pt idx="7">
                  <c:v>199.7</c:v>
                </c:pt>
                <c:pt idx="8">
                  <c:v>44.7</c:v>
                </c:pt>
                <c:pt idx="9">
                  <c:v>2.2999999999999998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200198680"/>
        <c:axId val="200199072"/>
        <c:axId val="0"/>
      </c:bar3DChart>
      <c:catAx>
        <c:axId val="20019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199072"/>
        <c:crosses val="autoZero"/>
        <c:auto val="1"/>
        <c:lblAlgn val="ctr"/>
        <c:lblOffset val="0"/>
        <c:tickMarkSkip val="1"/>
        <c:noMultiLvlLbl val="0"/>
      </c:catAx>
      <c:valAx>
        <c:axId val="2001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198680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45795277721"/>
          <c:y val="1.4315600044249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общегосударственные вопросы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120,2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нац.без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и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прав.деятельность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94,3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национальная экономика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82,0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ЖКХ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102,7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охрана окружающей среды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образование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1199,9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культура, кинематография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125,1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социальная политика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199,7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физическая культура и спорт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44,7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средства массовой информации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2,3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обслуживание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мун.долга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0,03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  <dgm:t>
        <a:bodyPr/>
        <a:lstStyle/>
        <a:p>
          <a:endParaRPr lang="ru-RU"/>
        </a:p>
      </dgm:t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  <dgm:t>
        <a:bodyPr/>
        <a:lstStyle/>
        <a:p>
          <a:endParaRPr lang="ru-RU"/>
        </a:p>
      </dgm:t>
    </dgm:pt>
    <dgm:pt modelId="{5149130C-F1FF-4ECC-9E2E-B36D11C73A87}" type="pres">
      <dgm:prSet presAssocID="{944FE3C1-4D82-417F-BEDF-7C72A03866A9}" presName="composite" presStyleCnt="0"/>
      <dgm:spPr/>
      <dgm:t>
        <a:bodyPr/>
        <a:lstStyle/>
        <a:p>
          <a:endParaRPr lang="ru-RU"/>
        </a:p>
      </dgm:t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  <dgm:t>
        <a:bodyPr/>
        <a:lstStyle/>
        <a:p>
          <a:endParaRPr lang="ru-RU"/>
        </a:p>
      </dgm:t>
    </dgm:pt>
    <dgm:pt modelId="{E4CB75B1-D908-4EA0-8DF2-A8F94D40468E}" type="pres">
      <dgm:prSet presAssocID="{2391B521-0CED-45E6-91DC-65639289D06E}" presName="composite" presStyleCnt="0"/>
      <dgm:spPr/>
      <dgm:t>
        <a:bodyPr/>
        <a:lstStyle/>
        <a:p>
          <a:endParaRPr lang="ru-RU"/>
        </a:p>
      </dgm:t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  <dgm:t>
        <a:bodyPr/>
        <a:lstStyle/>
        <a:p>
          <a:endParaRPr lang="ru-RU"/>
        </a:p>
      </dgm:t>
    </dgm:pt>
    <dgm:pt modelId="{8586DA54-917E-4289-A850-22A95A8FFFDA}" type="pres">
      <dgm:prSet presAssocID="{715D7CA1-90E5-4570-8472-4E5397224F19}" presName="composite" presStyleCnt="0"/>
      <dgm:spPr/>
      <dgm:t>
        <a:bodyPr/>
        <a:lstStyle/>
        <a:p>
          <a:endParaRPr lang="ru-RU"/>
        </a:p>
      </dgm:t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  <dgm:t>
        <a:bodyPr/>
        <a:lstStyle/>
        <a:p>
          <a:endParaRPr lang="ru-RU"/>
        </a:p>
      </dgm:t>
    </dgm:pt>
    <dgm:pt modelId="{8D9EF825-15C8-4FCC-8BD1-AF1B15E15DDD}" type="pres">
      <dgm:prSet presAssocID="{F1B2AFAA-5B99-4EB9-83A3-06E6181667B7}" presName="composite" presStyleCnt="0"/>
      <dgm:spPr/>
      <dgm:t>
        <a:bodyPr/>
        <a:lstStyle/>
        <a:p>
          <a:endParaRPr lang="ru-RU"/>
        </a:p>
      </dgm:t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  <dgm:t>
        <a:bodyPr/>
        <a:lstStyle/>
        <a:p>
          <a:endParaRPr lang="ru-RU"/>
        </a:p>
      </dgm:t>
    </dgm:pt>
    <dgm:pt modelId="{29FD365A-665A-4925-A92B-D9A05FF0391B}" type="pres">
      <dgm:prSet presAssocID="{DB734EB1-809C-4C8F-9EA0-69AD8F3CE36A}" presName="composite" presStyleCnt="0"/>
      <dgm:spPr/>
      <dgm:t>
        <a:bodyPr/>
        <a:lstStyle/>
        <a:p>
          <a:endParaRPr lang="ru-RU"/>
        </a:p>
      </dgm:t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  <dgm:t>
        <a:bodyPr/>
        <a:lstStyle/>
        <a:p>
          <a:endParaRPr lang="ru-RU"/>
        </a:p>
      </dgm:t>
    </dgm:pt>
    <dgm:pt modelId="{0415E664-4090-4961-946D-BED258557DAD}" type="pres">
      <dgm:prSet presAssocID="{C252DA81-A517-4CF5-8A90-011C67449689}" presName="composite" presStyleCnt="0"/>
      <dgm:spPr/>
      <dgm:t>
        <a:bodyPr/>
        <a:lstStyle/>
        <a:p>
          <a:endParaRPr lang="ru-RU"/>
        </a:p>
      </dgm:t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  <dgm:t>
        <a:bodyPr/>
        <a:lstStyle/>
        <a:p>
          <a:endParaRPr lang="ru-RU"/>
        </a:p>
      </dgm:t>
    </dgm:pt>
    <dgm:pt modelId="{D6E7F1C7-EF17-444C-9E20-1C207EB45F92}" type="pres">
      <dgm:prSet presAssocID="{0340EC69-FA4D-4CFC-8A84-BB1A3A4AD477}" presName="composite" presStyleCnt="0"/>
      <dgm:spPr/>
      <dgm:t>
        <a:bodyPr/>
        <a:lstStyle/>
        <a:p>
          <a:endParaRPr lang="ru-RU"/>
        </a:p>
      </dgm:t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  <dgm:t>
        <a:bodyPr/>
        <a:lstStyle/>
        <a:p>
          <a:endParaRPr lang="ru-RU"/>
        </a:p>
      </dgm:t>
    </dgm:pt>
    <dgm:pt modelId="{F0DD1BD8-EEBD-49C1-A676-F2560E4560FB}" type="pres">
      <dgm:prSet presAssocID="{C2B177F3-318D-4912-B2F9-5FEF6AE3F55B}" presName="composite" presStyleCnt="0"/>
      <dgm:spPr/>
      <dgm:t>
        <a:bodyPr/>
        <a:lstStyle/>
        <a:p>
          <a:endParaRPr lang="ru-RU"/>
        </a:p>
      </dgm:t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  <dgm:t>
        <a:bodyPr/>
        <a:lstStyle/>
        <a:p>
          <a:endParaRPr lang="ru-RU"/>
        </a:p>
      </dgm:t>
    </dgm:pt>
    <dgm:pt modelId="{D0456A14-46CE-49F5-9BC3-BED8C9D8441C}" type="pres">
      <dgm:prSet presAssocID="{F8220AF0-04B0-4575-9823-E29FEA7199B1}" presName="composite" presStyleCnt="0"/>
      <dgm:spPr/>
      <dgm:t>
        <a:bodyPr/>
        <a:lstStyle/>
        <a:p>
          <a:endParaRPr lang="ru-RU"/>
        </a:p>
      </dgm:t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  <dgm:t>
        <a:bodyPr/>
        <a:lstStyle/>
        <a:p>
          <a:endParaRPr lang="ru-RU"/>
        </a:p>
      </dgm:t>
    </dgm:pt>
    <dgm:pt modelId="{74803601-14AF-4274-9DE0-A06E0E0D37E4}" type="pres">
      <dgm:prSet presAssocID="{5441A107-7835-458B-A265-DF372BA8CAD2}" presName="composite" presStyleCnt="0"/>
      <dgm:spPr/>
      <dgm:t>
        <a:bodyPr/>
        <a:lstStyle/>
        <a:p>
          <a:endParaRPr lang="ru-RU"/>
        </a:p>
      </dgm:t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052C0-7E86-49E5-A4BE-1D33E6686FE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B63DA-BDF9-4CEF-BB1B-B0D78C78992E}">
      <dgm:prSet phldrT="[Текст]" custT="1"/>
      <dgm:spPr/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1614,7</a:t>
          </a:r>
          <a:endParaRPr lang="ru-RU" sz="1800" baseline="0" dirty="0" smtClean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B6C770FC-516D-413B-9420-D29668822B27}" type="parTrans" cxnId="{E98021FF-E850-4BC5-8227-F9B4F9755F55}">
      <dgm:prSet/>
      <dgm:spPr/>
      <dgm:t>
        <a:bodyPr/>
        <a:lstStyle/>
        <a:p>
          <a:endParaRPr lang="ru-RU"/>
        </a:p>
      </dgm:t>
    </dgm:pt>
    <dgm:pt modelId="{D7EF54DB-A893-4A8D-BCD3-70E9F89C6B52}" type="sibTrans" cxnId="{E98021FF-E850-4BC5-8227-F9B4F9755F55}">
      <dgm:prSet/>
      <dgm:spPr/>
      <dgm:t>
        <a:bodyPr/>
        <a:lstStyle/>
        <a:p>
          <a:endParaRPr lang="ru-RU"/>
        </a:p>
      </dgm:t>
    </dgm:pt>
    <dgm:pt modelId="{E7FFECAB-5470-4317-B5B0-A4A08CFB885E}">
      <dgm:prSet phldrT="[Текст]"/>
      <dgm:spPr/>
      <dgm:t>
        <a:bodyPr/>
        <a:lstStyle/>
        <a:p>
          <a:r>
            <a:rPr lang="ru-RU" dirty="0" smtClean="0"/>
            <a:t>г. Березовский – </a:t>
          </a:r>
          <a:r>
            <a:rPr lang="ru-RU" dirty="0" smtClean="0"/>
            <a:t>81,9%</a:t>
          </a:r>
          <a:endParaRPr lang="ru-RU" dirty="0"/>
        </a:p>
      </dgm:t>
    </dgm:pt>
    <dgm:pt modelId="{BA9B12F6-B326-4AB2-93DC-FDC03F439776}" type="parTrans" cxnId="{4A4BF3B5-6373-4098-92FA-F87C34C70511}">
      <dgm:prSet/>
      <dgm:spPr/>
      <dgm:t>
        <a:bodyPr/>
        <a:lstStyle/>
        <a:p>
          <a:endParaRPr lang="ru-RU"/>
        </a:p>
      </dgm:t>
    </dgm:pt>
    <dgm:pt modelId="{2F4AAC07-ED91-4EC5-BEF0-7DE4D21CDCAB}" type="sibTrans" cxnId="{4A4BF3B5-6373-4098-92FA-F87C34C70511}">
      <dgm:prSet/>
      <dgm:spPr/>
      <dgm:t>
        <a:bodyPr/>
        <a:lstStyle/>
        <a:p>
          <a:endParaRPr lang="ru-RU"/>
        </a:p>
      </dgm:t>
    </dgm:pt>
    <dgm:pt modelId="{8ACC7D93-27C2-4B4A-A786-D3DF606948F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143,3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D2F4F92-B8C5-4E06-8311-343FFEC9BAA5}" type="parTrans" cxnId="{9E72FAA5-057E-45F7-983A-CBE7D4F77B11}">
      <dgm:prSet/>
      <dgm:spPr/>
      <dgm:t>
        <a:bodyPr/>
        <a:lstStyle/>
        <a:p>
          <a:endParaRPr lang="ru-RU"/>
        </a:p>
      </dgm:t>
    </dgm:pt>
    <dgm:pt modelId="{6DD71B5C-0AA5-4829-A473-FCE599226F0D}" type="sibTrans" cxnId="{9E72FAA5-057E-45F7-983A-CBE7D4F77B11}">
      <dgm:prSet/>
      <dgm:spPr/>
      <dgm:t>
        <a:bodyPr/>
        <a:lstStyle/>
        <a:p>
          <a:endParaRPr lang="ru-RU"/>
        </a:p>
      </dgm:t>
    </dgm:pt>
    <dgm:pt modelId="{A5347D53-E0B4-48DD-AC45-AE8403ED3A26}">
      <dgm:prSet phldrT="[Текст]"/>
      <dgm:spPr/>
      <dgm:t>
        <a:bodyPr/>
        <a:lstStyle/>
        <a:p>
          <a:r>
            <a:rPr lang="ru-RU" dirty="0" smtClean="0"/>
            <a:t>п. Монетный – </a:t>
          </a:r>
          <a:r>
            <a:rPr lang="ru-RU" dirty="0" smtClean="0"/>
            <a:t>7,3%</a:t>
          </a:r>
          <a:endParaRPr lang="ru-RU" dirty="0"/>
        </a:p>
      </dgm:t>
    </dgm:pt>
    <dgm:pt modelId="{1D635D09-68E5-407B-A770-4C8E85995906}" type="parTrans" cxnId="{5D2E9C8C-828A-4989-B25B-573E02A86444}">
      <dgm:prSet/>
      <dgm:spPr/>
      <dgm:t>
        <a:bodyPr/>
        <a:lstStyle/>
        <a:p>
          <a:endParaRPr lang="ru-RU"/>
        </a:p>
      </dgm:t>
    </dgm:pt>
    <dgm:pt modelId="{4583C787-A5CE-4F2D-92EC-9BF67CCC908F}" type="sibTrans" cxnId="{5D2E9C8C-828A-4989-B25B-573E02A86444}">
      <dgm:prSet/>
      <dgm:spPr/>
      <dgm:t>
        <a:bodyPr/>
        <a:lstStyle/>
        <a:p>
          <a:endParaRPr lang="ru-RU"/>
        </a:p>
      </dgm:t>
    </dgm:pt>
    <dgm:pt modelId="{2DED0FE4-A87A-4A95-88FF-9EC6EEEB0CD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48,8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418D3031-5327-407A-8C96-483B0D1827AB}" type="parTrans" cxnId="{B633DF8D-222D-4D4B-ABB5-D2A78ABDC718}">
      <dgm:prSet/>
      <dgm:spPr/>
      <dgm:t>
        <a:bodyPr/>
        <a:lstStyle/>
        <a:p>
          <a:endParaRPr lang="ru-RU"/>
        </a:p>
      </dgm:t>
    </dgm:pt>
    <dgm:pt modelId="{942109BF-0840-44EF-8E71-3D60FCD4FF34}" type="sibTrans" cxnId="{B633DF8D-222D-4D4B-ABB5-D2A78ABDC718}">
      <dgm:prSet/>
      <dgm:spPr/>
      <dgm:t>
        <a:bodyPr/>
        <a:lstStyle/>
        <a:p>
          <a:endParaRPr lang="ru-RU"/>
        </a:p>
      </dgm:t>
    </dgm:pt>
    <dgm:pt modelId="{C6625C10-F5F6-4848-876E-AC35E45A53B9}">
      <dgm:prSet phldrT="[Текст]"/>
      <dgm:spPr/>
      <dgm:t>
        <a:bodyPr/>
        <a:lstStyle/>
        <a:p>
          <a:r>
            <a:rPr lang="ru-RU" dirty="0" smtClean="0"/>
            <a:t>п. Лосиный – </a:t>
          </a:r>
          <a:r>
            <a:rPr lang="ru-RU" dirty="0" smtClean="0"/>
            <a:t>2,5%</a:t>
          </a:r>
          <a:endParaRPr lang="ru-RU" dirty="0"/>
        </a:p>
      </dgm:t>
    </dgm:pt>
    <dgm:pt modelId="{08E60F92-B911-4302-A495-C4AC6E2618F4}" type="parTrans" cxnId="{DAE63490-473D-44EA-AEEE-F9289860433B}">
      <dgm:prSet/>
      <dgm:spPr/>
      <dgm:t>
        <a:bodyPr/>
        <a:lstStyle/>
        <a:p>
          <a:endParaRPr lang="ru-RU"/>
        </a:p>
      </dgm:t>
    </dgm:pt>
    <dgm:pt modelId="{606F7778-EF13-4AD4-BD84-8E2EFC83F649}" type="sibTrans" cxnId="{DAE63490-473D-44EA-AEEE-F9289860433B}">
      <dgm:prSet/>
      <dgm:spPr/>
      <dgm:t>
        <a:bodyPr/>
        <a:lstStyle/>
        <a:p>
          <a:endParaRPr lang="ru-RU"/>
        </a:p>
      </dgm:t>
    </dgm:pt>
    <dgm:pt modelId="{03B819A8-D62E-4F2D-BABF-0FF34A76799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49,5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32DD1FC8-694E-4D81-A0F9-DDD9AA715FE4}" type="parTrans" cxnId="{3B471187-1DC5-45EA-89A4-A4E69DDB8167}">
      <dgm:prSet/>
      <dgm:spPr/>
      <dgm:t>
        <a:bodyPr/>
        <a:lstStyle/>
        <a:p>
          <a:endParaRPr lang="ru-RU"/>
        </a:p>
      </dgm:t>
    </dgm:pt>
    <dgm:pt modelId="{FED52B6F-0470-4B11-8DC3-A487EC4E195A}" type="sibTrans" cxnId="{3B471187-1DC5-45EA-89A4-A4E69DDB8167}">
      <dgm:prSet/>
      <dgm:spPr/>
      <dgm:t>
        <a:bodyPr/>
        <a:lstStyle/>
        <a:p>
          <a:endParaRPr lang="ru-RU"/>
        </a:p>
      </dgm:t>
    </dgm:pt>
    <dgm:pt modelId="{0B1AA8B4-9E2A-41AB-9926-3B95570FCF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45,3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E074E7-7A3D-40D8-BA0C-FFC2E4DBB21E}" type="parTrans" cxnId="{E39BDC8C-F51F-4B30-8381-E9424DA183EE}">
      <dgm:prSet/>
      <dgm:spPr/>
      <dgm:t>
        <a:bodyPr/>
        <a:lstStyle/>
        <a:p>
          <a:endParaRPr lang="ru-RU"/>
        </a:p>
      </dgm:t>
    </dgm:pt>
    <dgm:pt modelId="{68C9F56D-864A-4ED5-BB06-943BC037A7B5}" type="sibTrans" cxnId="{E39BDC8C-F51F-4B30-8381-E9424DA183EE}">
      <dgm:prSet/>
      <dgm:spPr/>
      <dgm:t>
        <a:bodyPr/>
        <a:lstStyle/>
        <a:p>
          <a:endParaRPr lang="ru-RU"/>
        </a:p>
      </dgm:t>
    </dgm:pt>
    <dgm:pt modelId="{E25059B7-2EDD-467A-B7AC-03B437EFD8F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47,0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1C96485-7FEC-4119-821B-19E4F9D90FB8}" type="parTrans" cxnId="{37E71E41-4A3D-448B-A8F8-571D013C5015}">
      <dgm:prSet/>
      <dgm:spPr/>
      <dgm:t>
        <a:bodyPr/>
        <a:lstStyle/>
        <a:p>
          <a:endParaRPr lang="ru-RU"/>
        </a:p>
      </dgm:t>
    </dgm:pt>
    <dgm:pt modelId="{75B09FE0-8C63-49E9-8766-7D1D77DAFCBF}" type="sibTrans" cxnId="{37E71E41-4A3D-448B-A8F8-571D013C5015}">
      <dgm:prSet/>
      <dgm:spPr/>
      <dgm:t>
        <a:bodyPr/>
        <a:lstStyle/>
        <a:p>
          <a:endParaRPr lang="ru-RU"/>
        </a:p>
      </dgm:t>
    </dgm:pt>
    <dgm:pt modelId="{09063542-05A3-41EE-A33D-899FCCC6BF4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22,2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7C3B9645-9C07-41A1-A086-9952EB636AC7}" type="parTrans" cxnId="{25CBFCFB-1760-4DC5-975B-D917036458C9}">
      <dgm:prSet/>
      <dgm:spPr/>
      <dgm:t>
        <a:bodyPr/>
        <a:lstStyle/>
        <a:p>
          <a:endParaRPr lang="ru-RU"/>
        </a:p>
      </dgm:t>
    </dgm:pt>
    <dgm:pt modelId="{04E1149A-8665-4058-8DAB-84F883D00FE5}" type="sibTrans" cxnId="{25CBFCFB-1760-4DC5-975B-D917036458C9}">
      <dgm:prSet/>
      <dgm:spPr/>
      <dgm:t>
        <a:bodyPr/>
        <a:lstStyle/>
        <a:p>
          <a:endParaRPr lang="ru-RU"/>
        </a:p>
      </dgm:t>
    </dgm:pt>
    <dgm:pt modelId="{4B4E426E-DE58-4E7B-9AB8-C408E073B8A1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Ключевск</a:t>
          </a:r>
          <a:r>
            <a:rPr lang="ru-RU" dirty="0" smtClean="0"/>
            <a:t> – </a:t>
          </a:r>
          <a:r>
            <a:rPr lang="ru-RU" dirty="0" smtClean="0"/>
            <a:t>2,5%</a:t>
          </a:r>
          <a:endParaRPr lang="ru-RU" dirty="0"/>
        </a:p>
      </dgm:t>
    </dgm:pt>
    <dgm:pt modelId="{E175774B-35F2-4A05-85B8-616FD1F4AA3D}" type="parTrans" cxnId="{87C9FEAF-CD6A-46DF-92D9-DDA06DBFE0E1}">
      <dgm:prSet/>
      <dgm:spPr/>
      <dgm:t>
        <a:bodyPr/>
        <a:lstStyle/>
        <a:p>
          <a:endParaRPr lang="ru-RU"/>
        </a:p>
      </dgm:t>
    </dgm:pt>
    <dgm:pt modelId="{699F9EBD-6E9B-432E-A8F8-D67BC7EF2F62}" type="sibTrans" cxnId="{87C9FEAF-CD6A-46DF-92D9-DDA06DBFE0E1}">
      <dgm:prSet/>
      <dgm:spPr/>
      <dgm:t>
        <a:bodyPr/>
        <a:lstStyle/>
        <a:p>
          <a:endParaRPr lang="ru-RU"/>
        </a:p>
      </dgm:t>
    </dgm:pt>
    <dgm:pt modelId="{D05A3952-324D-4240-941F-CA59071B2DEC}">
      <dgm:prSet/>
      <dgm:spPr/>
      <dgm:t>
        <a:bodyPr/>
        <a:lstStyle/>
        <a:p>
          <a:r>
            <a:rPr lang="ru-RU" dirty="0" smtClean="0"/>
            <a:t>п. Кедровка – </a:t>
          </a:r>
          <a:r>
            <a:rPr lang="ru-RU" dirty="0" smtClean="0"/>
            <a:t>2,3%</a:t>
          </a:r>
          <a:endParaRPr lang="ru-RU" dirty="0"/>
        </a:p>
      </dgm:t>
    </dgm:pt>
    <dgm:pt modelId="{7F21D9A3-CE19-46BD-9622-75378FF60A3C}" type="parTrans" cxnId="{189749F3-0966-4BFE-B016-F8DBECFC860E}">
      <dgm:prSet/>
      <dgm:spPr/>
      <dgm:t>
        <a:bodyPr/>
        <a:lstStyle/>
        <a:p>
          <a:endParaRPr lang="ru-RU"/>
        </a:p>
      </dgm:t>
    </dgm:pt>
    <dgm:pt modelId="{E720156C-B369-4BFF-B522-18111939019E}" type="sibTrans" cxnId="{189749F3-0966-4BFE-B016-F8DBECFC860E}">
      <dgm:prSet/>
      <dgm:spPr/>
      <dgm:t>
        <a:bodyPr/>
        <a:lstStyle/>
        <a:p>
          <a:endParaRPr lang="ru-RU"/>
        </a:p>
      </dgm:t>
    </dgm:pt>
    <dgm:pt modelId="{39B59301-96D6-4919-B950-FC483DD6E497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Старопышминск</a:t>
          </a:r>
          <a:r>
            <a:rPr lang="ru-RU" dirty="0" smtClean="0"/>
            <a:t> – </a:t>
          </a:r>
          <a:r>
            <a:rPr lang="ru-RU" dirty="0" smtClean="0"/>
            <a:t>2,4%</a:t>
          </a:r>
          <a:endParaRPr lang="ru-RU" dirty="0"/>
        </a:p>
      </dgm:t>
    </dgm:pt>
    <dgm:pt modelId="{5BA9A538-D3BB-481D-A4B1-8C648A856807}" type="parTrans" cxnId="{E54C6E9E-E895-4EC7-AD4A-B163A39FA691}">
      <dgm:prSet/>
      <dgm:spPr/>
      <dgm:t>
        <a:bodyPr/>
        <a:lstStyle/>
        <a:p>
          <a:endParaRPr lang="ru-RU"/>
        </a:p>
      </dgm:t>
    </dgm:pt>
    <dgm:pt modelId="{CA02FC01-90B5-4554-9BF9-8E59B18F0D51}" type="sibTrans" cxnId="{E54C6E9E-E895-4EC7-AD4A-B163A39FA691}">
      <dgm:prSet/>
      <dgm:spPr/>
      <dgm:t>
        <a:bodyPr/>
        <a:lstStyle/>
        <a:p>
          <a:endParaRPr lang="ru-RU"/>
        </a:p>
      </dgm:t>
    </dgm:pt>
    <dgm:pt modelId="{EBBC9902-57F1-4CFD-90B4-5D7429BBD2B3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Сарапулка</a:t>
          </a:r>
          <a:r>
            <a:rPr lang="ru-RU" dirty="0" smtClean="0"/>
            <a:t> – </a:t>
          </a:r>
          <a:r>
            <a:rPr lang="ru-RU" dirty="0" smtClean="0"/>
            <a:t>1,1%</a:t>
          </a:r>
          <a:endParaRPr lang="ru-RU" dirty="0"/>
        </a:p>
      </dgm:t>
    </dgm:pt>
    <dgm:pt modelId="{D5A70EBD-9809-46E5-B6A6-D67BF80F77A3}" type="parTrans" cxnId="{ABBEC794-02C7-4D1E-888F-0185B95FEBA2}">
      <dgm:prSet/>
      <dgm:spPr/>
      <dgm:t>
        <a:bodyPr/>
        <a:lstStyle/>
        <a:p>
          <a:endParaRPr lang="ru-RU"/>
        </a:p>
      </dgm:t>
    </dgm:pt>
    <dgm:pt modelId="{463495D1-1427-4AD7-91EA-B92A224748E3}" type="sibTrans" cxnId="{ABBEC794-02C7-4D1E-888F-0185B95FEBA2}">
      <dgm:prSet/>
      <dgm:spPr/>
      <dgm:t>
        <a:bodyPr/>
        <a:lstStyle/>
        <a:p>
          <a:endParaRPr lang="ru-RU"/>
        </a:p>
      </dgm:t>
    </dgm:pt>
    <dgm:pt modelId="{5339E070-D008-47F7-8E73-D94500E7A378}" type="pres">
      <dgm:prSet presAssocID="{734052C0-7E86-49E5-A4BE-1D33E6686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AE136-D26F-4E26-9ACB-A36C310BA406}" type="pres">
      <dgm:prSet presAssocID="{AAFB63DA-BDF9-4CEF-BB1B-B0D78C78992E}" presName="composite" presStyleCnt="0"/>
      <dgm:spPr/>
    </dgm:pt>
    <dgm:pt modelId="{4274139F-CDAC-404A-8BB4-F38D4E0E5DD5}" type="pres">
      <dgm:prSet presAssocID="{AAFB63DA-BDF9-4CEF-BB1B-B0D78C7899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D2CFF-FCA6-4EA6-97F3-996B423485DD}" type="pres">
      <dgm:prSet presAssocID="{AAFB63DA-BDF9-4CEF-BB1B-B0D78C7899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635-8709-434E-880E-12BC85E17987}" type="pres">
      <dgm:prSet presAssocID="{D7EF54DB-A893-4A8D-BCD3-70E9F89C6B52}" presName="sp" presStyleCnt="0"/>
      <dgm:spPr/>
    </dgm:pt>
    <dgm:pt modelId="{F1680EA3-6073-4300-9A45-806A30F4C652}" type="pres">
      <dgm:prSet presAssocID="{8ACC7D93-27C2-4B4A-A786-D3DF606948FF}" presName="composite" presStyleCnt="0"/>
      <dgm:spPr/>
    </dgm:pt>
    <dgm:pt modelId="{CC33F34F-258D-4F44-8396-DA7646016A00}" type="pres">
      <dgm:prSet presAssocID="{8ACC7D93-27C2-4B4A-A786-D3DF606948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1301-55DF-43A2-AB60-1E9FF88FC106}" type="pres">
      <dgm:prSet presAssocID="{8ACC7D93-27C2-4B4A-A786-D3DF606948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1C37-4C2C-4145-A4A8-FE33D70E6E83}" type="pres">
      <dgm:prSet presAssocID="{6DD71B5C-0AA5-4829-A473-FCE599226F0D}" presName="sp" presStyleCnt="0"/>
      <dgm:spPr/>
    </dgm:pt>
    <dgm:pt modelId="{FCBDCFB2-D823-4B20-AC98-5F77E4A0840C}" type="pres">
      <dgm:prSet presAssocID="{2DED0FE4-A87A-4A95-88FF-9EC6EEEB0CDF}" presName="composite" presStyleCnt="0"/>
      <dgm:spPr/>
    </dgm:pt>
    <dgm:pt modelId="{919B39EE-36CC-4574-8C0F-536B7E185680}" type="pres">
      <dgm:prSet presAssocID="{2DED0FE4-A87A-4A95-88FF-9EC6EEEB0CD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3371-62AF-40BE-A775-727302D3F278}" type="pres">
      <dgm:prSet presAssocID="{2DED0FE4-A87A-4A95-88FF-9EC6EEEB0CD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1632-9B20-44CD-A706-557CDC60304D}" type="pres">
      <dgm:prSet presAssocID="{942109BF-0840-44EF-8E71-3D60FCD4FF34}" presName="sp" presStyleCnt="0"/>
      <dgm:spPr/>
    </dgm:pt>
    <dgm:pt modelId="{0ECFD71C-42A8-45DB-8780-0F40730AAA55}" type="pres">
      <dgm:prSet presAssocID="{03B819A8-D62E-4F2D-BABF-0FF34A767999}" presName="composite" presStyleCnt="0"/>
      <dgm:spPr/>
    </dgm:pt>
    <dgm:pt modelId="{C20FF71F-B25F-4EA0-A282-26B3948EDABB}" type="pres">
      <dgm:prSet presAssocID="{03B819A8-D62E-4F2D-BABF-0FF34A7679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A69-ACC8-460F-A21A-E6A55C5AEA27}" type="pres">
      <dgm:prSet presAssocID="{03B819A8-D62E-4F2D-BABF-0FF34A7679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BEC06-2A5A-4B46-AC11-5F5C7E0361A1}" type="pres">
      <dgm:prSet presAssocID="{FED52B6F-0470-4B11-8DC3-A487EC4E195A}" presName="sp" presStyleCnt="0"/>
      <dgm:spPr/>
    </dgm:pt>
    <dgm:pt modelId="{802AE741-3344-4B91-AE01-A85090B3BD41}" type="pres">
      <dgm:prSet presAssocID="{0B1AA8B4-9E2A-41AB-9926-3B95570FCF84}" presName="composite" presStyleCnt="0"/>
      <dgm:spPr/>
    </dgm:pt>
    <dgm:pt modelId="{4B42B009-C4B0-4137-8131-6E710AC15597}" type="pres">
      <dgm:prSet presAssocID="{0B1AA8B4-9E2A-41AB-9926-3B95570FCF8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CF96-310B-4B84-981F-6F1EBAB9A628}" type="pres">
      <dgm:prSet presAssocID="{0B1AA8B4-9E2A-41AB-9926-3B95570FCF8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4CE5-CA5F-431D-94A7-D4CB11EC938B}" type="pres">
      <dgm:prSet presAssocID="{68C9F56D-864A-4ED5-BB06-943BC037A7B5}" presName="sp" presStyleCnt="0"/>
      <dgm:spPr/>
    </dgm:pt>
    <dgm:pt modelId="{E1FE49CC-3483-408F-8FC0-8322FFE38368}" type="pres">
      <dgm:prSet presAssocID="{E25059B7-2EDD-467A-B7AC-03B437EFD8FC}" presName="composite" presStyleCnt="0"/>
      <dgm:spPr/>
    </dgm:pt>
    <dgm:pt modelId="{5B8E6D35-9AFA-41DD-B54D-F3BB6CF64B65}" type="pres">
      <dgm:prSet presAssocID="{E25059B7-2EDD-467A-B7AC-03B437EFD8F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38B-F264-4186-A0EA-F42D13E7B547}" type="pres">
      <dgm:prSet presAssocID="{E25059B7-2EDD-467A-B7AC-03B437EFD8F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CE-954A-45A8-85A6-B3D42C82FBD6}" type="pres">
      <dgm:prSet presAssocID="{75B09FE0-8C63-49E9-8766-7D1D77DAFCBF}" presName="sp" presStyleCnt="0"/>
      <dgm:spPr/>
    </dgm:pt>
    <dgm:pt modelId="{88AF52DA-4AD4-4CB6-82C7-CF4449C9D2D9}" type="pres">
      <dgm:prSet presAssocID="{09063542-05A3-41EE-A33D-899FCCC6BF45}" presName="composite" presStyleCnt="0"/>
      <dgm:spPr/>
    </dgm:pt>
    <dgm:pt modelId="{BE8E982D-B877-4E4E-8053-8284A85F4988}" type="pres">
      <dgm:prSet presAssocID="{09063542-05A3-41EE-A33D-899FCCC6BF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084D-C480-405E-8516-050899586E94}" type="pres">
      <dgm:prSet presAssocID="{09063542-05A3-41EE-A33D-899FCCC6BF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F214-DA2E-40E8-A3F2-C7A0BC9A1C71}" type="presOf" srcId="{C6625C10-F5F6-4848-876E-AC35E45A53B9}" destId="{7D3C3371-62AF-40BE-A775-727302D3F278}" srcOrd="0" destOrd="0" presId="urn:microsoft.com/office/officeart/2005/8/layout/chevron2"/>
    <dgm:cxn modelId="{A1C39D9E-5B53-4FEE-B02A-658587B47579}" type="presOf" srcId="{09063542-05A3-41EE-A33D-899FCCC6BF45}" destId="{BE8E982D-B877-4E4E-8053-8284A85F4988}" srcOrd="0" destOrd="0" presId="urn:microsoft.com/office/officeart/2005/8/layout/chevron2"/>
    <dgm:cxn modelId="{87C9FEAF-CD6A-46DF-92D9-DDA06DBFE0E1}" srcId="{03B819A8-D62E-4F2D-BABF-0FF34A767999}" destId="{4B4E426E-DE58-4E7B-9AB8-C408E073B8A1}" srcOrd="0" destOrd="0" parTransId="{E175774B-35F2-4A05-85B8-616FD1F4AA3D}" sibTransId="{699F9EBD-6E9B-432E-A8F8-D67BC7EF2F62}"/>
    <dgm:cxn modelId="{E54C6E9E-E895-4EC7-AD4A-B163A39FA691}" srcId="{E25059B7-2EDD-467A-B7AC-03B437EFD8FC}" destId="{39B59301-96D6-4919-B950-FC483DD6E497}" srcOrd="0" destOrd="0" parTransId="{5BA9A538-D3BB-481D-A4B1-8C648A856807}" sibTransId="{CA02FC01-90B5-4554-9BF9-8E59B18F0D51}"/>
    <dgm:cxn modelId="{ED14A26F-57CE-411A-8E09-F8993890696F}" type="presOf" srcId="{EBBC9902-57F1-4CFD-90B4-5D7429BBD2B3}" destId="{2C48084D-C480-405E-8516-050899586E94}" srcOrd="0" destOrd="0" presId="urn:microsoft.com/office/officeart/2005/8/layout/chevron2"/>
    <dgm:cxn modelId="{CC990856-B5C6-4170-A618-E0A24D2E8AC3}" type="presOf" srcId="{D05A3952-324D-4240-941F-CA59071B2DEC}" destId="{1B5DCF96-310B-4B84-981F-6F1EBAB9A628}" srcOrd="0" destOrd="0" presId="urn:microsoft.com/office/officeart/2005/8/layout/chevron2"/>
    <dgm:cxn modelId="{E39BDC8C-F51F-4B30-8381-E9424DA183EE}" srcId="{734052C0-7E86-49E5-A4BE-1D33E6686FE7}" destId="{0B1AA8B4-9E2A-41AB-9926-3B95570FCF84}" srcOrd="4" destOrd="0" parTransId="{13E074E7-7A3D-40D8-BA0C-FFC2E4DBB21E}" sibTransId="{68C9F56D-864A-4ED5-BB06-943BC037A7B5}"/>
    <dgm:cxn modelId="{92BB7FDE-866E-4FA1-88C8-B2C86125282B}" type="presOf" srcId="{8ACC7D93-27C2-4B4A-A786-D3DF606948FF}" destId="{CC33F34F-258D-4F44-8396-DA7646016A00}" srcOrd="0" destOrd="0" presId="urn:microsoft.com/office/officeart/2005/8/layout/chevron2"/>
    <dgm:cxn modelId="{14A4AD56-1ED3-41AB-9B38-A2016C7BF006}" type="presOf" srcId="{2DED0FE4-A87A-4A95-88FF-9EC6EEEB0CDF}" destId="{919B39EE-36CC-4574-8C0F-536B7E185680}" srcOrd="0" destOrd="0" presId="urn:microsoft.com/office/officeart/2005/8/layout/chevron2"/>
    <dgm:cxn modelId="{ABBEC794-02C7-4D1E-888F-0185B95FEBA2}" srcId="{09063542-05A3-41EE-A33D-899FCCC6BF45}" destId="{EBBC9902-57F1-4CFD-90B4-5D7429BBD2B3}" srcOrd="0" destOrd="0" parTransId="{D5A70EBD-9809-46E5-B6A6-D67BF80F77A3}" sibTransId="{463495D1-1427-4AD7-91EA-B92A224748E3}"/>
    <dgm:cxn modelId="{E98021FF-E850-4BC5-8227-F9B4F9755F55}" srcId="{734052C0-7E86-49E5-A4BE-1D33E6686FE7}" destId="{AAFB63DA-BDF9-4CEF-BB1B-B0D78C78992E}" srcOrd="0" destOrd="0" parTransId="{B6C770FC-516D-413B-9420-D29668822B27}" sibTransId="{D7EF54DB-A893-4A8D-BCD3-70E9F89C6B52}"/>
    <dgm:cxn modelId="{DAE63490-473D-44EA-AEEE-F9289860433B}" srcId="{2DED0FE4-A87A-4A95-88FF-9EC6EEEB0CDF}" destId="{C6625C10-F5F6-4848-876E-AC35E45A53B9}" srcOrd="0" destOrd="0" parTransId="{08E60F92-B911-4302-A495-C4AC6E2618F4}" sibTransId="{606F7778-EF13-4AD4-BD84-8E2EFC83F649}"/>
    <dgm:cxn modelId="{4A4BF3B5-6373-4098-92FA-F87C34C70511}" srcId="{AAFB63DA-BDF9-4CEF-BB1B-B0D78C78992E}" destId="{E7FFECAB-5470-4317-B5B0-A4A08CFB885E}" srcOrd="0" destOrd="0" parTransId="{BA9B12F6-B326-4AB2-93DC-FDC03F439776}" sibTransId="{2F4AAC07-ED91-4EC5-BEF0-7DE4D21CDCAB}"/>
    <dgm:cxn modelId="{5D2E9C8C-828A-4989-B25B-573E02A86444}" srcId="{8ACC7D93-27C2-4B4A-A786-D3DF606948FF}" destId="{A5347D53-E0B4-48DD-AC45-AE8403ED3A26}" srcOrd="0" destOrd="0" parTransId="{1D635D09-68E5-407B-A770-4C8E85995906}" sibTransId="{4583C787-A5CE-4F2D-92EC-9BF67CCC908F}"/>
    <dgm:cxn modelId="{3B471187-1DC5-45EA-89A4-A4E69DDB8167}" srcId="{734052C0-7E86-49E5-A4BE-1D33E6686FE7}" destId="{03B819A8-D62E-4F2D-BABF-0FF34A767999}" srcOrd="3" destOrd="0" parTransId="{32DD1FC8-694E-4D81-A0F9-DDD9AA715FE4}" sibTransId="{FED52B6F-0470-4B11-8DC3-A487EC4E195A}"/>
    <dgm:cxn modelId="{72F6263F-5E63-4BA6-801B-5354CD685579}" type="presOf" srcId="{A5347D53-E0B4-48DD-AC45-AE8403ED3A26}" destId="{E9141301-55DF-43A2-AB60-1E9FF88FC106}" srcOrd="0" destOrd="0" presId="urn:microsoft.com/office/officeart/2005/8/layout/chevron2"/>
    <dgm:cxn modelId="{A434B10A-50BA-48F7-801D-D11ADF3D8351}" type="presOf" srcId="{0B1AA8B4-9E2A-41AB-9926-3B95570FCF84}" destId="{4B42B009-C4B0-4137-8131-6E710AC15597}" srcOrd="0" destOrd="0" presId="urn:microsoft.com/office/officeart/2005/8/layout/chevron2"/>
    <dgm:cxn modelId="{3ABFB25C-F44D-4FE0-BB9A-DE81A0842510}" type="presOf" srcId="{E25059B7-2EDD-467A-B7AC-03B437EFD8FC}" destId="{5B8E6D35-9AFA-41DD-B54D-F3BB6CF64B65}" srcOrd="0" destOrd="0" presId="urn:microsoft.com/office/officeart/2005/8/layout/chevron2"/>
    <dgm:cxn modelId="{675EBF39-1428-4A5B-82E4-8B1860901FBE}" type="presOf" srcId="{03B819A8-D62E-4F2D-BABF-0FF34A767999}" destId="{C20FF71F-B25F-4EA0-A282-26B3948EDABB}" srcOrd="0" destOrd="0" presId="urn:microsoft.com/office/officeart/2005/8/layout/chevron2"/>
    <dgm:cxn modelId="{9E72FAA5-057E-45F7-983A-CBE7D4F77B11}" srcId="{734052C0-7E86-49E5-A4BE-1D33E6686FE7}" destId="{8ACC7D93-27C2-4B4A-A786-D3DF606948FF}" srcOrd="1" destOrd="0" parTransId="{ED2F4F92-B8C5-4E06-8311-343FFEC9BAA5}" sibTransId="{6DD71B5C-0AA5-4829-A473-FCE599226F0D}"/>
    <dgm:cxn modelId="{189749F3-0966-4BFE-B016-F8DBECFC860E}" srcId="{0B1AA8B4-9E2A-41AB-9926-3B95570FCF84}" destId="{D05A3952-324D-4240-941F-CA59071B2DEC}" srcOrd="0" destOrd="0" parTransId="{7F21D9A3-CE19-46BD-9622-75378FF60A3C}" sibTransId="{E720156C-B369-4BFF-B522-18111939019E}"/>
    <dgm:cxn modelId="{97BFE7EF-D321-4704-BF50-72EC186AE2BA}" type="presOf" srcId="{39B59301-96D6-4919-B950-FC483DD6E497}" destId="{FA46638B-F264-4186-A0EA-F42D13E7B547}" srcOrd="0" destOrd="0" presId="urn:microsoft.com/office/officeart/2005/8/layout/chevron2"/>
    <dgm:cxn modelId="{FBB474CB-C410-4B46-9F78-1432E681D056}" type="presOf" srcId="{4B4E426E-DE58-4E7B-9AB8-C408E073B8A1}" destId="{0EF98A69-ACC8-460F-A21A-E6A55C5AEA27}" srcOrd="0" destOrd="0" presId="urn:microsoft.com/office/officeart/2005/8/layout/chevron2"/>
    <dgm:cxn modelId="{37E71E41-4A3D-448B-A8F8-571D013C5015}" srcId="{734052C0-7E86-49E5-A4BE-1D33E6686FE7}" destId="{E25059B7-2EDD-467A-B7AC-03B437EFD8FC}" srcOrd="5" destOrd="0" parTransId="{C1C96485-7FEC-4119-821B-19E4F9D90FB8}" sibTransId="{75B09FE0-8C63-49E9-8766-7D1D77DAFCBF}"/>
    <dgm:cxn modelId="{E34F634D-CCC8-4F8C-A4B8-918D50FA36E6}" type="presOf" srcId="{E7FFECAB-5470-4317-B5B0-A4A08CFB885E}" destId="{953D2CFF-FCA6-4EA6-97F3-996B423485DD}" srcOrd="0" destOrd="0" presId="urn:microsoft.com/office/officeart/2005/8/layout/chevron2"/>
    <dgm:cxn modelId="{151B6639-4959-458A-B154-8F325F8FA92D}" type="presOf" srcId="{AAFB63DA-BDF9-4CEF-BB1B-B0D78C78992E}" destId="{4274139F-CDAC-404A-8BB4-F38D4E0E5DD5}" srcOrd="0" destOrd="0" presId="urn:microsoft.com/office/officeart/2005/8/layout/chevron2"/>
    <dgm:cxn modelId="{B633DF8D-222D-4D4B-ABB5-D2A78ABDC718}" srcId="{734052C0-7E86-49E5-A4BE-1D33E6686FE7}" destId="{2DED0FE4-A87A-4A95-88FF-9EC6EEEB0CDF}" srcOrd="2" destOrd="0" parTransId="{418D3031-5327-407A-8C96-483B0D1827AB}" sibTransId="{942109BF-0840-44EF-8E71-3D60FCD4FF34}"/>
    <dgm:cxn modelId="{930349F8-3642-435F-ACA1-2ECAB8AAC676}" type="presOf" srcId="{734052C0-7E86-49E5-A4BE-1D33E6686FE7}" destId="{5339E070-D008-47F7-8E73-D94500E7A378}" srcOrd="0" destOrd="0" presId="urn:microsoft.com/office/officeart/2005/8/layout/chevron2"/>
    <dgm:cxn modelId="{25CBFCFB-1760-4DC5-975B-D917036458C9}" srcId="{734052C0-7E86-49E5-A4BE-1D33E6686FE7}" destId="{09063542-05A3-41EE-A33D-899FCCC6BF45}" srcOrd="6" destOrd="0" parTransId="{7C3B9645-9C07-41A1-A086-9952EB636AC7}" sibTransId="{04E1149A-8665-4058-8DAB-84F883D00FE5}"/>
    <dgm:cxn modelId="{9B8888E4-7182-4186-9C2C-EAE30A30E4A7}" type="presParOf" srcId="{5339E070-D008-47F7-8E73-D94500E7A378}" destId="{F17AE136-D26F-4E26-9ACB-A36C310BA406}" srcOrd="0" destOrd="0" presId="urn:microsoft.com/office/officeart/2005/8/layout/chevron2"/>
    <dgm:cxn modelId="{D2FB6C79-6BAF-4423-BACD-52331B4A17F8}" type="presParOf" srcId="{F17AE136-D26F-4E26-9ACB-A36C310BA406}" destId="{4274139F-CDAC-404A-8BB4-F38D4E0E5DD5}" srcOrd="0" destOrd="0" presId="urn:microsoft.com/office/officeart/2005/8/layout/chevron2"/>
    <dgm:cxn modelId="{92605A6F-C881-453D-95E3-78715188B108}" type="presParOf" srcId="{F17AE136-D26F-4E26-9ACB-A36C310BA406}" destId="{953D2CFF-FCA6-4EA6-97F3-996B423485DD}" srcOrd="1" destOrd="0" presId="urn:microsoft.com/office/officeart/2005/8/layout/chevron2"/>
    <dgm:cxn modelId="{2B78A02E-FC31-4EC7-A379-ADD0FF1C1FEC}" type="presParOf" srcId="{5339E070-D008-47F7-8E73-D94500E7A378}" destId="{42F57635-8709-434E-880E-12BC85E17987}" srcOrd="1" destOrd="0" presId="urn:microsoft.com/office/officeart/2005/8/layout/chevron2"/>
    <dgm:cxn modelId="{0319B922-C370-4848-8F0A-2840BC680344}" type="presParOf" srcId="{5339E070-D008-47F7-8E73-D94500E7A378}" destId="{F1680EA3-6073-4300-9A45-806A30F4C652}" srcOrd="2" destOrd="0" presId="urn:microsoft.com/office/officeart/2005/8/layout/chevron2"/>
    <dgm:cxn modelId="{5082F46D-A467-436A-AA6D-5424141149CF}" type="presParOf" srcId="{F1680EA3-6073-4300-9A45-806A30F4C652}" destId="{CC33F34F-258D-4F44-8396-DA7646016A00}" srcOrd="0" destOrd="0" presId="urn:microsoft.com/office/officeart/2005/8/layout/chevron2"/>
    <dgm:cxn modelId="{07AA249D-C24D-4110-9C3C-8B738801790D}" type="presParOf" srcId="{F1680EA3-6073-4300-9A45-806A30F4C652}" destId="{E9141301-55DF-43A2-AB60-1E9FF88FC106}" srcOrd="1" destOrd="0" presId="urn:microsoft.com/office/officeart/2005/8/layout/chevron2"/>
    <dgm:cxn modelId="{49F72260-1BD9-406E-94AA-A8A3481CCF98}" type="presParOf" srcId="{5339E070-D008-47F7-8E73-D94500E7A378}" destId="{62101C37-4C2C-4145-A4A8-FE33D70E6E83}" srcOrd="3" destOrd="0" presId="urn:microsoft.com/office/officeart/2005/8/layout/chevron2"/>
    <dgm:cxn modelId="{FA8CCCA4-050F-4AEE-81CC-D2B2B95E1E7E}" type="presParOf" srcId="{5339E070-D008-47F7-8E73-D94500E7A378}" destId="{FCBDCFB2-D823-4B20-AC98-5F77E4A0840C}" srcOrd="4" destOrd="0" presId="urn:microsoft.com/office/officeart/2005/8/layout/chevron2"/>
    <dgm:cxn modelId="{54F6568F-EADF-48CA-AD71-F5EF4BC7B154}" type="presParOf" srcId="{FCBDCFB2-D823-4B20-AC98-5F77E4A0840C}" destId="{919B39EE-36CC-4574-8C0F-536B7E185680}" srcOrd="0" destOrd="0" presId="urn:microsoft.com/office/officeart/2005/8/layout/chevron2"/>
    <dgm:cxn modelId="{80A81AA8-7594-42F6-AA93-403A57816E66}" type="presParOf" srcId="{FCBDCFB2-D823-4B20-AC98-5F77E4A0840C}" destId="{7D3C3371-62AF-40BE-A775-727302D3F278}" srcOrd="1" destOrd="0" presId="urn:microsoft.com/office/officeart/2005/8/layout/chevron2"/>
    <dgm:cxn modelId="{EE79656A-C860-44B4-A1B7-5A6DC1F0FBF6}" type="presParOf" srcId="{5339E070-D008-47F7-8E73-D94500E7A378}" destId="{CA1D1632-9B20-44CD-A706-557CDC60304D}" srcOrd="5" destOrd="0" presId="urn:microsoft.com/office/officeart/2005/8/layout/chevron2"/>
    <dgm:cxn modelId="{80EF2077-89CB-4988-8C6D-AA47844BF2D5}" type="presParOf" srcId="{5339E070-D008-47F7-8E73-D94500E7A378}" destId="{0ECFD71C-42A8-45DB-8780-0F40730AAA55}" srcOrd="6" destOrd="0" presId="urn:microsoft.com/office/officeart/2005/8/layout/chevron2"/>
    <dgm:cxn modelId="{64AC5824-545E-4184-A864-FFB85E924F90}" type="presParOf" srcId="{0ECFD71C-42A8-45DB-8780-0F40730AAA55}" destId="{C20FF71F-B25F-4EA0-A282-26B3948EDABB}" srcOrd="0" destOrd="0" presId="urn:microsoft.com/office/officeart/2005/8/layout/chevron2"/>
    <dgm:cxn modelId="{D84DFDAD-9F5C-4B3E-8134-0769D58DAABC}" type="presParOf" srcId="{0ECFD71C-42A8-45DB-8780-0F40730AAA55}" destId="{0EF98A69-ACC8-460F-A21A-E6A55C5AEA27}" srcOrd="1" destOrd="0" presId="urn:microsoft.com/office/officeart/2005/8/layout/chevron2"/>
    <dgm:cxn modelId="{C3756A17-B57B-4F6A-916C-97EDB594AC33}" type="presParOf" srcId="{5339E070-D008-47F7-8E73-D94500E7A378}" destId="{0BCBEC06-2A5A-4B46-AC11-5F5C7E0361A1}" srcOrd="7" destOrd="0" presId="urn:microsoft.com/office/officeart/2005/8/layout/chevron2"/>
    <dgm:cxn modelId="{FD22BCC2-EE45-4D10-9282-05024E671793}" type="presParOf" srcId="{5339E070-D008-47F7-8E73-D94500E7A378}" destId="{802AE741-3344-4B91-AE01-A85090B3BD41}" srcOrd="8" destOrd="0" presId="urn:microsoft.com/office/officeart/2005/8/layout/chevron2"/>
    <dgm:cxn modelId="{D8398B54-F2E0-493A-8941-74C5F3129D99}" type="presParOf" srcId="{802AE741-3344-4B91-AE01-A85090B3BD41}" destId="{4B42B009-C4B0-4137-8131-6E710AC15597}" srcOrd="0" destOrd="0" presId="urn:microsoft.com/office/officeart/2005/8/layout/chevron2"/>
    <dgm:cxn modelId="{DC01ADC2-F2E3-4132-B74B-62C35E799620}" type="presParOf" srcId="{802AE741-3344-4B91-AE01-A85090B3BD41}" destId="{1B5DCF96-310B-4B84-981F-6F1EBAB9A628}" srcOrd="1" destOrd="0" presId="urn:microsoft.com/office/officeart/2005/8/layout/chevron2"/>
    <dgm:cxn modelId="{93A96ACF-D642-4C45-B271-83A41C8ED039}" type="presParOf" srcId="{5339E070-D008-47F7-8E73-D94500E7A378}" destId="{03244CE5-CA5F-431D-94A7-D4CB11EC938B}" srcOrd="9" destOrd="0" presId="urn:microsoft.com/office/officeart/2005/8/layout/chevron2"/>
    <dgm:cxn modelId="{BC682D64-E839-4314-9E67-2BBCCB48E3BB}" type="presParOf" srcId="{5339E070-D008-47F7-8E73-D94500E7A378}" destId="{E1FE49CC-3483-408F-8FC0-8322FFE38368}" srcOrd="10" destOrd="0" presId="urn:microsoft.com/office/officeart/2005/8/layout/chevron2"/>
    <dgm:cxn modelId="{0ECDC213-3FD1-4E95-8DC6-CC639C6D0A1F}" type="presParOf" srcId="{E1FE49CC-3483-408F-8FC0-8322FFE38368}" destId="{5B8E6D35-9AFA-41DD-B54D-F3BB6CF64B65}" srcOrd="0" destOrd="0" presId="urn:microsoft.com/office/officeart/2005/8/layout/chevron2"/>
    <dgm:cxn modelId="{9E989898-0C40-4AB4-AFEB-4F4691DC6018}" type="presParOf" srcId="{E1FE49CC-3483-408F-8FC0-8322FFE38368}" destId="{FA46638B-F264-4186-A0EA-F42D13E7B547}" srcOrd="1" destOrd="0" presId="urn:microsoft.com/office/officeart/2005/8/layout/chevron2"/>
    <dgm:cxn modelId="{06B66C7B-2AE3-45AE-A670-001DB3B2696F}" type="presParOf" srcId="{5339E070-D008-47F7-8E73-D94500E7A378}" destId="{EC606ECE-954A-45A8-85A6-B3D42C82FBD6}" srcOrd="11" destOrd="0" presId="urn:microsoft.com/office/officeart/2005/8/layout/chevron2"/>
    <dgm:cxn modelId="{81F38CFA-A9AE-4341-8B4D-A4BF0BEDDCE9}" type="presParOf" srcId="{5339E070-D008-47F7-8E73-D94500E7A378}" destId="{88AF52DA-4AD4-4CB6-82C7-CF4449C9D2D9}" srcOrd="12" destOrd="0" presId="urn:microsoft.com/office/officeart/2005/8/layout/chevron2"/>
    <dgm:cxn modelId="{97C4A5D3-8948-4E5A-AF1B-43DA2B21C8F5}" type="presParOf" srcId="{88AF52DA-4AD4-4CB6-82C7-CF4449C9D2D9}" destId="{BE8E982D-B877-4E4E-8053-8284A85F4988}" srcOrd="0" destOrd="0" presId="urn:microsoft.com/office/officeart/2005/8/layout/chevron2"/>
    <dgm:cxn modelId="{F39A1AB9-8599-4E35-8F94-32E0D78FAA50}" type="presParOf" srcId="{88AF52DA-4AD4-4CB6-82C7-CF4449C9D2D9}" destId="{2C48084D-C480-405E-8516-050899586E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4139F-CDAC-404A-8BB4-F38D4E0E5DD5}">
      <dsp:nvSpPr>
        <dsp:cNvPr id="0" name=""/>
        <dsp:cNvSpPr/>
      </dsp:nvSpPr>
      <dsp:spPr>
        <a:xfrm rot="5400000">
          <a:off x="-134091" y="140146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1614,7</a:t>
          </a:r>
          <a:endParaRPr lang="ru-RU" sz="1800" kern="1200" baseline="0" dirty="0" smtClean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318935"/>
        <a:ext cx="625761" cy="268184"/>
      </dsp:txXfrm>
    </dsp:sp>
    <dsp:sp modelId="{953D2CFF-FCA6-4EA6-97F3-996B423485DD}">
      <dsp:nvSpPr>
        <dsp:cNvPr id="0" name=""/>
        <dsp:cNvSpPr/>
      </dsp:nvSpPr>
      <dsp:spPr>
        <a:xfrm rot="5400000">
          <a:off x="3936199" y="-3304383"/>
          <a:ext cx="581370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г. Березовский – </a:t>
          </a:r>
          <a:r>
            <a:rPr lang="ru-RU" sz="3400" kern="1200" dirty="0" smtClean="0"/>
            <a:t>81,9%</a:t>
          </a:r>
          <a:endParaRPr lang="ru-RU" sz="3400" kern="1200" dirty="0"/>
        </a:p>
      </dsp:txBody>
      <dsp:txXfrm rot="-5400000">
        <a:off x="625762" y="34434"/>
        <a:ext cx="7173865" cy="524610"/>
      </dsp:txXfrm>
    </dsp:sp>
    <dsp:sp modelId="{CC33F34F-258D-4F44-8396-DA7646016A00}">
      <dsp:nvSpPr>
        <dsp:cNvPr id="0" name=""/>
        <dsp:cNvSpPr/>
      </dsp:nvSpPr>
      <dsp:spPr>
        <a:xfrm rot="5400000">
          <a:off x="-134091" y="951126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143,3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1129915"/>
        <a:ext cx="625761" cy="268184"/>
      </dsp:txXfrm>
    </dsp:sp>
    <dsp:sp modelId="{E9141301-55DF-43A2-AB60-1E9FF88FC106}">
      <dsp:nvSpPr>
        <dsp:cNvPr id="0" name=""/>
        <dsp:cNvSpPr/>
      </dsp:nvSpPr>
      <dsp:spPr>
        <a:xfrm rot="5400000">
          <a:off x="3936352" y="-2493555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Монетный – </a:t>
          </a:r>
          <a:r>
            <a:rPr lang="ru-RU" sz="3400" kern="1200" dirty="0" smtClean="0"/>
            <a:t>7,3%</a:t>
          </a:r>
          <a:endParaRPr lang="ru-RU" sz="3400" kern="1200" dirty="0"/>
        </a:p>
      </dsp:txBody>
      <dsp:txXfrm rot="-5400000">
        <a:off x="625762" y="845400"/>
        <a:ext cx="7173880" cy="524334"/>
      </dsp:txXfrm>
    </dsp:sp>
    <dsp:sp modelId="{919B39EE-36CC-4574-8C0F-536B7E185680}">
      <dsp:nvSpPr>
        <dsp:cNvPr id="0" name=""/>
        <dsp:cNvSpPr/>
      </dsp:nvSpPr>
      <dsp:spPr>
        <a:xfrm rot="5400000">
          <a:off x="-134091" y="1762107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48,8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1940896"/>
        <a:ext cx="625761" cy="268184"/>
      </dsp:txXfrm>
    </dsp:sp>
    <dsp:sp modelId="{7D3C3371-62AF-40BE-A775-727302D3F278}">
      <dsp:nvSpPr>
        <dsp:cNvPr id="0" name=""/>
        <dsp:cNvSpPr/>
      </dsp:nvSpPr>
      <dsp:spPr>
        <a:xfrm rot="5400000">
          <a:off x="3936352" y="-1682574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Лосиный – </a:t>
          </a:r>
          <a:r>
            <a:rPr lang="ru-RU" sz="3400" kern="1200" dirty="0" smtClean="0"/>
            <a:t>2,5%</a:t>
          </a:r>
          <a:endParaRPr lang="ru-RU" sz="3400" kern="1200" dirty="0"/>
        </a:p>
      </dsp:txBody>
      <dsp:txXfrm rot="-5400000">
        <a:off x="625762" y="1656381"/>
        <a:ext cx="7173880" cy="524334"/>
      </dsp:txXfrm>
    </dsp:sp>
    <dsp:sp modelId="{C20FF71F-B25F-4EA0-A282-26B3948EDABB}">
      <dsp:nvSpPr>
        <dsp:cNvPr id="0" name=""/>
        <dsp:cNvSpPr/>
      </dsp:nvSpPr>
      <dsp:spPr>
        <a:xfrm rot="5400000">
          <a:off x="-134091" y="2573088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49,5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2751877"/>
        <a:ext cx="625761" cy="268184"/>
      </dsp:txXfrm>
    </dsp:sp>
    <dsp:sp modelId="{0EF98A69-ACC8-460F-A21A-E6A55C5AEA27}">
      <dsp:nvSpPr>
        <dsp:cNvPr id="0" name=""/>
        <dsp:cNvSpPr/>
      </dsp:nvSpPr>
      <dsp:spPr>
        <a:xfrm rot="5400000">
          <a:off x="3936352" y="-871594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</a:t>
          </a:r>
          <a:r>
            <a:rPr lang="ru-RU" sz="3400" kern="1200" dirty="0" err="1" smtClean="0"/>
            <a:t>Ключевск</a:t>
          </a:r>
          <a:r>
            <a:rPr lang="ru-RU" sz="3400" kern="1200" dirty="0" smtClean="0"/>
            <a:t> – </a:t>
          </a:r>
          <a:r>
            <a:rPr lang="ru-RU" sz="3400" kern="1200" dirty="0" smtClean="0"/>
            <a:t>2,5%</a:t>
          </a:r>
          <a:endParaRPr lang="ru-RU" sz="3400" kern="1200" dirty="0"/>
        </a:p>
      </dsp:txBody>
      <dsp:txXfrm rot="-5400000">
        <a:off x="625762" y="2467361"/>
        <a:ext cx="7173880" cy="524334"/>
      </dsp:txXfrm>
    </dsp:sp>
    <dsp:sp modelId="{4B42B009-C4B0-4137-8131-6E710AC15597}">
      <dsp:nvSpPr>
        <dsp:cNvPr id="0" name=""/>
        <dsp:cNvSpPr/>
      </dsp:nvSpPr>
      <dsp:spPr>
        <a:xfrm rot="5400000">
          <a:off x="-134091" y="3384068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45,3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3562857"/>
        <a:ext cx="625761" cy="268184"/>
      </dsp:txXfrm>
    </dsp:sp>
    <dsp:sp modelId="{1B5DCF96-310B-4B84-981F-6F1EBAB9A628}">
      <dsp:nvSpPr>
        <dsp:cNvPr id="0" name=""/>
        <dsp:cNvSpPr/>
      </dsp:nvSpPr>
      <dsp:spPr>
        <a:xfrm rot="5400000">
          <a:off x="3936352" y="-60613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Кедровка – </a:t>
          </a:r>
          <a:r>
            <a:rPr lang="ru-RU" sz="3400" kern="1200" dirty="0" smtClean="0"/>
            <a:t>2,3%</a:t>
          </a:r>
          <a:endParaRPr lang="ru-RU" sz="3400" kern="1200" dirty="0"/>
        </a:p>
      </dsp:txBody>
      <dsp:txXfrm rot="-5400000">
        <a:off x="625762" y="3278342"/>
        <a:ext cx="7173880" cy="524334"/>
      </dsp:txXfrm>
    </dsp:sp>
    <dsp:sp modelId="{5B8E6D35-9AFA-41DD-B54D-F3BB6CF64B65}">
      <dsp:nvSpPr>
        <dsp:cNvPr id="0" name=""/>
        <dsp:cNvSpPr/>
      </dsp:nvSpPr>
      <dsp:spPr>
        <a:xfrm rot="5400000">
          <a:off x="-134091" y="4195049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47,0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4373838"/>
        <a:ext cx="625761" cy="268184"/>
      </dsp:txXfrm>
    </dsp:sp>
    <dsp:sp modelId="{FA46638B-F264-4186-A0EA-F42D13E7B547}">
      <dsp:nvSpPr>
        <dsp:cNvPr id="0" name=""/>
        <dsp:cNvSpPr/>
      </dsp:nvSpPr>
      <dsp:spPr>
        <a:xfrm rot="5400000">
          <a:off x="3936352" y="750367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</a:t>
          </a:r>
          <a:r>
            <a:rPr lang="ru-RU" sz="3400" kern="1200" dirty="0" err="1" smtClean="0"/>
            <a:t>Старопышминск</a:t>
          </a:r>
          <a:r>
            <a:rPr lang="ru-RU" sz="3400" kern="1200" dirty="0" smtClean="0"/>
            <a:t> – </a:t>
          </a:r>
          <a:r>
            <a:rPr lang="ru-RU" sz="3400" kern="1200" dirty="0" smtClean="0"/>
            <a:t>2,4%</a:t>
          </a:r>
          <a:endParaRPr lang="ru-RU" sz="3400" kern="1200" dirty="0"/>
        </a:p>
      </dsp:txBody>
      <dsp:txXfrm rot="-5400000">
        <a:off x="625762" y="4089323"/>
        <a:ext cx="7173880" cy="524334"/>
      </dsp:txXfrm>
    </dsp:sp>
    <dsp:sp modelId="{BE8E982D-B877-4E4E-8053-8284A85F4988}">
      <dsp:nvSpPr>
        <dsp:cNvPr id="0" name=""/>
        <dsp:cNvSpPr/>
      </dsp:nvSpPr>
      <dsp:spPr>
        <a:xfrm rot="5400000">
          <a:off x="-134091" y="5006029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22,2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5184818"/>
        <a:ext cx="625761" cy="268184"/>
      </dsp:txXfrm>
    </dsp:sp>
    <dsp:sp modelId="{2C48084D-C480-405E-8516-050899586E94}">
      <dsp:nvSpPr>
        <dsp:cNvPr id="0" name=""/>
        <dsp:cNvSpPr/>
      </dsp:nvSpPr>
      <dsp:spPr>
        <a:xfrm rot="5400000">
          <a:off x="3936352" y="1561347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</a:t>
          </a:r>
          <a:r>
            <a:rPr lang="ru-RU" sz="3400" kern="1200" dirty="0" err="1" smtClean="0"/>
            <a:t>Сарапулка</a:t>
          </a:r>
          <a:r>
            <a:rPr lang="ru-RU" sz="3400" kern="1200" dirty="0" smtClean="0"/>
            <a:t> – </a:t>
          </a:r>
          <a:r>
            <a:rPr lang="ru-RU" sz="3400" kern="1200" dirty="0" smtClean="0"/>
            <a:t>1,1%</a:t>
          </a:r>
          <a:endParaRPr lang="ru-RU" sz="3400" kern="1200" dirty="0"/>
        </a:p>
      </dsp:txBody>
      <dsp:txXfrm rot="-5400000">
        <a:off x="625762" y="4900303"/>
        <a:ext cx="7173880" cy="52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0.82774</cdr:x>
      <cdr:y>0.20179</cdr:y>
    </cdr:from>
    <cdr:to>
      <cdr:x>1</cdr:x>
      <cdr:y>0.31454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4235" y="1168925"/>
          <a:ext cx="1495103" cy="653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61,7%</a:t>
          </a:r>
          <a:endParaRPr lang="ru-RU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0.81414</cdr:x>
      <cdr:y>0.30306</cdr:y>
    </cdr:from>
    <cdr:to>
      <cdr:x>0.94121</cdr:x>
      <cdr:y>0.40853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39291" y="1600637"/>
          <a:ext cx="1098685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60,8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6080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6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4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4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5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1354FE0-7545-47CE-86D6-91E255E6CD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00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7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5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2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7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8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21.10.2019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8" y="1413055"/>
            <a:ext cx="7533524" cy="2767599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Березовского городского округа за 9 месяцев 2019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20" y="4474748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6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839858"/>
              </p:ext>
            </p:extLst>
          </p:nvPr>
        </p:nvGraphicFramePr>
        <p:xfrm>
          <a:off x="-197594" y="-263611"/>
          <a:ext cx="10073725" cy="712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0363" y="116632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ru-RU" sz="22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9 месяцев 2019 года, </a:t>
            </a:r>
            <a:r>
              <a:rPr lang="ru-RU" sz="22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232140"/>
              </p:ext>
            </p:extLst>
          </p:nvPr>
        </p:nvGraphicFramePr>
        <p:xfrm>
          <a:off x="0" y="774357"/>
          <a:ext cx="9238125" cy="608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64877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главным распорядителям </a:t>
            </a:r>
            <a:endParaRPr lang="ru-RU" sz="28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бюджетных 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средств, </a:t>
            </a:r>
            <a:r>
              <a:rPr lang="ru-RU" sz="2800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3111784"/>
              </p:ext>
            </p:extLst>
          </p:nvPr>
        </p:nvGraphicFramePr>
        <p:xfrm>
          <a:off x="-270344" y="1386033"/>
          <a:ext cx="9813733" cy="600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697" y="116632"/>
            <a:ext cx="522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бюджета в разрезе муниципальных программ, удельный вес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0234699"/>
              </p:ext>
            </p:extLst>
          </p:nvPr>
        </p:nvGraphicFramePr>
        <p:xfrm>
          <a:off x="428532" y="1501627"/>
          <a:ext cx="8715468" cy="59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66986"/>
              </p:ext>
            </p:extLst>
          </p:nvPr>
        </p:nvGraphicFramePr>
        <p:xfrm>
          <a:off x="1" y="1471245"/>
          <a:ext cx="9143998" cy="414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5760640"/>
                <a:gridCol w="936104"/>
                <a:gridCol w="1008112"/>
                <a:gridCol w="971599"/>
              </a:tblGrid>
              <a:tr h="471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местного самоуправления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14,1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81,2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и предупреждению терроризма, профилактике экстремизма  и охране общественного порядка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22,1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14,4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65,3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и развитие дорожного хозяйства,  систем наружного освещения и благоустройства</a:t>
                      </a:r>
                      <a:endParaRPr kumimoji="0" lang="ru-RU" sz="16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341,0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152,4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44,7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/>
                        <a:t>Мероприятие: Формирование современной городской среды в целях реализации </a:t>
                      </a:r>
                      <a:r>
                        <a:rPr kumimoji="0" lang="ru-RU" sz="1600" b="1" kern="1200" baseline="0" dirty="0" smtClean="0"/>
                        <a:t>национального проекта «Жильё и городская среда»</a:t>
                      </a:r>
                      <a:endParaRPr kumimoji="0" lang="ru-RU" sz="1800" b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39,7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36,7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92,5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545" y="55078"/>
            <a:ext cx="66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Администрация БГО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, млн.руб.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206" y="521850"/>
            <a:ext cx="760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и обеспечение эффективности деятельности администрации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Исполнено: 577,0 млн. руб. – 53,0%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82263"/>
              </p:ext>
            </p:extLst>
          </p:nvPr>
        </p:nvGraphicFramePr>
        <p:xfrm>
          <a:off x="0" y="690344"/>
          <a:ext cx="9143999" cy="442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08"/>
                <a:gridCol w="5725676"/>
                <a:gridCol w="936104"/>
                <a:gridCol w="1008112"/>
                <a:gridCol w="971599"/>
              </a:tblGrid>
              <a:tr h="501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Развитие строительства</a:t>
                      </a:r>
                      <a:r>
                        <a:rPr kumimoji="0" lang="ru-RU" sz="1600" kern="1200" baseline="0" dirty="0" smtClean="0"/>
                        <a:t> и архитектуры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109,5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41,0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37,5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Развитие малого и среднего предпринимательства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87,5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Переселение граждан Березовского городского округа из ветхого и  аварийного жилого фонда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93,7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Переселение граждан из аварийного жилищного фонда за счёт средств, поступивших от государственной корпорации – Фонда содействия реформированию жилищно-коммунального хозяйства, межбюджетных трансфертов из областного бюджета и </a:t>
                      </a:r>
                      <a:r>
                        <a:rPr lang="ru-RU" sz="1600" baseline="0" dirty="0" err="1" smtClean="0"/>
                        <a:t>софинансирования</a:t>
                      </a:r>
                      <a:r>
                        <a:rPr lang="ru-RU" sz="1600" baseline="0" dirty="0" smtClean="0"/>
                        <a:t> местного бюджета в целях реализации </a:t>
                      </a:r>
                      <a:r>
                        <a:rPr lang="ru-RU" sz="1600" b="1" baseline="0" dirty="0" smtClean="0"/>
                        <a:t>национального проекта «Жильё и городская среда»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99,3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75002"/>
              </p:ext>
            </p:extLst>
          </p:nvPr>
        </p:nvGraphicFramePr>
        <p:xfrm>
          <a:off x="0" y="717994"/>
          <a:ext cx="9144001" cy="492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5272216"/>
                <a:gridCol w="1318054"/>
                <a:gridCol w="996779"/>
                <a:gridCol w="1095633"/>
              </a:tblGrid>
              <a:tr h="57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7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и модернизация коммунальной и жилищной инфраструктуры и выполнение мероприятий по энергосбережению 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41,5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15,4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8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рационального, безопасного природопользования и обеспечение экологической безопасности территории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104,5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79,8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76,4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9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Социальная поддержка и социальное</a:t>
                      </a:r>
                      <a:r>
                        <a:rPr kumimoji="0" lang="ru-RU" sz="1600" kern="1200" baseline="0" dirty="0" smtClean="0"/>
                        <a:t> обслуживание населения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245,7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194,9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79,3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10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Обеспечение жильем молодых семей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Управление муниципальным долгом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27,7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/>
                        <a:t>Обеспечение реализации муниципальной программы Березовского городского округа "Развитие и обеспечение эффективности деятельности администрации Березовского городского округа до 2024 года»</a:t>
                      </a:r>
                      <a:endParaRPr lang="ru-RU" sz="15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112,4</a:t>
                      </a:r>
                      <a:endParaRPr lang="ru-RU" sz="2400" b="1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72,6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64,6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3248275"/>
              </p:ext>
            </p:extLst>
          </p:nvPr>
        </p:nvGraphicFramePr>
        <p:xfrm>
          <a:off x="714972" y="953344"/>
          <a:ext cx="8804328" cy="61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83347" y="0"/>
            <a:ext cx="622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и обеспечение эффективности деятельности администрации БГО до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14260"/>
              </p:ext>
            </p:extLst>
          </p:nvPr>
        </p:nvGraphicFramePr>
        <p:xfrm>
          <a:off x="2" y="1203027"/>
          <a:ext cx="9143998" cy="557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7"/>
                <a:gridCol w="5321643"/>
                <a:gridCol w="1260389"/>
                <a:gridCol w="988541"/>
                <a:gridCol w="1112108"/>
              </a:tblGrid>
              <a:tr h="5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Реализация проекта «Уральская инженерная школа»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90,4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2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Обновление материально-технической базы для формирования у обучающихся современных технологических и гуманитарных навыков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88,5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Качество образования как основа благополучия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1392,5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948,6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68,1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Педагогические кадры </a:t>
                      </a: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XXI 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века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Патриотическое воспитание граждан и формирование основ безопасности жизнедеятельности обучающихся в БГО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68580" marR="68580" marT="0" marB="0" anchor="ctr"/>
                </a:tc>
              </a:tr>
              <a:tr h="69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Строительство и реконструкция зданий муниципальных образовательных организаций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123,0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54,0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муниципальных дошкольных образовательных организаций за счёт средств областного и местного бюджетов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438" y="0"/>
            <a:ext cx="6277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  <a:cs typeface="Times New Roman" panose="02020603050405020304" pitchFamily="18" charset="0"/>
              </a:rPr>
              <a:t>Управление образования БГО, млн. руб.</a:t>
            </a:r>
            <a:endParaRPr lang="ru-RU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35" y="540204"/>
            <a:ext cx="870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системы образования 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cs typeface="Times New Roman" panose="02020603050405020304" pitchFamily="18" charset="0"/>
              </a:rPr>
              <a:t>1121,7 млн. </a:t>
            </a:r>
            <a:r>
              <a:rPr lang="ru-RU" b="1" dirty="0">
                <a:cs typeface="Times New Roman" panose="02020603050405020304" pitchFamily="18" charset="0"/>
              </a:rPr>
              <a:t>руб. – </a:t>
            </a:r>
            <a:r>
              <a:rPr lang="ru-RU" b="1" dirty="0" smtClean="0">
                <a:cs typeface="Times New Roman" panose="02020603050405020304" pitchFamily="18" charset="0"/>
              </a:rPr>
              <a:t>66,2%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64729"/>
              </p:ext>
            </p:extLst>
          </p:nvPr>
        </p:nvGraphicFramePr>
        <p:xfrm>
          <a:off x="0" y="116632"/>
          <a:ext cx="9143999" cy="558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97"/>
                <a:gridCol w="4835126"/>
                <a:gridCol w="1400918"/>
                <a:gridCol w="1145059"/>
                <a:gridCol w="12191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5.2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 Строительство и реконструкция зданий муниципальных дошкольных образовательных организаций в рамках мероприятий по созданию в субъектах Российской Федерации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образования, на условиях </a:t>
                      </a:r>
                      <a:r>
                        <a:rPr lang="ru-RU" sz="1400" b="0" i="0" baseline="0" dirty="0" err="1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из федерального бюджета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60,8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11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5.3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дошкольных образовательных организаций в рамках мероприятий по созданию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Обеспечение реализации муниципальной программы БГО «Развитие системы образования БГО до 2024 года»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61,4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41,6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67,7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4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935892" y="257620"/>
            <a:ext cx="7301657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Структура бюджета</a:t>
            </a:r>
            <a:b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</a:br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455805"/>
              </p:ext>
            </p:extLst>
          </p:nvPr>
        </p:nvGraphicFramePr>
        <p:xfrm>
          <a:off x="516051" y="1197702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2" y="101448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7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796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системы образования 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7520275"/>
              </p:ext>
            </p:extLst>
          </p:nvPr>
        </p:nvGraphicFramePr>
        <p:xfrm>
          <a:off x="179512" y="1060014"/>
          <a:ext cx="9071248" cy="54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39613"/>
              </p:ext>
            </p:extLst>
          </p:nvPr>
        </p:nvGraphicFramePr>
        <p:xfrm>
          <a:off x="-1" y="1669093"/>
          <a:ext cx="9144001" cy="500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4"/>
                <a:gridCol w="5783340"/>
                <a:gridCol w="996401"/>
                <a:gridCol w="947815"/>
                <a:gridCol w="971601"/>
              </a:tblGrid>
              <a:tr h="53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172,8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121,9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70,5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Создание модельных муниципальных библиотек </a:t>
                      </a:r>
                      <a:r>
                        <a:rPr lang="ru-RU" sz="1400" b="1" baseline="0" dirty="0" smtClean="0"/>
                        <a:t>в целях реализации национального проекта «Культура»</a:t>
                      </a:r>
                      <a:endParaRPr lang="ru-RU" sz="1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5,0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30,4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дополнительного образования </a:t>
                      </a:r>
                      <a:r>
                        <a:rPr lang="ru-RU" sz="1400" baseline="0" dirty="0"/>
                        <a:t>в </a:t>
                      </a:r>
                      <a:r>
                        <a:rPr lang="ru-RU" sz="1400" baseline="0" dirty="0" smtClean="0"/>
                        <a:t>сфере 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93,4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72,9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78,0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физической культуры и спорта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136,6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43,7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32,0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Мероприятие: Строительство и реконструкция объектов спортивной инфраструктуры муниципальной собственности для занятий физической культурой и спортом </a:t>
                      </a:r>
                      <a:r>
                        <a:rPr kumimoji="0" lang="ru-RU" sz="1400" kern="1200" baseline="0" dirty="0" smtClean="0"/>
                        <a:t>за счёт средств областного и местного бюджетов </a:t>
                      </a:r>
                      <a:r>
                        <a:rPr kumimoji="0" lang="ru-RU" sz="1400" b="1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90,9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18,7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20,6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Развитие потенциала молодежи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69,2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Обеспечение реализации муниципальной программы БГО «Развитие культуры, физической культуры и спорта, организация работы с молодежью в БГО до 2024 года»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67,4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7219" y="17973"/>
            <a:ext cx="62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Управление культуры и спорта БГО, млн. руб.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46" y="559008"/>
            <a:ext cx="847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sz="2000" dirty="0">
                <a:cs typeface="Times New Roman" panose="02020603050405020304" pitchFamily="18" charset="0"/>
              </a:rPr>
              <a:t>культуры, физической культуры и </a:t>
            </a:r>
            <a:r>
              <a:rPr lang="ru-RU" sz="2000" dirty="0" smtClean="0">
                <a:cs typeface="Times New Roman" panose="02020603050405020304" pitchFamily="18" charset="0"/>
              </a:rPr>
              <a:t>спорта, организация </a:t>
            </a:r>
            <a:r>
              <a:rPr lang="ru-RU" sz="2000" dirty="0">
                <a:cs typeface="Times New Roman" panose="02020603050405020304" pitchFamily="18" charset="0"/>
              </a:rPr>
              <a:t>работы с молодежью в </a:t>
            </a:r>
            <a:r>
              <a:rPr lang="ru-RU" sz="2000" dirty="0" smtClean="0">
                <a:cs typeface="Times New Roman" panose="02020603050405020304" pitchFamily="18" charset="0"/>
              </a:rPr>
              <a:t>БГО </a:t>
            </a:r>
            <a:r>
              <a:rPr lang="ru-RU" sz="2000" dirty="0"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247,8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59,5%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2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709" y="141556"/>
            <a:ext cx="5628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«Развитие культуры, физической культуры и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спорта, организация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работы с молодежью в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22779704"/>
              </p:ext>
            </p:extLst>
          </p:nvPr>
        </p:nvGraphicFramePr>
        <p:xfrm>
          <a:off x="575048" y="16160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150" y="8778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Комитет по управлению имуществом БГО, млн. руб.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070" y="1297808"/>
            <a:ext cx="847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cs typeface="Times New Roman" panose="02020603050405020304" pitchFamily="18" charset="0"/>
              </a:rPr>
              <a:t>Муниципальная программа 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муниципальной собственностью и земельными ресурсами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8,6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60,6%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06842"/>
              </p:ext>
            </p:extLst>
          </p:nvPr>
        </p:nvGraphicFramePr>
        <p:xfrm>
          <a:off x="0" y="2389040"/>
          <a:ext cx="9143999" cy="443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83"/>
                <a:gridCol w="4674393"/>
                <a:gridCol w="1482810"/>
                <a:gridCol w="1159217"/>
                <a:gridCol w="1303896"/>
              </a:tblGrid>
              <a:tr h="593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2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муниципальной собственностью, земельными ресурсами и приватизация муниципального имущества Березовского городского округа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3,2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30,4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4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муниципальной собственностью и земельными ресурсами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7,6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69,4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3" y="65285"/>
            <a:ext cx="4232619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20" y="0"/>
            <a:ext cx="589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«Управление муниципальной собственностью и земельными ресурсами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3381315"/>
              </p:ext>
            </p:extLst>
          </p:nvPr>
        </p:nvGraphicFramePr>
        <p:xfrm>
          <a:off x="497758" y="14752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11" y="1357298"/>
            <a:ext cx="84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Управление финансов БГО, млн. руб.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65" y="1880518"/>
            <a:ext cx="8058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dirty="0" smtClean="0">
                <a:cs typeface="Times New Roman" panose="02020603050405020304" pitchFamily="18" charset="0"/>
              </a:rPr>
              <a:t>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муниципальными финансами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Исполнено: </a:t>
            </a:r>
            <a:r>
              <a:rPr lang="ru-RU" sz="2000" b="1" dirty="0" smtClean="0">
                <a:cs typeface="Times New Roman" panose="02020603050405020304" pitchFamily="18" charset="0"/>
              </a:rPr>
              <a:t>9,7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69,0%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14809"/>
              </p:ext>
            </p:extLst>
          </p:nvPr>
        </p:nvGraphicFramePr>
        <p:xfrm>
          <a:off x="0" y="3325995"/>
          <a:ext cx="9144000" cy="2663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71"/>
                <a:gridCol w="4827373"/>
                <a:gridCol w="1433384"/>
                <a:gridCol w="1103870"/>
                <a:gridCol w="1285102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муниципальными финансами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14,1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9,7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69,0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3023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«Управление муниципальными финансами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1586851"/>
              </p:ext>
            </p:extLst>
          </p:nvPr>
        </p:nvGraphicFramePr>
        <p:xfrm>
          <a:off x="642671" y="969773"/>
          <a:ext cx="7776864" cy="46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16633"/>
            <a:ext cx="470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Структура непрограммных направлений расходов,</a:t>
            </a:r>
          </a:p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93744639"/>
              </p:ext>
            </p:extLst>
          </p:nvPr>
        </p:nvGraphicFramePr>
        <p:xfrm>
          <a:off x="503256" y="1699336"/>
          <a:ext cx="8766169" cy="49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590" y="1501628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Исполнено: </a:t>
            </a:r>
            <a:r>
              <a:rPr lang="ru-RU" sz="2400" b="1" dirty="0" smtClean="0">
                <a:cs typeface="Times New Roman" panose="02020603050405020304" pitchFamily="18" charset="0"/>
              </a:rPr>
              <a:t>6,1 млн</a:t>
            </a:r>
            <a:r>
              <a:rPr lang="ru-RU" sz="2400" b="1" dirty="0">
                <a:cs typeface="Times New Roman" panose="02020603050405020304" pitchFamily="18" charset="0"/>
              </a:rPr>
              <a:t>. руб. – </a:t>
            </a:r>
            <a:r>
              <a:rPr lang="ru-RU" sz="2400" b="1" dirty="0" smtClean="0">
                <a:cs typeface="Times New Roman" panose="02020603050405020304" pitchFamily="18" charset="0"/>
              </a:rPr>
              <a:t>45,1%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88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543" y="-8238"/>
            <a:ext cx="5831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Исполнение расходов за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9 месяцев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2019 года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1970,8 </a:t>
            </a:r>
            <a:r>
              <a:rPr lang="ru-RU" sz="22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 в том числе по городу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1614,7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млн.руб. по поселкам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356,1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млн.руб.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75595866"/>
              </p:ext>
            </p:extLst>
          </p:nvPr>
        </p:nvGraphicFramePr>
        <p:xfrm>
          <a:off x="1625106" y="952349"/>
          <a:ext cx="7828007" cy="57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185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.)</a:t>
            </a:r>
          </a:p>
          <a:p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На 01.01.2019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49,9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		На 01.10.2019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91,6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48483435"/>
              </p:ext>
            </p:extLst>
          </p:nvPr>
        </p:nvGraphicFramePr>
        <p:xfrm>
          <a:off x="-218209" y="3221182"/>
          <a:ext cx="8338458" cy="2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02015369"/>
              </p:ext>
            </p:extLst>
          </p:nvPr>
        </p:nvGraphicFramePr>
        <p:xfrm>
          <a:off x="3769744" y="1926329"/>
          <a:ext cx="4555101" cy="394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7092" y="796814"/>
            <a:ext cx="889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доходов </a:t>
            </a:r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 итогам 9 месяцев 2019 года, 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44731194"/>
              </p:ext>
            </p:extLst>
          </p:nvPr>
        </p:nvGraphicFramePr>
        <p:xfrm>
          <a:off x="107504" y="975507"/>
          <a:ext cx="8679338" cy="57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56032" y="2785540"/>
            <a:ext cx="8570976" cy="9971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9305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7226" y="159775"/>
            <a:ext cx="5716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22048347"/>
              </p:ext>
            </p:extLst>
          </p:nvPr>
        </p:nvGraphicFramePr>
        <p:xfrm>
          <a:off x="683912" y="980800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510" y="43558"/>
            <a:ext cx="591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9 месяцев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35198314"/>
              </p:ext>
            </p:extLst>
          </p:nvPr>
        </p:nvGraphicFramePr>
        <p:xfrm>
          <a:off x="271095" y="993892"/>
          <a:ext cx="8943750" cy="576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10592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530,0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02748984"/>
              </p:ext>
            </p:extLst>
          </p:nvPr>
        </p:nvGraphicFramePr>
        <p:xfrm>
          <a:off x="601774" y="1030841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9797" y="0"/>
            <a:ext cx="587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неналоговых доходов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9 месяцев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33319293"/>
              </p:ext>
            </p:extLst>
          </p:nvPr>
        </p:nvGraphicFramePr>
        <p:xfrm>
          <a:off x="646980" y="1552579"/>
          <a:ext cx="8402983" cy="58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5916" y="1056158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191,7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7" y="218207"/>
            <a:ext cx="5499611" cy="7255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неналоговых доходов,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137695"/>
              </p:ext>
            </p:extLst>
          </p:nvPr>
        </p:nvGraphicFramePr>
        <p:xfrm>
          <a:off x="332699" y="1323387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257" y="62625"/>
            <a:ext cx="58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9 месяцев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52552386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91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4078</TotalTime>
  <Words>1577</Words>
  <Application>Microsoft Office PowerPoint</Application>
  <PresentationFormat>Экран (4:3)</PresentationFormat>
  <Paragraphs>470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Параллакс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admin</cp:lastModifiedBy>
  <cp:revision>279</cp:revision>
  <cp:lastPrinted>2019-10-14T10:13:07Z</cp:lastPrinted>
  <dcterms:created xsi:type="dcterms:W3CDTF">2016-04-08T06:30:54Z</dcterms:created>
  <dcterms:modified xsi:type="dcterms:W3CDTF">2019-10-21T08:07:26Z</dcterms:modified>
</cp:coreProperties>
</file>