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activeX/activeX2.xml" ContentType="application/vnd.ms-office.activeX+xml"/>
  <Override PartName="/ppt/charts/chart8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9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0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1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2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3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4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5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6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7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8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9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7" r:id="rId1"/>
  </p:sldMasterIdLst>
  <p:notesMasterIdLst>
    <p:notesMasterId r:id="rId34"/>
  </p:notesMasterIdLst>
  <p:sldIdLst>
    <p:sldId id="257" r:id="rId2"/>
    <p:sldId id="270" r:id="rId3"/>
    <p:sldId id="271" r:id="rId4"/>
    <p:sldId id="272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90" r:id="rId13"/>
    <p:sldId id="291" r:id="rId14"/>
    <p:sldId id="365" r:id="rId15"/>
    <p:sldId id="366" r:id="rId16"/>
    <p:sldId id="367" r:id="rId17"/>
    <p:sldId id="295" r:id="rId18"/>
    <p:sldId id="368" r:id="rId19"/>
    <p:sldId id="369" r:id="rId20"/>
    <p:sldId id="370" r:id="rId21"/>
    <p:sldId id="311" r:id="rId22"/>
    <p:sldId id="371" r:id="rId23"/>
    <p:sldId id="372" r:id="rId24"/>
    <p:sldId id="364" r:id="rId25"/>
    <p:sldId id="336" r:id="rId26"/>
    <p:sldId id="338" r:id="rId27"/>
    <p:sldId id="342" r:id="rId28"/>
    <p:sldId id="343" r:id="rId29"/>
    <p:sldId id="345" r:id="rId30"/>
    <p:sldId id="346" r:id="rId31"/>
    <p:sldId id="347" r:id="rId32"/>
    <p:sldId id="373" r:id="rId33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8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6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7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8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9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image" Target="../media/image5.jpeg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Утверждено</c:v>
                </c:pt>
              </c:strCache>
            </c:strRef>
          </c:tx>
          <c:spPr>
            <a:gradFill flip="none" rotWithShape="1"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10800000" scaled="1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9606158827017973E-3"/>
                  <c:y val="0.31540960063883194"/>
                </c:manualLayout>
              </c:layout>
              <c:tx>
                <c:rich>
                  <a:bodyPr/>
                  <a:lstStyle/>
                  <a:p>
                    <a:fld id="{4262946D-0DEA-4620-92A5-D731C286EB6B}" type="VALUE">
                      <a:rPr lang="en-US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6.2942227427464253E-5"/>
                  <c:y val="0.34635282540007289"/>
                </c:manualLayout>
              </c:layout>
              <c:tx>
                <c:rich>
                  <a:bodyPr/>
                  <a:lstStyle/>
                  <a:p>
                    <a:fld id="{1E69F816-5089-4EE6-B075-5838A84FF779}" type="VALUE">
                      <a:rPr lang="en-US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3.2488023179092919E-2"/>
                  <c:y val="0.2865291585617628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CAC8233-EF95-4068-9583-47D71AFCCA11}" type="VALUE">
                      <a:rPr lang="ru-RU"/>
                      <a:pPr>
                        <a:defRPr sz="20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  <a:p>
                    <a:pPr>
                      <a:defRPr sz="2000">
                        <a:solidFill>
                          <a:schemeClr val="tx1"/>
                        </a:solidFill>
                      </a:defRPr>
                    </a:pPr>
                    <a:r>
                      <a:rPr lang="ru-RU"/>
                      <a:t>Дефицит бюджета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25572544632185"/>
                      <c:h val="0.18750882781124778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2"/>
                <c:pt idx="0">
                  <c:v>Доходы бюджета</c:v>
                </c:pt>
                <c:pt idx="1">
                  <c:v>Расходы бюджета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2815.6</c:v>
                </c:pt>
                <c:pt idx="1">
                  <c:v>3058.5</c:v>
                </c:pt>
                <c:pt idx="2">
                  <c:v>-243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Исполнено</c:v>
                </c:pt>
              </c:strCache>
            </c:strRef>
          </c:tx>
          <c:spPr>
            <a:gradFill flip="none" rotWithShape="1">
              <a:gsLst>
                <a:gs pos="100000">
                  <a:schemeClr val="accent2">
                    <a:alpha val="0"/>
                  </a:schemeClr>
                </a:gs>
                <a:gs pos="50000">
                  <a:schemeClr val="accent2"/>
                </a:gs>
              </a:gsLst>
              <a:lin ang="10800000" scaled="1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3171998577489215E-2"/>
                  <c:y val="6.7690451802282156E-2"/>
                </c:manualLayout>
              </c:layout>
              <c:tx>
                <c:rich>
                  <a:bodyPr/>
                  <a:lstStyle/>
                  <a:p>
                    <a:fld id="{4477D9F8-4E47-4306-8754-7E91462928A0}" type="VALUE">
                      <a:rPr lang="en-US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1.4428989894436408E-2"/>
                  <c:y val="7.6779436510381507E-2"/>
                </c:manualLayout>
              </c:layout>
              <c:tx>
                <c:rich>
                  <a:bodyPr/>
                  <a:lstStyle/>
                  <a:p>
                    <a:fld id="{416C6CF5-DCCF-48BD-95A2-D240F246F50A}" type="VALUE">
                      <a:rPr lang="en-US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3.8928481497115135E-2"/>
                  <c:y val="0.28737236514162878"/>
                </c:manualLayout>
              </c:layout>
              <c:tx>
                <c:rich>
                  <a:bodyPr/>
                  <a:lstStyle/>
                  <a:p>
                    <a:fld id="{03994B36-F712-4405-BFB3-D41DE8723BAA}" type="VALUE">
                      <a:rPr lang="ru-RU"/>
                      <a:pPr/>
                      <a:t>[ЗНАЧЕНИЕ]</a:t>
                    </a:fld>
                    <a:r>
                      <a:rPr lang="ru-RU" dirty="0"/>
                      <a:t> </a:t>
                    </a:r>
                  </a:p>
                  <a:p>
                    <a:r>
                      <a:rPr lang="ru-RU" dirty="0" smtClean="0"/>
                      <a:t>Дефицит </a:t>
                    </a:r>
                    <a:r>
                      <a:rPr lang="ru-RU" dirty="0"/>
                      <a:t>бюджета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2"/>
                <c:pt idx="0">
                  <c:v>Доходы бюджета</c:v>
                </c:pt>
                <c:pt idx="1">
                  <c:v>Расходы бюджета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360.5</c:v>
                </c:pt>
                <c:pt idx="1">
                  <c:v>521.1</c:v>
                </c:pt>
                <c:pt idx="2">
                  <c:v>-160.6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97226560"/>
        <c:axId val="197226952"/>
        <c:axId val="0"/>
      </c:bar3DChart>
      <c:catAx>
        <c:axId val="197226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7226952"/>
        <c:crosses val="autoZero"/>
        <c:auto val="1"/>
        <c:lblAlgn val="ctr"/>
        <c:lblOffset val="100"/>
        <c:noMultiLvlLbl val="0"/>
      </c:catAx>
      <c:valAx>
        <c:axId val="197226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7226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8251290800991018"/>
          <c:y val="6.8348482876919275E-2"/>
          <c:w val="0.38326817287057108"/>
          <c:h val="6.52915114732815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428477690288713"/>
          <c:y val="0.1309994928770668"/>
          <c:w val="0.84043744531933495"/>
          <c:h val="0.4963893626800756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I квартал 2018 года</c:v>
                </c:pt>
              </c:strCache>
            </c:strRef>
          </c:tx>
          <c:spPr>
            <a:gradFill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0027921408287474E-2"/>
                  <c:y val="-1.7942690758952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1620579941753736E-2"/>
                  <c:y val="-4.39840264888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6067357846609568E-3"/>
                  <c:y val="-1.62519379191569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4720899289743226E-3"/>
                  <c:y val="-1.16279780600413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43983224480504E-3"/>
                  <c:y val="-2.11737755657593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7.1991612240262549E-4"/>
                  <c:y val="0.1070455691883218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5887453641936624E-2"/>
                      <c:h val="6.1062908713610697E-2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1.1341796674826472E-3"/>
                  <c:y val="0.112927173512143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Администрация</c:v>
                </c:pt>
                <c:pt idx="1">
                  <c:v>УО</c:v>
                </c:pt>
                <c:pt idx="2">
                  <c:v>УКиС</c:v>
                </c:pt>
                <c:pt idx="3">
                  <c:v>Управление финансов</c:v>
                </c:pt>
                <c:pt idx="4">
                  <c:v>КУИ</c:v>
                </c:pt>
                <c:pt idx="5">
                  <c:v>Дума</c:v>
                </c:pt>
                <c:pt idx="6">
                  <c:v>Счетная палата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112.3</c:v>
                </c:pt>
                <c:pt idx="1">
                  <c:v>238.6</c:v>
                </c:pt>
                <c:pt idx="2">
                  <c:v>37.1</c:v>
                </c:pt>
                <c:pt idx="3">
                  <c:v>2.8</c:v>
                </c:pt>
                <c:pt idx="4">
                  <c:v>2.2000000000000002</c:v>
                </c:pt>
                <c:pt idx="5" formatCode="0.0;[Red]0.0">
                  <c:v>0.7</c:v>
                </c:pt>
                <c:pt idx="6">
                  <c:v>0.5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 квартал 2019 года</c:v>
                </c:pt>
              </c:strCache>
            </c:strRef>
          </c:tx>
          <c:spPr>
            <a:gradFill>
              <a:gsLst>
                <a:gs pos="100000">
                  <a:schemeClr val="accent2">
                    <a:alpha val="0"/>
                  </a:schemeClr>
                </a:gs>
                <a:gs pos="50000">
                  <a:schemeClr val="accent2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476915067583685E-2"/>
                  <c:y val="-1.07319364816372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4949004996557955E-2"/>
                  <c:y val="-4.74864987078068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2148052847965507E-2"/>
                  <c:y val="-1.7025716226577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6819508071676783E-2"/>
                  <c:y val="-1.40347120246113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6666666666666701E-2"/>
                  <c:y val="-1.8604651162790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9.7731731363128859E-3"/>
                  <c:y val="0.101299195452102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5481597810185214E-2"/>
                  <c:y val="0.108221890053086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Администрация</c:v>
                </c:pt>
                <c:pt idx="1">
                  <c:v>УО</c:v>
                </c:pt>
                <c:pt idx="2">
                  <c:v>УКиС</c:v>
                </c:pt>
                <c:pt idx="3">
                  <c:v>Управление финансов</c:v>
                </c:pt>
                <c:pt idx="4">
                  <c:v>КУИ</c:v>
                </c:pt>
                <c:pt idx="5">
                  <c:v>Дума</c:v>
                </c:pt>
                <c:pt idx="6">
                  <c:v>Счетная палата</c:v>
                </c:pt>
              </c:strCache>
            </c:strRef>
          </c:cat>
          <c:val>
            <c:numRef>
              <c:f>Лист1!$C$2:$C$8</c:f>
              <c:numCache>
                <c:formatCode>0.0</c:formatCode>
                <c:ptCount val="7"/>
                <c:pt idx="0">
                  <c:v>172.5</c:v>
                </c:pt>
                <c:pt idx="1">
                  <c:v>281.8</c:v>
                </c:pt>
                <c:pt idx="2">
                  <c:v>59.7</c:v>
                </c:pt>
                <c:pt idx="3">
                  <c:v>3.2</c:v>
                </c:pt>
                <c:pt idx="4">
                  <c:v>2.6</c:v>
                </c:pt>
                <c:pt idx="5">
                  <c:v>0.7</c:v>
                </c:pt>
                <c:pt idx="6">
                  <c:v>0.6</c:v>
                </c:pt>
              </c:numCache>
            </c:numRef>
          </c:val>
          <c:shape val="cylinder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8"/>
        <c:gapDepth val="0"/>
        <c:shape val="box"/>
        <c:axId val="284903464"/>
        <c:axId val="284903856"/>
        <c:axId val="0"/>
      </c:bar3DChart>
      <c:catAx>
        <c:axId val="2849034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4903856"/>
        <c:crosses val="autoZero"/>
        <c:auto val="1"/>
        <c:lblAlgn val="ctr"/>
        <c:lblOffset val="100"/>
        <c:noMultiLvlLbl val="0"/>
      </c:catAx>
      <c:valAx>
        <c:axId val="284903856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4903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198929036904147"/>
          <c:y val="2.0233089368708421E-2"/>
          <c:w val="0.65920531236877122"/>
          <c:h val="6.52515372290733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942484753302887"/>
          <c:y val="0.2640689285689562"/>
          <c:w val="0.48933972973631995"/>
          <c:h val="0.478295196805017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14300" prst="hardEdge"/>
              <a:contourClr>
                <a:srgbClr val="000000"/>
              </a:contourClr>
            </a:sp3d>
          </c:spPr>
          <c:explosion val="19"/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114300" prst="hardEdge"/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114300" prst="hardEdge"/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hardEdge"/>
                <a:bevelB w="381000" h="381000" prst="hardEdge"/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114300" prst="hardEdge"/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114300" prst="hardEdge"/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114300" prst="hardEdge"/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0.10917933494793394"/>
                  <c:y val="-5.8433573314949319E-2"/>
                </c:manualLayout>
              </c:layout>
              <c:tx>
                <c:rich>
                  <a:bodyPr/>
                  <a:lstStyle/>
                  <a:p>
                    <a:fld id="{F0BA5A10-6755-4D53-9159-BFFEF894C074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2EF3AEA2-1DDD-490B-A173-EEC6EBE32BDD}" type="VALUE">
                      <a:rPr lang="ru-RU" sz="2400" b="1" baseline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4.2018168158038209E-2"/>
                  <c:y val="-4.3466169987625251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B82C271-7F62-43EB-B9E7-99316FF9B91F}" type="CATEGORYNAME">
                      <a:rPr lang="ru-RU" sz="1600" b="0" smtClean="0">
                        <a:solidFill>
                          <a:schemeClr val="tx1"/>
                        </a:solidFill>
                      </a:rPr>
                      <a:pPr>
                        <a:defRPr sz="16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endParaRPr lang="ru-RU" sz="1600" b="0" baseline="0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sz="1600">
                        <a:solidFill>
                          <a:schemeClr val="tx1"/>
                        </a:solidFill>
                      </a:defRPr>
                    </a:pPr>
                    <a:fld id="{3C8FE8F4-8B2E-4E27-9A43-CBE8F68F88A0}" type="VALUE">
                      <a:rPr lang="ru-RU" sz="2400" b="1" baseline="0" smtClean="0">
                        <a:solidFill>
                          <a:schemeClr val="tx1"/>
                        </a:solidFill>
                      </a:rPr>
                      <a:pPr>
                        <a:defRPr sz="16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2651042950304"/>
                      <c:h val="0.38671231602267747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6.5453054270866465E-2"/>
                  <c:y val="-3.5292139162659518E-2"/>
                </c:manualLayout>
              </c:layout>
              <c:tx>
                <c:rich>
                  <a:bodyPr/>
                  <a:lstStyle/>
                  <a:p>
                    <a:fld id="{75C3E080-734A-44BF-B1B4-740809723567}" type="CATEGORYNAME">
                      <a:rPr lang="ru-RU" smtClean="0">
                        <a:solidFill>
                          <a:schemeClr val="tx1"/>
                        </a:solidFill>
                      </a:rPr>
                      <a:pPr/>
                      <a:t>[ИМЯ КАТЕГОРИИ]</a:t>
                    </a:fld>
                    <a:r>
                      <a:rPr lang="ru-RU" baseline="0" dirty="0" smtClean="0">
                        <a:solidFill>
                          <a:schemeClr val="tx1"/>
                        </a:solidFill>
                      </a:rPr>
                      <a:t> </a:t>
                    </a:r>
                  </a:p>
                  <a:p>
                    <a:fld id="{C4A68844-8CAB-41D3-91EF-5E9D5F3675A7}" type="VALUE">
                      <a:rPr lang="ru-RU" sz="2400" b="1" baseline="0" smtClean="0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0.19293123444432358"/>
                  <c:y val="0.11204404463830279"/>
                </c:manualLayout>
              </c:layout>
              <c:tx>
                <c:rich>
                  <a:bodyPr/>
                  <a:lstStyle/>
                  <a:p>
                    <a:fld id="{75746274-83B7-4FE2-B4AA-3CF11ECC462B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</a:p>
                  <a:p>
                    <a:fld id="{0B6AC2FD-4945-43DB-A98A-0C95483CAA5F}" type="VALUE">
                      <a:rPr lang="ru-RU" sz="2400" b="1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5.3939501584998072E-2"/>
                  <c:y val="-3.3238964990847671E-2"/>
                </c:manualLayout>
              </c:layout>
              <c:tx>
                <c:rich>
                  <a:bodyPr/>
                  <a:lstStyle/>
                  <a:p>
                    <a:fld id="{1C46E854-D0E3-46F6-87F2-B75922383CCA}" type="CATEGORYNAME">
                      <a:rPr lang="ru-RU"/>
                      <a:pPr/>
                      <a:t>[ИМЯ КАТЕГОРИИ]</a:t>
                    </a:fld>
                    <a:r>
                      <a:rPr lang="ru-RU" baseline="0" dirty="0" smtClean="0"/>
                      <a:t>;</a:t>
                    </a:r>
                  </a:p>
                  <a:p>
                    <a:r>
                      <a:rPr lang="ru-RU" baseline="0" dirty="0" smtClean="0"/>
                      <a:t> </a:t>
                    </a:r>
                    <a:fld id="{04CBA1E4-737A-4AC8-B81E-39D305F90FAF}" type="VALUE">
                      <a:rPr lang="ru-RU" sz="2400" b="1" baseline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0.14653372601448367"/>
                  <c:y val="-3.1882114033225967E-2"/>
                </c:manualLayout>
              </c:layout>
              <c:tx>
                <c:rich>
                  <a:bodyPr/>
                  <a:lstStyle/>
                  <a:p>
                    <a:fld id="{5C0C0BDC-3AFA-4CCC-A136-38CB218863BF}" type="CATEGORYNAME">
                      <a:rPr lang="ru-RU" smtClean="0"/>
                      <a:pPr/>
                      <a:t>[ИМЯ КАТЕГОРИИ]</a:t>
                    </a:fld>
                    <a:endParaRPr lang="ru-RU" dirty="0" smtClean="0"/>
                  </a:p>
                  <a:p>
                    <a:fld id="{35DF08A8-2D3A-4A1C-9146-0DC89A286E28}" type="VALUE">
                      <a:rPr lang="ru-RU" sz="2400" b="1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МП БГО "Развитие и обеспечение эффективности деятельности администрации БГО до 2024 года"</c:v>
                </c:pt>
                <c:pt idx="1">
                  <c:v>МП БГО  "Управление муниципальной собственностью и земельными ресурсами БГО до 2024 года"</c:v>
                </c:pt>
                <c:pt idx="2">
                  <c:v>МП БГО "Развитие системы образования  БГО до 2024 года"</c:v>
                </c:pt>
                <c:pt idx="3">
                  <c:v>МП БГО "Развитие культуры, физической культуры и спорта, организация работы с молодежью в БГО до 2024 года"</c:v>
                </c:pt>
                <c:pt idx="4">
                  <c:v>МП  БГО "Управление муниципальными финансами БГО до 2024 года"</c:v>
                </c:pt>
                <c:pt idx="5">
                  <c:v>Непрограммные направления расходов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 formatCode="0.0">
                  <c:v>33</c:v>
                </c:pt>
                <c:pt idx="1">
                  <c:v>0.5</c:v>
                </c:pt>
                <c:pt idx="2">
                  <c:v>54.1</c:v>
                </c:pt>
                <c:pt idx="3">
                  <c:v>11.5</c:v>
                </c:pt>
                <c:pt idx="4">
                  <c:v>0.6</c:v>
                </c:pt>
                <c:pt idx="5" formatCode="0.0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1545701159702366"/>
          <c:y val="0.45639287678598128"/>
          <c:w val="0.3195277368130765"/>
          <c:h val="0.2858241275827544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381000" h="381000" prst="relaxedInset"/>
              <a:bevelB w="381000" h="381000" prst="relaxedInset"/>
              <a:contourClr>
                <a:srgbClr val="000000"/>
              </a:contourClr>
            </a:sp3d>
          </c:spPr>
          <c:explosion val="2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relaxedInset"/>
                <a:bevelB w="381000" h="381000" prst="relaxedInset"/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relaxedInset"/>
                <a:bevelB w="381000" h="381000" prst="relaxedInset"/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relaxedInset"/>
                <a:bevelB w="381000" h="381000" prst="relaxedInset"/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relaxedInset"/>
                <a:bevelB w="381000" h="381000" prst="relaxedInset"/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relaxedInset"/>
                <a:bevelB w="381000" h="381000" prst="relaxedInset"/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relaxedInset"/>
                <a:bevelB w="381000" h="381000" prst="relaxedInset"/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relaxedInset"/>
                <a:bevelB w="381000" h="381000" prst="relaxedInset"/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relaxedInset"/>
                <a:bevelB w="381000" h="381000" prst="relaxedInset"/>
                <a:contourClr>
                  <a:schemeClr val="lt1"/>
                </a:contourClr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relaxedInset"/>
                <a:bevelB w="381000" h="381000" prst="relaxedInset"/>
                <a:contourClr>
                  <a:schemeClr val="lt1"/>
                </a:contourClr>
              </a:sp3d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relaxedInset"/>
                <a:bevelB w="381000" h="381000" prst="relaxedInset"/>
                <a:contourClr>
                  <a:schemeClr val="lt1"/>
                </a:contourClr>
              </a:sp3d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relaxedInset"/>
                <a:bevelB w="381000" h="381000" prst="relaxedInset"/>
                <a:contourClr>
                  <a:schemeClr val="lt1"/>
                </a:contourClr>
              </a:sp3d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relaxedInset"/>
                <a:bevelB w="381000" h="381000" prst="relaxedInset"/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12065344453318873"/>
                  <c:y val="-0.2491015801295851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3CAF07F-31FF-4BC7-B845-78A1A478D378}" type="CATEGORYNAME">
                      <a:rPr lang="ru-RU" b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b="0" baseline="0" dirty="0" smtClean="0">
                        <a:solidFill>
                          <a:schemeClr val="tx1"/>
                        </a:solidFill>
                      </a:rPr>
                      <a:t> </a:t>
                    </a:r>
                  </a:p>
                  <a:p>
                    <a:pPr>
                      <a:defRPr sz="1800">
                        <a:solidFill>
                          <a:schemeClr val="tx1"/>
                        </a:solidFill>
                      </a:defRPr>
                    </a:pPr>
                    <a:fld id="{88FE39C4-60F9-426B-9929-98EAC43A6841}" type="VALUE">
                      <a:rPr lang="ru-RU" sz="2400" b="1" baseline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003354902676545"/>
                      <c:h val="0.1415131505856074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4.9202562648733669E-2"/>
                  <c:y val="-0.16396997507379299"/>
                </c:manualLayout>
              </c:layout>
              <c:tx>
                <c:rich>
                  <a:bodyPr/>
                  <a:lstStyle/>
                  <a:p>
                    <a:fld id="{37BE62C8-3C62-482F-A578-43DFD0A6F93D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</a:p>
                  <a:p>
                    <a:fld id="{1FD192BD-51A6-48FE-A0BE-D56FC4B27913}" type="VALUE">
                      <a:rPr lang="ru-RU" sz="2400" b="1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380886717535589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12893755207666047"/>
                  <c:y val="-0.28580410685846791"/>
                </c:manualLayout>
              </c:layout>
              <c:tx>
                <c:rich>
                  <a:bodyPr/>
                  <a:lstStyle/>
                  <a:p>
                    <a:fld id="{B8B14AB9-9167-4B20-9041-31A6EF59C160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</a:p>
                  <a:p>
                    <a:fld id="{0D2AE4AF-E747-40FE-8445-8A20D7163BB0}" type="VALUE">
                      <a:rPr lang="ru-RU" sz="2400" b="1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082390472020377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8.801228214123781E-2"/>
                  <c:y val="-0.2342526060984909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30B3799-5626-4EC3-8B0F-6B2EFA8D3FCC}" type="CATEGORYNAME">
                      <a:rPr lang="ru-RU" b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b="0" baseline="0" dirty="0" smtClean="0">
                        <a:solidFill>
                          <a:schemeClr val="tx1"/>
                        </a:solidFill>
                      </a:rPr>
                      <a:t> </a:t>
                    </a:r>
                  </a:p>
                  <a:p>
                    <a:pPr>
                      <a:defRPr sz="1800">
                        <a:solidFill>
                          <a:schemeClr val="tx1"/>
                        </a:solidFill>
                      </a:defRPr>
                    </a:pPr>
                    <a:fld id="{74139905-985A-49F2-B8C9-467DB9206571}" type="VALUE">
                      <a:rPr lang="ru-RU" sz="2400" b="1" baseline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83136112148481"/>
                      <c:h val="0.1250786238969958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7.2856838136879848E-2"/>
                  <c:y val="-0.1384159116611073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22FD33E-F977-4A07-8D4F-8F0F2C6ABF66}" type="CATEGORYNAME">
                      <a:rPr lang="ru-RU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sz="1800">
                        <a:solidFill>
                          <a:schemeClr val="tx1"/>
                        </a:solidFill>
                      </a:defRPr>
                    </a:pPr>
                    <a:r>
                      <a:rPr lang="ru-RU" baseline="0" dirty="0" smtClean="0">
                        <a:solidFill>
                          <a:schemeClr val="tx1"/>
                        </a:solidFill>
                      </a:rPr>
                      <a:t> </a:t>
                    </a:r>
                    <a:fld id="{A00E2D08-9740-4F47-B553-30949C070AF1}" type="VALUE">
                      <a:rPr lang="ru-RU" sz="2400" b="1" baseline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 baseline="0" dirty="0" smtClean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76635945412297"/>
                      <c:h val="0.1209285790246356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6.2311399575299783E-2"/>
                  <c:y val="-4.638177689358773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6840AC0-85EE-4806-A605-D9A5AFC711AB}" type="CATEGORYNAME">
                      <a:rPr lang="ru-RU" smtClean="0"/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endParaRPr lang="ru-RU" baseline="0" dirty="0" smtClean="0"/>
                  </a:p>
                  <a:p>
                    <a:pPr>
                      <a:defRPr sz="1800">
                        <a:solidFill>
                          <a:schemeClr val="tx1"/>
                        </a:solidFill>
                      </a:defRPr>
                    </a:pPr>
                    <a:r>
                      <a:rPr lang="ru-RU" baseline="0" dirty="0" smtClean="0"/>
                      <a:t> </a:t>
                    </a:r>
                    <a:fld id="{81F8ADC5-B741-4BE2-B154-EE44E36F84F6}" type="VALUE">
                      <a:rPr lang="ru-RU" sz="2400" b="1" baseline="0" smtClean="0"/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 baseline="0" dirty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521258181203609"/>
                      <c:h val="0.1274708978103325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4.7627371447315457E-2"/>
                  <c:y val="4.698012906639545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408E190-6A0F-40F8-90DF-86543A7B20DC}" type="CATEGORYNAME">
                      <a:rPr lang="ru-RU" smtClean="0"/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endParaRPr lang="ru-RU" baseline="0" dirty="0" smtClean="0"/>
                  </a:p>
                  <a:p>
                    <a:pPr>
                      <a:defRPr sz="1800">
                        <a:solidFill>
                          <a:schemeClr val="tx1"/>
                        </a:solidFill>
                      </a:defRPr>
                    </a:pPr>
                    <a:r>
                      <a:rPr lang="ru-RU" baseline="0" dirty="0" smtClean="0"/>
                      <a:t> </a:t>
                    </a:r>
                    <a:fld id="{33BF692D-6BE9-42EA-AB0C-F104C9833DBD}" type="VALUE">
                      <a:rPr lang="ru-RU" sz="2400" b="1" baseline="0" smtClean="0"/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 baseline="0" dirty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114102972992375"/>
                      <c:h val="0.1315885204571274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7"/>
              <c:layout>
                <c:manualLayout>
                  <c:x val="6.6096072295352928E-2"/>
                  <c:y val="0.105428080370806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F342367-23FA-4DFE-8A53-3EA420CA9276}" type="CATEGORYNAME">
                      <a:rPr lang="ru-RU" smtClean="0"/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 smtClean="0"/>
                      <a:t> </a:t>
                    </a:r>
                    <a:fld id="{093EB149-0976-47D4-8D1D-A2724E2096D8}" type="VALUE">
                      <a:rPr lang="ru-RU" sz="2400" b="1" baseline="0" smtClean="0"/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 baseline="0" dirty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331974456199265"/>
                      <c:h val="0.1250462016714305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8"/>
              <c:layout>
                <c:manualLayout>
                  <c:x val="-0.15917711152969313"/>
                  <c:y val="-3.7818013399457347E-2"/>
                </c:manualLayout>
              </c:layout>
              <c:tx>
                <c:rich>
                  <a:bodyPr/>
                  <a:lstStyle/>
                  <a:p>
                    <a:fld id="{7D48BE57-3865-4235-A3B7-895E65407BDB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</a:p>
                  <a:p>
                    <a:fld id="{C39D3D6A-10F4-480C-B4E0-E38CDEFF1851}" type="VALUE">
                      <a:rPr lang="ru-RU" sz="2400" b="1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965888477377396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9"/>
              <c:layout>
                <c:manualLayout>
                  <c:x val="-0.11394833313797487"/>
                  <c:y val="-3.1340133787072328E-3"/>
                </c:manualLayout>
              </c:layout>
              <c:tx>
                <c:rich>
                  <a:bodyPr/>
                  <a:lstStyle/>
                  <a:p>
                    <a:fld id="{BD61AB5D-7588-46B9-ACCD-F95F2D838465}" type="CATEGORYNAME">
                      <a:rPr lang="ru-RU" smtClean="0"/>
                      <a:pPr/>
                      <a:t>[ИМЯ КАТЕГОРИИ]</a:t>
                    </a:fld>
                    <a:endParaRPr lang="ru-RU" dirty="0" smtClean="0"/>
                  </a:p>
                  <a:p>
                    <a:r>
                      <a:rPr lang="ru-RU" baseline="0" dirty="0" smtClean="0"/>
                      <a:t> </a:t>
                    </a:r>
                    <a:fld id="{F08C2248-D805-4252-B1FB-A00EA88FB552}" type="VALUE">
                      <a:rPr lang="ru-RU" sz="2400" b="1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892611838647246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0"/>
              <c:layout>
                <c:manualLayout>
                  <c:x val="-7.5844686840381287E-2"/>
                  <c:y val="-0.1496663428767073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3135068-79C4-4BC5-B820-01C33FB505F2}" type="CATEGORYNAME">
                      <a:rPr lang="ru-RU" b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b="0" baseline="0" dirty="0" smtClean="0">
                        <a:solidFill>
                          <a:schemeClr val="tx1"/>
                        </a:solidFill>
                      </a:rPr>
                      <a:t> </a:t>
                    </a:r>
                  </a:p>
                  <a:p>
                    <a:pPr>
                      <a:defRPr sz="1800">
                        <a:solidFill>
                          <a:schemeClr val="tx1"/>
                        </a:solidFill>
                      </a:defRPr>
                    </a:pPr>
                    <a:fld id="{EF2C7F53-484C-4315-8CD4-0E90C74A531D}" type="VALUE">
                      <a:rPr lang="ru-RU" sz="2400" b="1" baseline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940920420047954"/>
                      <c:h val="0.14875987716042524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1"/>
              <c:layout>
                <c:manualLayout>
                  <c:x val="-0.12295509662974846"/>
                  <c:y val="-0.24509305827181757"/>
                </c:manualLayout>
              </c:layout>
              <c:tx>
                <c:rich>
                  <a:bodyPr/>
                  <a:lstStyle/>
                  <a:p>
                    <a:fld id="{2D7F4891-82F6-478D-912C-728690683022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</a:p>
                  <a:p>
                    <a:fld id="{3D950909-B66D-47CD-B253-95BD42E44F8E}" type="VALUE">
                      <a:rPr lang="ru-RU" sz="2400" b="1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750650361958345"/>
                      <c:h val="0.12698589045661593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Лист1!$A$2:$A$13</c:f>
              <c:strCache>
                <c:ptCount val="12"/>
                <c:pt idx="0">
                  <c:v>Подпрограмма 1</c:v>
                </c:pt>
                <c:pt idx="1">
                  <c:v>Подпрограмма 2</c:v>
                </c:pt>
                <c:pt idx="2">
                  <c:v>Подпрограмма 3</c:v>
                </c:pt>
                <c:pt idx="3">
                  <c:v>Подпрограмма 7</c:v>
                </c:pt>
                <c:pt idx="4">
                  <c:v>Подпрограмма 4</c:v>
                </c:pt>
                <c:pt idx="5">
                  <c:v>Подпрограмма 6</c:v>
                </c:pt>
                <c:pt idx="6">
                  <c:v>Подпрограмма 8</c:v>
                </c:pt>
                <c:pt idx="7">
                  <c:v>Подпрограмма 5</c:v>
                </c:pt>
                <c:pt idx="8">
                  <c:v>Подпрограмма 9</c:v>
                </c:pt>
                <c:pt idx="9">
                  <c:v>Подпрограмма 10</c:v>
                </c:pt>
                <c:pt idx="10">
                  <c:v>Подпрограмма 11</c:v>
                </c:pt>
                <c:pt idx="11">
                  <c:v>Подпрограмма 12</c:v>
                </c:pt>
              </c:strCache>
            </c:strRef>
          </c:cat>
          <c:val>
            <c:numRef>
              <c:f>Лист1!$B$2:$B$13</c:f>
              <c:numCache>
                <c:formatCode>0.0</c:formatCode>
                <c:ptCount val="12"/>
                <c:pt idx="0">
                  <c:v>1.4</c:v>
                </c:pt>
                <c:pt idx="1">
                  <c:v>1.3</c:v>
                </c:pt>
                <c:pt idx="2">
                  <c:v>14.2</c:v>
                </c:pt>
                <c:pt idx="3">
                  <c:v>0.3</c:v>
                </c:pt>
                <c:pt idx="4">
                  <c:v>3.6</c:v>
                </c:pt>
                <c:pt idx="5">
                  <c:v>0</c:v>
                </c:pt>
                <c:pt idx="6">
                  <c:v>6.6</c:v>
                </c:pt>
                <c:pt idx="7">
                  <c:v>0.1</c:v>
                </c:pt>
                <c:pt idx="8">
                  <c:v>61.3</c:v>
                </c:pt>
                <c:pt idx="9">
                  <c:v>0</c:v>
                </c:pt>
                <c:pt idx="10" formatCode="0.000">
                  <c:v>4.0000000000000001E-3</c:v>
                </c:pt>
                <c:pt idx="11">
                  <c:v>11.2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6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237445839351184"/>
          <c:y val="0.18728931665820533"/>
          <c:w val="0.53445613886038801"/>
          <c:h val="0.4792996485239013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381000" h="381000" prst="divot"/>
              <a:bevelB w="381000" h="381000" prst="divot"/>
              <a:contourClr>
                <a:srgbClr val="000000"/>
              </a:contourClr>
            </a:sp3d>
          </c:spPr>
          <c:explosion val="18"/>
          <c:dPt>
            <c:idx val="0"/>
            <c:bubble3D val="0"/>
            <c:explosion val="9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divot"/>
                <a:bevelB w="381000" h="381000" prst="divot"/>
                <a:contourClr>
                  <a:schemeClr val="lt1"/>
                </a:contourClr>
              </a:sp3d>
            </c:spPr>
          </c:dPt>
          <c:dPt>
            <c:idx val="1"/>
            <c:bubble3D val="0"/>
            <c:explosion val="4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divot"/>
                <a:bevelB w="381000" h="381000" prst="divot"/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divot"/>
                <a:bevelB w="381000" h="381000" prst="divot"/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divot"/>
                <a:bevelB w="381000" h="381000" prst="divot"/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divot"/>
                <a:bevelB w="381000" h="381000" prst="divot"/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divot"/>
                <a:bevelB w="381000" h="381000" prst="divot"/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divot"/>
                <a:bevelB w="381000" h="381000" prst="divot"/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divot"/>
                <a:bevelB w="381000" h="381000" prst="divot"/>
                <a:contourClr>
                  <a:schemeClr val="lt1"/>
                </a:contourClr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divot"/>
                <a:bevelB w="381000" h="381000" prst="divot"/>
                <a:contourClr>
                  <a:schemeClr val="lt1"/>
                </a:contourClr>
              </a:sp3d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divot"/>
                <a:bevelB w="381000" h="381000" prst="divot"/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33922785486627638"/>
                  <c:y val="6.034703194197193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3CAF07F-31FF-4BC7-B845-78A1A478D378}" type="CATEGORYNAME">
                      <a:rPr lang="ru-RU" b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b="0" baseline="0" dirty="0" smtClean="0">
                        <a:solidFill>
                          <a:schemeClr val="tx1"/>
                        </a:solidFill>
                      </a:rPr>
                      <a:t> </a:t>
                    </a:r>
                  </a:p>
                  <a:p>
                    <a:pPr>
                      <a:defRPr sz="1800">
                        <a:solidFill>
                          <a:schemeClr val="tx1"/>
                        </a:solidFill>
                      </a:defRPr>
                    </a:pPr>
                    <a:fld id="{88FE39C4-60F9-426B-9929-98EAC43A6841}" type="VALUE">
                      <a:rPr lang="ru-RU" sz="2400" b="1" baseline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983237146641786"/>
                      <c:h val="0.14151307043006947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5.2636638310406686E-3"/>
                  <c:y val="-2.596422652497193E-2"/>
                </c:manualLayout>
              </c:layout>
              <c:tx>
                <c:rich>
                  <a:bodyPr/>
                  <a:lstStyle/>
                  <a:p>
                    <a:fld id="{37BE62C8-3C62-482F-A578-43DFD0A6F93D}" type="CATEGORYNAME">
                      <a:rPr lang="ru-RU" smtClean="0"/>
                      <a:pPr/>
                      <a:t>[ИМЯ КАТЕГОРИИ]</a:t>
                    </a:fld>
                    <a:endParaRPr lang="ru-RU" dirty="0" smtClean="0"/>
                  </a:p>
                  <a:p>
                    <a:r>
                      <a:rPr lang="ru-RU" sz="2400" b="1" baseline="0" dirty="0" smtClean="0"/>
                      <a:t>90,2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220762126666585"/>
                      <c:h val="0.13534028490658107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5.9110003386524106E-2"/>
                  <c:y val="-9.9743291261420036E-2"/>
                </c:manualLayout>
              </c:layout>
              <c:tx>
                <c:rich>
                  <a:bodyPr/>
                  <a:lstStyle/>
                  <a:p>
                    <a:fld id="{B8B14AB9-9167-4B20-9041-31A6EF59C160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</a:p>
                  <a:p>
                    <a:r>
                      <a:rPr lang="ru-RU" sz="2400" b="1" baseline="0" dirty="0" smtClean="0"/>
                      <a:t>0,0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042291865463271"/>
                      <c:h val="0.13534028490658107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6.6607042382701917E-2"/>
                  <c:y val="6.03917735386930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30B3799-5626-4EC3-8B0F-6B2EFA8D3FCC}" type="CATEGORYNAME">
                      <a:rPr lang="ru-RU" b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b="0" baseline="0" dirty="0" smtClean="0">
                        <a:solidFill>
                          <a:schemeClr val="tx1"/>
                        </a:solidFill>
                      </a:rPr>
                      <a:t> </a:t>
                    </a:r>
                  </a:p>
                  <a:p>
                    <a:pPr>
                      <a:defRPr sz="1800">
                        <a:solidFill>
                          <a:schemeClr val="tx1"/>
                        </a:solidFill>
                      </a:defRPr>
                    </a:pPr>
                    <a:fld id="{74139905-985A-49F2-B8C9-467DB9206571}" type="VALUE">
                      <a:rPr lang="ru-RU" sz="2400" b="1" baseline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102763368392088"/>
                      <c:h val="0.13813074052452451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1.226920485472351E-2"/>
                  <c:y val="0.1480170475677707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22FD33E-F977-4A07-8D4F-8F0F2C6ABF66}" type="CATEGORYNAME">
                      <a:rPr lang="ru-RU" b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b="0" baseline="0" dirty="0" smtClean="0">
                        <a:solidFill>
                          <a:schemeClr val="tx1"/>
                        </a:solidFill>
                      </a:rPr>
                      <a:t> </a:t>
                    </a:r>
                  </a:p>
                  <a:p>
                    <a:pPr>
                      <a:defRPr sz="1800">
                        <a:solidFill>
                          <a:schemeClr val="tx1"/>
                        </a:solidFill>
                      </a:defRPr>
                    </a:pPr>
                    <a:fld id="{A00E2D08-9740-4F47-B553-30949C070AF1}" type="VALUE">
                      <a:rPr lang="ru-RU" sz="2400" b="1" baseline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638643326695511"/>
                      <c:h val="0.13534028490658107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-0.1600315634629326"/>
                  <c:y val="0.2087309876462576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6840AC0-85EE-4806-A605-D9A5AFC711AB}" type="CATEGORYNAME">
                      <a:rPr lang="ru-RU" b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endParaRPr lang="ru-RU" b="0" baseline="0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sz="1800">
                        <a:solidFill>
                          <a:schemeClr val="tx1"/>
                        </a:solidFill>
                      </a:defRPr>
                    </a:pPr>
                    <a:r>
                      <a:rPr lang="ru-RU" b="0" baseline="0" dirty="0" smtClean="0">
                        <a:solidFill>
                          <a:schemeClr val="tx1"/>
                        </a:solidFill>
                      </a:rPr>
                      <a:t> </a:t>
                    </a:r>
                    <a:fld id="{81F8ADC5-B741-4BE2-B154-EE44E36F84F6}" type="VALUE">
                      <a:rPr lang="ru-RU" sz="2400" b="1" baseline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 b="0" baseline="0" dirty="0" smtClean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34173820404866"/>
                      <c:h val="0.14383374023050766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9"/>
              <c:layout>
                <c:manualLayout>
                  <c:x val="-4.5204419396911097E-2"/>
                  <c:y val="-6.8463352556786622E-2"/>
                </c:manualLayout>
              </c:layout>
              <c:tx>
                <c:rich>
                  <a:bodyPr/>
                  <a:lstStyle/>
                  <a:p>
                    <a:fld id="{BD61AB5D-7588-46B9-ACCD-F95F2D838465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  <a:fld id="{F08C2248-D805-4252-B1FB-A00EA88FB552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892611838647246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Подпрограмма 1</c:v>
                </c:pt>
                <c:pt idx="1">
                  <c:v>Подпрограмма 2</c:v>
                </c:pt>
                <c:pt idx="2">
                  <c:v>Подпрограмма 3</c:v>
                </c:pt>
                <c:pt idx="3">
                  <c:v>Подпрограмма 4</c:v>
                </c:pt>
                <c:pt idx="4">
                  <c:v>Подпрограмма 5</c:v>
                </c:pt>
                <c:pt idx="5">
                  <c:v>Подпрограмма 6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 formatCode="0.0">
                  <c:v>0</c:v>
                </c:pt>
                <c:pt idx="1">
                  <c:v>90.2</c:v>
                </c:pt>
                <c:pt idx="2" formatCode="0.0">
                  <c:v>0</c:v>
                </c:pt>
                <c:pt idx="3" formatCode="0.00">
                  <c:v>0.02</c:v>
                </c:pt>
                <c:pt idx="4">
                  <c:v>5.7</c:v>
                </c:pt>
                <c:pt idx="5" formatCode="0.0">
                  <c:v>4.0999999999999996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5327216210337039"/>
          <c:y val="0.34021713230693668"/>
          <c:w val="0.49295748184842209"/>
          <c:h val="0.4421692545857478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381000" h="381000" prst="hardEdge"/>
              <a:bevelB w="381000" h="381000" prst="hardEdge"/>
              <a:contourClr>
                <a:srgbClr val="000000"/>
              </a:contourClr>
            </a:sp3d>
          </c:spPr>
          <c:explosion val="3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hardEdge"/>
                <a:bevelB w="381000" h="381000" prst="hardEdge"/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hardEdge"/>
                <a:bevelB w="381000" h="381000" prst="hardEdge"/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hardEdge"/>
                <a:bevelB w="381000" h="381000" prst="hardEdge"/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hardEdge"/>
                <a:bevelB w="381000" h="381000" prst="hardEdge"/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hardEdge"/>
                <a:bevelB w="381000" h="381000" prst="hardEdge"/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hardEdge"/>
                <a:bevelB w="381000" h="381000" prst="hardEdge"/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hardEdge"/>
                <a:bevelB w="381000" h="381000" prst="hardEdge"/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hardEdge"/>
                <a:bevelB w="381000" h="381000" prst="hardEdge"/>
                <a:contourClr>
                  <a:schemeClr val="lt1"/>
                </a:contourClr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hardEdge"/>
                <a:bevelB w="381000" h="381000" prst="hardEdge"/>
                <a:contourClr>
                  <a:schemeClr val="lt1"/>
                </a:contourClr>
              </a:sp3d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hardEdge"/>
                <a:bevelB w="381000" h="381000" prst="hardEdge"/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3.3378644202932788E-3"/>
                  <c:y val="-0.134179992427741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3CAF07F-31FF-4BC7-B845-78A1A478D378}" type="CATEGORYNAME">
                      <a:rPr lang="ru-RU" b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b="0" baseline="0" dirty="0" smtClean="0">
                        <a:solidFill>
                          <a:schemeClr val="tx1"/>
                        </a:solidFill>
                      </a:rPr>
                      <a:t> </a:t>
                    </a:r>
                  </a:p>
                  <a:p>
                    <a:pPr>
                      <a:defRPr sz="1800">
                        <a:solidFill>
                          <a:schemeClr val="tx1"/>
                        </a:solidFill>
                      </a:defRPr>
                    </a:pPr>
                    <a:fld id="{88FE39C4-60F9-426B-9929-98EAC43A6841}" type="VALUE">
                      <a:rPr lang="ru-RU" sz="2400" b="1" baseline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003354902676545"/>
                      <c:h val="0.1415131505856074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1.0515871719202069E-2"/>
                  <c:y val="-2.8961328858197043E-2"/>
                </c:manualLayout>
              </c:layout>
              <c:tx>
                <c:rich>
                  <a:bodyPr/>
                  <a:lstStyle/>
                  <a:p>
                    <a:fld id="{37BE62C8-3C62-482F-A578-43DFD0A6F93D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</a:p>
                  <a:p>
                    <a:fld id="{1FD192BD-51A6-48FE-A0BE-D56FC4B27913}" type="VALUE">
                      <a:rPr lang="ru-RU" sz="2400" b="1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380886717535589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0.1299606416280544"/>
                  <c:y val="7.7795084171934065E-2"/>
                </c:manualLayout>
              </c:layout>
              <c:tx>
                <c:rich>
                  <a:bodyPr/>
                  <a:lstStyle/>
                  <a:p>
                    <a:fld id="{B8B14AB9-9167-4B20-9041-31A6EF59C160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</a:p>
                  <a:p>
                    <a:fld id="{0D2AE4AF-E747-40FE-8445-8A20D7163BB0}" type="VALUE">
                      <a:rPr lang="ru-RU" sz="2400" b="1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082390472020377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8.0470867382615746E-2"/>
                  <c:y val="-3.1193536975423805E-2"/>
                </c:manualLayout>
              </c:layout>
              <c:tx>
                <c:rich>
                  <a:bodyPr/>
                  <a:lstStyle/>
                  <a:p>
                    <a:fld id="{430B3799-5626-4EC3-8B0F-6B2EFA8D3FCC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</a:p>
                  <a:p>
                    <a:fld id="{74139905-985A-49F2-B8C9-467DB9206571}" type="VALUE">
                      <a:rPr lang="ru-RU" sz="2400" b="1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892611838647246"/>
                      <c:h val="0.1995293651582572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0.14195837483977042"/>
                  <c:y val="-8.7014819990761258E-2"/>
                </c:manualLayout>
              </c:layout>
              <c:tx>
                <c:rich>
                  <a:bodyPr/>
                  <a:lstStyle/>
                  <a:p>
                    <a:fld id="{422FD33E-F977-4A07-8D4F-8F0F2C6ABF66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</a:p>
                  <a:p>
                    <a:fld id="{A00E2D08-9740-4F47-B553-30949C070AF1}" type="VALUE">
                      <a:rPr lang="ru-RU" sz="2400" b="1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76631541406696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-0.15513028897816211"/>
                  <c:y val="-4.8512519076827729E-2"/>
                </c:manualLayout>
              </c:layout>
              <c:tx>
                <c:rich>
                  <a:bodyPr/>
                  <a:lstStyle/>
                  <a:p>
                    <a:fld id="{36840AC0-85EE-4806-A605-D9A5AFC711AB}" type="CATEGORYNAME">
                      <a:rPr lang="ru-RU" smtClean="0"/>
                      <a:pPr/>
                      <a:t>[ИМЯ КАТЕГОРИИ]</a:t>
                    </a:fld>
                    <a:endParaRPr lang="ru-RU" baseline="0" dirty="0" smtClean="0"/>
                  </a:p>
                  <a:p>
                    <a:r>
                      <a:rPr lang="ru-RU" baseline="0" dirty="0" smtClean="0"/>
                      <a:t> </a:t>
                    </a:r>
                    <a:fld id="{81F8ADC5-B741-4BE2-B154-EE44E36F84F6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521260009392046"/>
                      <c:h val="0.1995293651582572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6.8627120329300476E-2"/>
                  <c:y val="-4.9845156093767357E-2"/>
                </c:manualLayout>
              </c:layout>
              <c:tx>
                <c:rich>
                  <a:bodyPr/>
                  <a:lstStyle/>
                  <a:p>
                    <a:fld id="{2408E190-6A0F-40F8-90DF-86543A7B20DC}" type="CATEGORYNAME">
                      <a:rPr lang="ru-RU" smtClean="0"/>
                      <a:pPr/>
                      <a:t>[ИМЯ КАТЕГОРИИ]</a:t>
                    </a:fld>
                    <a:endParaRPr lang="ru-RU" baseline="0" dirty="0" smtClean="0"/>
                  </a:p>
                  <a:p>
                    <a:r>
                      <a:rPr lang="ru-RU" baseline="0" dirty="0" smtClean="0"/>
                      <a:t> </a:t>
                    </a:r>
                    <a:fld id="{33BF692D-6BE9-42EA-AB0C-F104C9833DBD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114097966705839"/>
                      <c:h val="0.1995293651582572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7"/>
              <c:layout>
                <c:manualLayout>
                  <c:x val="-3.0203285069165985E-2"/>
                  <c:y val="-1.9097110554967534E-2"/>
                </c:manualLayout>
              </c:layout>
              <c:tx>
                <c:rich>
                  <a:bodyPr/>
                  <a:lstStyle/>
                  <a:p>
                    <a:fld id="{3F342367-23FA-4DFE-8A53-3EA420CA9276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  <a:fld id="{093EB149-0976-47D4-8D1D-A2724E2096D8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928422052078244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8"/>
              <c:layout>
                <c:manualLayout>
                  <c:x val="-0.13945065861029446"/>
                  <c:y val="-2.6219491693905354E-2"/>
                </c:manualLayout>
              </c:layout>
              <c:tx>
                <c:rich>
                  <a:bodyPr/>
                  <a:lstStyle/>
                  <a:p>
                    <a:fld id="{7D48BE57-3865-4235-A3B7-895E65407BDB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  <a:fld id="{C39D3D6A-10F4-480C-B4E0-E38CDEFF1851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965888477377396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9"/>
              <c:layout>
                <c:manualLayout>
                  <c:x val="-4.5204419396911097E-2"/>
                  <c:y val="-6.8463352556786622E-2"/>
                </c:manualLayout>
              </c:layout>
              <c:tx>
                <c:rich>
                  <a:bodyPr/>
                  <a:lstStyle/>
                  <a:p>
                    <a:fld id="{BD61AB5D-7588-46B9-ACCD-F95F2D838465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  <a:fld id="{F08C2248-D805-4252-B1FB-A00EA88FB552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892611838647246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Подпрограмма 1</c:v>
                </c:pt>
                <c:pt idx="1">
                  <c:v>Подпрограмма 2</c:v>
                </c:pt>
                <c:pt idx="2">
                  <c:v>Подпрограмма 3</c:v>
                </c:pt>
                <c:pt idx="3">
                  <c:v>Подпрограмма 4</c:v>
                </c:pt>
                <c:pt idx="4">
                  <c:v>Подпрограмма 5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50.4</c:v>
                </c:pt>
                <c:pt idx="1">
                  <c:v>35.299999999999997</c:v>
                </c:pt>
                <c:pt idx="2">
                  <c:v>12.7</c:v>
                </c:pt>
                <c:pt idx="3">
                  <c:v>0.1</c:v>
                </c:pt>
                <c:pt idx="4">
                  <c:v>1.5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0366338847504337"/>
          <c:y val="0.49802123594454417"/>
          <c:w val="0.3684615108125241"/>
          <c:h val="0.3307781226062601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381000" h="381000" prst="softRound"/>
              <a:bevelB w="381000" h="381000" prst="coolSlant"/>
              <a:contourClr>
                <a:srgbClr val="000000"/>
              </a:contourClr>
            </a:sp3d>
          </c:spPr>
          <c:explosion val="19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softRound"/>
                <a:bevelB w="381000" h="381000" prst="coolSlant"/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softRound"/>
                <a:bevelB w="381000" h="381000" prst="coolSlant"/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softRound"/>
                <a:bevelB w="381000" h="381000" prst="coolSlant"/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softRound"/>
                <a:bevelB w="381000" h="381000" prst="coolSlant"/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softRound"/>
                <a:bevelB w="381000" h="381000" prst="coolSlant"/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softRound"/>
                <a:bevelB w="381000" h="381000" prst="coolSlant"/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softRound"/>
                <a:bevelB w="381000" h="381000" prst="coolSlant"/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softRound"/>
                <a:bevelB w="381000" h="381000" prst="coolSlant"/>
                <a:contourClr>
                  <a:schemeClr val="lt1"/>
                </a:contourClr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softRound"/>
                <a:bevelB w="381000" h="381000" prst="coolSlant"/>
                <a:contourClr>
                  <a:schemeClr val="lt1"/>
                </a:contourClr>
              </a:sp3d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softRound"/>
                <a:bevelB w="381000" h="381000" prst="coolSlant"/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0.15858415358144134"/>
                  <c:y val="-4.4245814792508434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3CAF07F-31FF-4BC7-B845-78A1A478D378}" type="CATEGORYNAME">
                      <a:rPr lang="ru-RU" b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b="0" baseline="0" dirty="0" smtClean="0">
                        <a:solidFill>
                          <a:schemeClr val="tx1"/>
                        </a:solidFill>
                      </a:rPr>
                      <a:t> </a:t>
                    </a:r>
                  </a:p>
                  <a:p>
                    <a:pPr>
                      <a:defRPr sz="1800">
                        <a:solidFill>
                          <a:schemeClr val="tx1"/>
                        </a:solidFill>
                      </a:defRPr>
                    </a:pPr>
                    <a:fld id="{88FE39C4-60F9-426B-9929-98EAC43A6841}" type="VALUE">
                      <a:rPr lang="ru-RU" sz="2400" b="1" baseline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647777231101305"/>
                      <c:h val="0.48032784368988241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0.15351328843947312"/>
                  <c:y val="-0.3875015349171729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7BE62C8-3C62-482F-A578-43DFD0A6F93D}" type="CATEGORYNAME">
                      <a:rPr lang="ru-RU" b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b="0" baseline="0" dirty="0" smtClean="0">
                        <a:solidFill>
                          <a:schemeClr val="tx1"/>
                        </a:solidFill>
                      </a:rPr>
                      <a:t> </a:t>
                    </a:r>
                  </a:p>
                  <a:p>
                    <a:pPr>
                      <a:defRPr sz="1800">
                        <a:solidFill>
                          <a:schemeClr val="tx1"/>
                        </a:solidFill>
                      </a:defRPr>
                    </a:pPr>
                    <a:fld id="{1FD192BD-51A6-48FE-A0BE-D56FC4B27913}" type="VALUE">
                      <a:rPr lang="ru-RU" sz="2400" b="1" baseline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46078820373834"/>
                      <c:h val="0.5414537273636262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0.13292483141462341"/>
                  <c:y val="0.10100157000099404"/>
                </c:manualLayout>
              </c:layout>
              <c:tx>
                <c:rich>
                  <a:bodyPr/>
                  <a:lstStyle/>
                  <a:p>
                    <a:fld id="{B8B14AB9-9167-4B20-9041-31A6EF59C160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  <a:fld id="{0D2AE4AF-E747-40FE-8445-8A20D7163BB0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082390472020377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8.0470867382615746E-2"/>
                  <c:y val="-3.1193536975423805E-2"/>
                </c:manualLayout>
              </c:layout>
              <c:tx>
                <c:rich>
                  <a:bodyPr/>
                  <a:lstStyle/>
                  <a:p>
                    <a:fld id="{430B3799-5626-4EC3-8B0F-6B2EFA8D3FCC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</a:p>
                  <a:p>
                    <a:fld id="{74139905-985A-49F2-B8C9-467DB9206571}" type="VALUE">
                      <a:rPr lang="ru-RU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892611838647246"/>
                      <c:h val="0.1995293651582572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0.14195837483977042"/>
                  <c:y val="-8.7014819990761258E-2"/>
                </c:manualLayout>
              </c:layout>
              <c:tx>
                <c:rich>
                  <a:bodyPr/>
                  <a:lstStyle/>
                  <a:p>
                    <a:fld id="{422FD33E-F977-4A07-8D4F-8F0F2C6ABF66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  <a:fld id="{A00E2D08-9740-4F47-B553-30949C070AF1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76631541406696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-0.15513028897816211"/>
                  <c:y val="-4.8512519076827729E-2"/>
                </c:manualLayout>
              </c:layout>
              <c:tx>
                <c:rich>
                  <a:bodyPr/>
                  <a:lstStyle/>
                  <a:p>
                    <a:fld id="{36840AC0-85EE-4806-A605-D9A5AFC711AB}" type="CATEGORYNAME">
                      <a:rPr lang="ru-RU" smtClean="0"/>
                      <a:pPr/>
                      <a:t>[ИМЯ КАТЕГОРИИ]</a:t>
                    </a:fld>
                    <a:endParaRPr lang="ru-RU" baseline="0" dirty="0" smtClean="0"/>
                  </a:p>
                  <a:p>
                    <a:r>
                      <a:rPr lang="ru-RU" baseline="0" dirty="0" smtClean="0"/>
                      <a:t> </a:t>
                    </a:r>
                    <a:fld id="{81F8ADC5-B741-4BE2-B154-EE44E36F84F6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521260009392046"/>
                      <c:h val="0.1995293651582572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6.8627120329300476E-2"/>
                  <c:y val="-4.9845156093767357E-2"/>
                </c:manualLayout>
              </c:layout>
              <c:tx>
                <c:rich>
                  <a:bodyPr/>
                  <a:lstStyle/>
                  <a:p>
                    <a:fld id="{2408E190-6A0F-40F8-90DF-86543A7B20DC}" type="CATEGORYNAME">
                      <a:rPr lang="ru-RU" smtClean="0"/>
                      <a:pPr/>
                      <a:t>[ИМЯ КАТЕГОРИИ]</a:t>
                    </a:fld>
                    <a:endParaRPr lang="ru-RU" baseline="0" dirty="0" smtClean="0"/>
                  </a:p>
                  <a:p>
                    <a:r>
                      <a:rPr lang="ru-RU" baseline="0" dirty="0" smtClean="0"/>
                      <a:t> </a:t>
                    </a:r>
                    <a:fld id="{33BF692D-6BE9-42EA-AB0C-F104C9833DBD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114097966705839"/>
                      <c:h val="0.1995293651582572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7"/>
              <c:layout>
                <c:manualLayout>
                  <c:x val="-3.0203285069165985E-2"/>
                  <c:y val="-1.9097110554967534E-2"/>
                </c:manualLayout>
              </c:layout>
              <c:tx>
                <c:rich>
                  <a:bodyPr/>
                  <a:lstStyle/>
                  <a:p>
                    <a:fld id="{3F342367-23FA-4DFE-8A53-3EA420CA9276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  <a:fld id="{093EB149-0976-47D4-8D1D-A2724E2096D8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928422052078244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8"/>
              <c:layout>
                <c:manualLayout>
                  <c:x val="-0.13945065861029446"/>
                  <c:y val="-2.6219491693905354E-2"/>
                </c:manualLayout>
              </c:layout>
              <c:tx>
                <c:rich>
                  <a:bodyPr/>
                  <a:lstStyle/>
                  <a:p>
                    <a:fld id="{7D48BE57-3865-4235-A3B7-895E65407BDB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  <a:fld id="{C39D3D6A-10F4-480C-B4E0-E38CDEFF1851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965888477377396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9"/>
              <c:layout>
                <c:manualLayout>
                  <c:x val="-4.5204419396911097E-2"/>
                  <c:y val="-6.8463352556786622E-2"/>
                </c:manualLayout>
              </c:layout>
              <c:tx>
                <c:rich>
                  <a:bodyPr/>
                  <a:lstStyle/>
                  <a:p>
                    <a:fld id="{BD61AB5D-7588-46B9-ACCD-F95F2D838465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  <a:fld id="{F08C2248-D805-4252-B1FB-A00EA88FB552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892611838647246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Управление муниципальной собственностью, земельными ресурсами и приватизации муниципального имущества БГО</c:v>
                </c:pt>
                <c:pt idx="1">
                  <c:v>Обеспечение реализации муниципальной программы БГО "Управление муниципальной собственностью и земельными ресурсами БГО до 2024 года"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1.9</c:v>
                </c:pt>
                <c:pt idx="1">
                  <c:v>98.1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9851746164525143"/>
          <c:y val="0.37966815821633859"/>
          <c:w val="0.40254969335806767"/>
          <c:h val="0.3609465541840380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381000" h="381000" prst="coolSlant"/>
              <a:bevelB w="381000" h="381000" prst="coolSlant"/>
              <a:contourClr>
                <a:srgbClr val="000000"/>
              </a:contourClr>
            </a:sp3d>
          </c:spPr>
          <c:explosion val="19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coolSlant"/>
                <a:bevelB w="381000" h="381000" prst="coolSlant"/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coolSlant"/>
                <a:bevelB w="381000" h="381000" prst="coolSlant"/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coolSlant"/>
                <a:bevelB w="381000" h="381000" prst="coolSlant"/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coolSlant"/>
                <a:bevelB w="381000" h="381000" prst="coolSlant"/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coolSlant"/>
                <a:bevelB w="381000" h="381000" prst="coolSlant"/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coolSlant"/>
                <a:bevelB w="381000" h="381000" prst="coolSlant"/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coolSlant"/>
                <a:bevelB w="381000" h="381000" prst="coolSlant"/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coolSlant"/>
                <a:bevelB w="381000" h="381000" prst="coolSlant"/>
                <a:contourClr>
                  <a:schemeClr val="lt1"/>
                </a:contourClr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coolSlant"/>
                <a:bevelB w="381000" h="381000" prst="coolSlant"/>
                <a:contourClr>
                  <a:schemeClr val="lt1"/>
                </a:contourClr>
              </a:sp3d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coolSlant"/>
                <a:bevelB w="381000" h="381000" prst="coolSlant"/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38493470380041805"/>
                  <c:y val="-0.1009482133564106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7BE62C8-3C62-482F-A578-43DFD0A6F93D}" type="CATEGORYNAME">
                      <a:rPr lang="ru-RU" sz="1800" b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sz="1800" b="0" baseline="0" dirty="0" smtClean="0">
                        <a:solidFill>
                          <a:schemeClr val="tx1"/>
                        </a:solidFill>
                      </a:rPr>
                      <a:t> </a:t>
                    </a:r>
                  </a:p>
                  <a:p>
                    <a:pPr>
                      <a:defRPr sz="1800">
                        <a:solidFill>
                          <a:schemeClr val="tx1"/>
                        </a:solidFill>
                      </a:defRPr>
                    </a:pPr>
                    <a:fld id="{1FD192BD-51A6-48FE-A0BE-D56FC4B27913}" type="VALUE">
                      <a:rPr lang="ru-RU" sz="2400" b="1" baseline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8571531267767639"/>
                      <c:h val="0.5437743759465322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0.13292483141462341"/>
                  <c:y val="0.10100157000099404"/>
                </c:manualLayout>
              </c:layout>
              <c:tx>
                <c:rich>
                  <a:bodyPr/>
                  <a:lstStyle/>
                  <a:p>
                    <a:fld id="{B8B14AB9-9167-4B20-9041-31A6EF59C160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  <a:fld id="{0D2AE4AF-E747-40FE-8445-8A20D7163BB0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082390472020377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8.0470867382615746E-2"/>
                  <c:y val="-3.1193536975423805E-2"/>
                </c:manualLayout>
              </c:layout>
              <c:tx>
                <c:rich>
                  <a:bodyPr/>
                  <a:lstStyle/>
                  <a:p>
                    <a:fld id="{430B3799-5626-4EC3-8B0F-6B2EFA8D3FCC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</a:p>
                  <a:p>
                    <a:fld id="{74139905-985A-49F2-B8C9-467DB9206571}" type="VALUE">
                      <a:rPr lang="ru-RU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892611838647246"/>
                      <c:h val="0.1995293651582572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0.14195837483977042"/>
                  <c:y val="-8.7014819990761258E-2"/>
                </c:manualLayout>
              </c:layout>
              <c:tx>
                <c:rich>
                  <a:bodyPr/>
                  <a:lstStyle/>
                  <a:p>
                    <a:fld id="{422FD33E-F977-4A07-8D4F-8F0F2C6ABF66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  <a:fld id="{A00E2D08-9740-4F47-B553-30949C070AF1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76631541406696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-0.15513028897816211"/>
                  <c:y val="-4.8512519076827729E-2"/>
                </c:manualLayout>
              </c:layout>
              <c:tx>
                <c:rich>
                  <a:bodyPr/>
                  <a:lstStyle/>
                  <a:p>
                    <a:fld id="{36840AC0-85EE-4806-A605-D9A5AFC711AB}" type="CATEGORYNAME">
                      <a:rPr lang="ru-RU" smtClean="0"/>
                      <a:pPr/>
                      <a:t>[ИМЯ КАТЕГОРИИ]</a:t>
                    </a:fld>
                    <a:endParaRPr lang="ru-RU" baseline="0" dirty="0" smtClean="0"/>
                  </a:p>
                  <a:p>
                    <a:r>
                      <a:rPr lang="ru-RU" baseline="0" dirty="0" smtClean="0"/>
                      <a:t> </a:t>
                    </a:r>
                    <a:fld id="{81F8ADC5-B741-4BE2-B154-EE44E36F84F6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521260009392046"/>
                      <c:h val="0.1995293651582572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6.8627120329300476E-2"/>
                  <c:y val="-4.9845156093767357E-2"/>
                </c:manualLayout>
              </c:layout>
              <c:tx>
                <c:rich>
                  <a:bodyPr/>
                  <a:lstStyle/>
                  <a:p>
                    <a:fld id="{2408E190-6A0F-40F8-90DF-86543A7B20DC}" type="CATEGORYNAME">
                      <a:rPr lang="ru-RU" smtClean="0"/>
                      <a:pPr/>
                      <a:t>[ИМЯ КАТЕГОРИИ]</a:t>
                    </a:fld>
                    <a:endParaRPr lang="ru-RU" baseline="0" dirty="0" smtClean="0"/>
                  </a:p>
                  <a:p>
                    <a:r>
                      <a:rPr lang="ru-RU" baseline="0" dirty="0" smtClean="0"/>
                      <a:t> </a:t>
                    </a:r>
                    <a:fld id="{33BF692D-6BE9-42EA-AB0C-F104C9833DBD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114097966705839"/>
                      <c:h val="0.1995293651582572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7"/>
              <c:layout>
                <c:manualLayout>
                  <c:x val="-3.0203285069165985E-2"/>
                  <c:y val="-1.9097110554967534E-2"/>
                </c:manualLayout>
              </c:layout>
              <c:tx>
                <c:rich>
                  <a:bodyPr/>
                  <a:lstStyle/>
                  <a:p>
                    <a:fld id="{3F342367-23FA-4DFE-8A53-3EA420CA9276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  <a:fld id="{093EB149-0976-47D4-8D1D-A2724E2096D8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928422052078244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8"/>
              <c:layout>
                <c:manualLayout>
                  <c:x val="-0.13945065861029446"/>
                  <c:y val="-2.6219491693905354E-2"/>
                </c:manualLayout>
              </c:layout>
              <c:tx>
                <c:rich>
                  <a:bodyPr/>
                  <a:lstStyle/>
                  <a:p>
                    <a:fld id="{7D48BE57-3865-4235-A3B7-895E65407BDB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  <a:fld id="{C39D3D6A-10F4-480C-B4E0-E38CDEFF1851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965888477377396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9"/>
              <c:layout>
                <c:manualLayout>
                  <c:x val="-4.5204419396911097E-2"/>
                  <c:y val="-6.8463352556786622E-2"/>
                </c:manualLayout>
              </c:layout>
              <c:tx>
                <c:rich>
                  <a:bodyPr/>
                  <a:lstStyle/>
                  <a:p>
                    <a:fld id="{BD61AB5D-7588-46B9-ACCD-F95F2D838465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  <a:fld id="{F08C2248-D805-4252-B1FB-A00EA88FB552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892611838647246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Лист1!$A$2:$A$2</c:f>
              <c:strCache>
                <c:ptCount val="1"/>
                <c:pt idx="0">
                  <c:v>Обеспечение реализации муниципальной программы БГО "Управление муниципальными финансами БГО до 2024 года"</c:v>
                </c:pt>
              </c:strCache>
            </c:strRef>
          </c:cat>
          <c:val>
            <c:numRef>
              <c:f>Лист1!$B$2:$B$2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8704221553486258"/>
          <c:y val="0.36279496299250119"/>
          <c:w val="0.4962381378668711"/>
          <c:h val="0.4417825102766358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381000" h="381000" prst="convex"/>
              <a:bevelB w="381000" h="381000" prst="convex"/>
              <a:contourClr>
                <a:srgbClr val="000000"/>
              </a:contourClr>
            </a:sp3d>
          </c:spPr>
          <c:explosion val="29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convex"/>
                <a:bevelB w="381000" h="381000" prst="convex"/>
                <a:contourClr>
                  <a:schemeClr val="lt1"/>
                </a:contourClr>
              </a:sp3d>
            </c:spPr>
          </c:dPt>
          <c:dPt>
            <c:idx val="1"/>
            <c:bubble3D val="0"/>
            <c:explosion val="62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convex"/>
                <a:bevelB w="381000" h="381000" prst="convex"/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convex"/>
                <a:bevelB w="381000" h="381000" prst="convex"/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convex"/>
                <a:bevelB w="381000" h="381000" prst="convex"/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convex"/>
                <a:bevelB w="381000" h="381000" prst="convex"/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convex"/>
                <a:bevelB w="381000" h="381000" prst="convex"/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convex"/>
                <a:bevelB w="381000" h="381000" prst="convex"/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convex"/>
                <a:bevelB w="381000" h="381000" prst="convex"/>
                <a:contourClr>
                  <a:schemeClr val="lt1"/>
                </a:contourClr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convex"/>
                <a:bevelB w="381000" h="381000" prst="convex"/>
                <a:contourClr>
                  <a:schemeClr val="lt1"/>
                </a:contourClr>
              </a:sp3d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convex"/>
                <a:bevelB w="381000" h="381000" prst="convex"/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8.4981136001370625E-2"/>
                  <c:y val="3.426361371626894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3CAF07F-31FF-4BC7-B845-78A1A478D378}" type="CATEGORYNAME">
                      <a:rPr lang="ru-RU" b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b="0" baseline="0" dirty="0" smtClean="0">
                        <a:solidFill>
                          <a:schemeClr val="tx1"/>
                        </a:solidFill>
                      </a:rPr>
                      <a:t> </a:t>
                    </a:r>
                  </a:p>
                  <a:p>
                    <a:pPr>
                      <a:defRPr sz="1800">
                        <a:solidFill>
                          <a:schemeClr val="tx1"/>
                        </a:solidFill>
                      </a:defRPr>
                    </a:pPr>
                    <a:fld id="{88FE39C4-60F9-426B-9929-98EAC43A6841}" type="VALUE">
                      <a:rPr lang="ru-RU" sz="2400" b="1" baseline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622762006983892"/>
                      <c:h val="0.16317398125248414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8.4367869248242772E-2"/>
                  <c:y val="-5.3490169951099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7BE62C8-3C62-482F-A578-43DFD0A6F93D}" type="CATEGORYNAME">
                      <a:rPr lang="ru-RU" b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b="0" baseline="0" dirty="0" smtClean="0">
                        <a:solidFill>
                          <a:schemeClr val="tx1"/>
                        </a:solidFill>
                      </a:rPr>
                      <a:t> </a:t>
                    </a:r>
                  </a:p>
                  <a:p>
                    <a:pPr>
                      <a:defRPr sz="1800">
                        <a:solidFill>
                          <a:schemeClr val="tx1"/>
                        </a:solidFill>
                      </a:defRPr>
                    </a:pPr>
                    <a:fld id="{1FD192BD-51A6-48FE-A0BE-D56FC4B27913}" type="VALUE">
                      <a:rPr lang="ru-RU" sz="2400" b="1" baseline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849194442863238"/>
                      <c:h val="0.1433795917974657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3.6430052854331228E-2"/>
                  <c:y val="5.9762993268781137E-2"/>
                </c:manualLayout>
              </c:layout>
              <c:tx>
                <c:rich>
                  <a:bodyPr/>
                  <a:lstStyle/>
                  <a:p>
                    <a:fld id="{ED84F146-A0F8-460B-BCFB-36A4042EC413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  <a:fld id="{3ADB6892-D91B-4DCC-B0B0-4354565EF869}" type="VALUE">
                      <a:rPr lang="ru-RU" sz="2400" b="1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6.627724151793106E-2"/>
                  <c:y val="0.1036730571455085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8B14AB9-9167-4B20-9041-31A6EF59C160}" type="CATEGORYNAME">
                      <a:rPr lang="ru-RU" b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b="0" baseline="0" dirty="0" smtClean="0">
                        <a:solidFill>
                          <a:schemeClr val="tx1"/>
                        </a:solidFill>
                      </a:rPr>
                      <a:t> </a:t>
                    </a:r>
                    <a:fld id="{0D2AE4AF-E747-40FE-8445-8A20D7163BB0}" type="VALUE">
                      <a:rPr lang="ru-RU" sz="2400" b="1" baseline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 b="0" baseline="0" dirty="0" smtClean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778430235602342"/>
                      <c:h val="0.19657271662596826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0.1786246648906723"/>
                  <c:y val="-3.581267797402400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22FD33E-F977-4A07-8D4F-8F0F2C6ABF66}" type="CATEGORYNAME">
                      <a:rPr lang="ru-RU" b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b="0" baseline="0" dirty="0" smtClean="0">
                        <a:solidFill>
                          <a:schemeClr val="tx1"/>
                        </a:solidFill>
                      </a:rPr>
                      <a:t> </a:t>
                    </a:r>
                    <a:fld id="{A00E2D08-9740-4F47-B553-30949C070AF1}" type="VALUE">
                      <a:rPr lang="ru-RU" sz="2400" b="1" baseline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 b="0" baseline="0" dirty="0" smtClean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571373652504303"/>
                      <c:h val="0.19833694818406614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6.8803601664535557E-2"/>
                  <c:y val="-9.094040437021122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12C27D2-D666-48DA-AE2E-DEFA8AE8E3DF}" type="CATEGORYNAME">
                      <a:rPr lang="ru-RU"/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/>
                      <a:t>; </a:t>
                    </a:r>
                    <a:endParaRPr lang="ru-RU" baseline="0" dirty="0" smtClean="0"/>
                  </a:p>
                  <a:p>
                    <a:pPr>
                      <a:defRPr sz="1800">
                        <a:solidFill>
                          <a:schemeClr val="tx1"/>
                        </a:solidFill>
                      </a:defRPr>
                    </a:pPr>
                    <a:fld id="{C46318EA-97F3-413D-BBF6-1AD676DE2B87}" type="VALUE">
                      <a:rPr lang="ru-RU" sz="2400" b="1" baseline="0" smtClean="0"/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5691408320084798"/>
                      <c:h val="0.2128242007032061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7"/>
              <c:layout>
                <c:manualLayout>
                  <c:x val="-3.0203285069165985E-2"/>
                  <c:y val="-1.9097110554967534E-2"/>
                </c:manualLayout>
              </c:layout>
              <c:tx>
                <c:rich>
                  <a:bodyPr/>
                  <a:lstStyle/>
                  <a:p>
                    <a:fld id="{3F342367-23FA-4DFE-8A53-3EA420CA9276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  <a:fld id="{093EB149-0976-47D4-8D1D-A2724E2096D8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928422052078244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8"/>
              <c:layout>
                <c:manualLayout>
                  <c:x val="-0.13945065861029446"/>
                  <c:y val="-2.6219491693905354E-2"/>
                </c:manualLayout>
              </c:layout>
              <c:tx>
                <c:rich>
                  <a:bodyPr/>
                  <a:lstStyle/>
                  <a:p>
                    <a:fld id="{7D48BE57-3865-4235-A3B7-895E65407BDB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  <a:fld id="{C39D3D6A-10F4-480C-B4E0-E38CDEFF1851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965888477377396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9"/>
              <c:layout>
                <c:manualLayout>
                  <c:x val="-4.5204419396911097E-2"/>
                  <c:y val="-6.8463352556786622E-2"/>
                </c:manualLayout>
              </c:layout>
              <c:tx>
                <c:rich>
                  <a:bodyPr/>
                  <a:lstStyle/>
                  <a:p>
                    <a:fld id="{BD61AB5D-7588-46B9-ACCD-F95F2D838465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  <a:fld id="{F08C2248-D805-4252-B1FB-A00EA88FB552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892611838647246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Председатель Думы</c:v>
                </c:pt>
                <c:pt idx="1">
                  <c:v>Аппарат Думы</c:v>
                </c:pt>
                <c:pt idx="2">
                  <c:v>Аппарат Счетной палаты</c:v>
                </c:pt>
                <c:pt idx="3">
                  <c:v>Руководитель Счетной палаты</c:v>
                </c:pt>
                <c:pt idx="4">
                  <c:v>Пенсионное обеспечение</c:v>
                </c:pt>
                <c:pt idx="5">
                  <c:v>Резервные фонды администрации Правительства СО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16.3</c:v>
                </c:pt>
                <c:pt idx="1">
                  <c:v>33.5</c:v>
                </c:pt>
                <c:pt idx="2">
                  <c:v>26.7</c:v>
                </c:pt>
                <c:pt idx="3">
                  <c:v>19.8</c:v>
                </c:pt>
                <c:pt idx="4">
                  <c:v>3.7</c:v>
                </c:pt>
                <c:pt idx="5">
                  <c:v>0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4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3279892380930425"/>
          <c:w val="0.61831448927327148"/>
          <c:h val="0.5089057190710465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1"/>
            </a:solidFill>
            <a:ln w="762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228600" h="228600"/>
              <a:bevelB w="228600" h="228600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accent1"/>
              </a:solidFill>
              <a:ln w="762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228600" h="228600"/>
                <a:bevelB w="228600" h="228600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1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</c:dPt>
          <c:dPt>
            <c:idx val="2"/>
            <c:bubble3D val="0"/>
            <c:spPr>
              <a:solidFill>
                <a:schemeClr val="accent1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</c:dPt>
          <c:dPt>
            <c:idx val="3"/>
            <c:bubble3D val="0"/>
            <c:spPr>
              <a:solidFill>
                <a:schemeClr val="accent1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</c:dPt>
          <c:dPt>
            <c:idx val="4"/>
            <c:bubble3D val="0"/>
            <c:spPr>
              <a:solidFill>
                <a:schemeClr val="accent1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</c:dPt>
          <c:dPt>
            <c:idx val="5"/>
            <c:bubble3D val="0"/>
            <c:spPr>
              <a:solidFill>
                <a:schemeClr val="accent1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</c:dPt>
          <c:dPt>
            <c:idx val="6"/>
            <c:bubble3D val="0"/>
            <c:spPr>
              <a:solidFill>
                <a:schemeClr val="accent1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</c:dPt>
          <c:dPt>
            <c:idx val="7"/>
            <c:bubble3D val="0"/>
            <c:spPr>
              <a:solidFill>
                <a:schemeClr val="accent1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</c:dPt>
          <c:dPt>
            <c:idx val="8"/>
            <c:bubble3D val="0"/>
            <c:spPr>
              <a:solidFill>
                <a:schemeClr val="accent1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</c:dPt>
          <c:dPt>
            <c:idx val="9"/>
            <c:bubble3D val="0"/>
            <c:spPr>
              <a:solidFill>
                <a:schemeClr val="accent1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</c:dPt>
          <c:dLbls>
            <c:dLbl>
              <c:idx val="0"/>
              <c:layout>
                <c:manualLayout>
                  <c:x val="-0.16929107276189437"/>
                  <c:y val="-0.4298574614927283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4400" b="0" i="0" u="none" strike="noStrike" kern="1200" baseline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16B03B26-6686-462D-8186-B632216008B2}" type="VALUE">
                      <a:rPr lang="en-US"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</a:rPr>
                      <a:pPr>
                        <a:defRPr sz="44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4400" b="0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231165762302808"/>
                      <c:h val="0.27381113998887541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400" b="0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</c:f>
              <c:strCache>
                <c:ptCount val="1"/>
                <c:pt idx="0">
                  <c:v>Бюджетные кредиты, полученные от бюджетов других уровней бюджетной ситемы РФ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49.9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6.8462552256375958E-2"/>
          <c:y val="0.69358082350151662"/>
          <c:w val="0.93153740277670949"/>
          <c:h val="0.26328075706472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4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735007315254641"/>
          <c:y val="0.2802744139540051"/>
          <c:w val="0.59786795234129542"/>
          <c:h val="0.5321180437945919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1"/>
            </a:solidFill>
            <a:ln w="762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228600" h="228600"/>
              <a:bevelB w="228600" h="228600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accent1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</c:dPt>
          <c:dPt>
            <c:idx val="1"/>
            <c:bubble3D val="0"/>
            <c:spPr>
              <a:solidFill>
                <a:schemeClr val="accent1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</c:dPt>
          <c:dPt>
            <c:idx val="2"/>
            <c:bubble3D val="0"/>
            <c:spPr>
              <a:solidFill>
                <a:schemeClr val="accent1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</c:dPt>
          <c:dPt>
            <c:idx val="3"/>
            <c:bubble3D val="0"/>
            <c:spPr>
              <a:solidFill>
                <a:schemeClr val="accent1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</c:dPt>
          <c:dPt>
            <c:idx val="4"/>
            <c:bubble3D val="0"/>
            <c:spPr>
              <a:solidFill>
                <a:schemeClr val="accent1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</c:dPt>
          <c:dPt>
            <c:idx val="5"/>
            <c:bubble3D val="0"/>
            <c:spPr>
              <a:solidFill>
                <a:schemeClr val="accent1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</c:dPt>
          <c:dPt>
            <c:idx val="6"/>
            <c:bubble3D val="0"/>
            <c:spPr>
              <a:solidFill>
                <a:schemeClr val="accent1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</c:dPt>
          <c:dPt>
            <c:idx val="7"/>
            <c:bubble3D val="0"/>
            <c:spPr>
              <a:solidFill>
                <a:schemeClr val="accent1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</c:dPt>
          <c:dPt>
            <c:idx val="8"/>
            <c:bubble3D val="0"/>
            <c:spPr>
              <a:solidFill>
                <a:schemeClr val="accent1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</c:dPt>
          <c:dPt>
            <c:idx val="9"/>
            <c:bubble3D val="0"/>
            <c:spPr>
              <a:solidFill>
                <a:schemeClr val="accent1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</c:dPt>
          <c:dLbls>
            <c:dLbl>
              <c:idx val="0"/>
              <c:layout>
                <c:manualLayout>
                  <c:x val="-0.25215189197546112"/>
                  <c:y val="-0.2680318159557452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4400" b="0" i="0" u="none" strike="noStrike" kern="1200" baseline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E40B90F2-CC02-40DE-BA60-73AEB671AB2C}" type="VALUE">
                      <a:rPr lang="en-US"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</a:rPr>
                      <a:pPr>
                        <a:defRPr sz="44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4400" b="0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951058711334148"/>
                      <c:h val="0.45937748109288662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400" b="0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</c:f>
              <c:strCache>
                <c:ptCount val="1"/>
                <c:pt idx="0">
                  <c:v>Бюджетные кредиты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41.6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  <c:perspective val="6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125783786735809"/>
          <c:y val="2.4066814091310059E-2"/>
          <c:w val="0.89684973669650847"/>
          <c:h val="0.738122044817782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101600" h="101600" prst="angle"/>
                <a:bevelB w="107950"/>
              </a:sp3d>
            </c:spPr>
          </c:dPt>
          <c:dLbls>
            <c:dLbl>
              <c:idx val="0"/>
              <c:layout>
                <c:manualLayout>
                  <c:x val="-2.6825852807422596E-17"/>
                  <c:y val="-0.26089328285679264"/>
                </c:manualLayout>
              </c:layout>
              <c:tx>
                <c:rich>
                  <a:bodyPr/>
                  <a:lstStyle/>
                  <a:p>
                    <a:fld id="{7EE47CCD-696D-4658-8EC0-8927D5280447}" type="VALUE">
                      <a:rPr lang="en-US" sz="400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План годовой первоначальный</c:v>
                </c:pt>
                <c:pt idx="1">
                  <c:v>План годовой уточненный</c:v>
                </c:pt>
                <c:pt idx="2">
                  <c:v>Фактическое поступление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0.0">
                  <c:v>2699.7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angle"/>
              <a:bevelB w="101600" h="101600"/>
            </a:sp3d>
          </c:spPr>
          <c:invertIfNegative val="0"/>
          <c:dLbls>
            <c:dLbl>
              <c:idx val="1"/>
              <c:layout>
                <c:manualLayout>
                  <c:x val="1.1705961906311287E-2"/>
                  <c:y val="-0.26527804391320936"/>
                </c:manualLayout>
              </c:layout>
              <c:tx>
                <c:rich>
                  <a:bodyPr/>
                  <a:lstStyle/>
                  <a:p>
                    <a:fld id="{A46A6666-FD2B-430E-A4EA-360947C64111}" type="VALUE">
                      <a:rPr lang="en-US" sz="400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План годовой первоначальный</c:v>
                </c:pt>
                <c:pt idx="1">
                  <c:v>План годовой уточненный</c:v>
                </c:pt>
                <c:pt idx="2">
                  <c:v>Фактическое поступление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1">
                  <c:v>2815.6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 w="101600" h="101600" prst="angle"/>
              <a:bevelB w="101600" h="101600"/>
            </a:sp3d>
          </c:spPr>
          <c:invertIfNegative val="0"/>
          <c:dLbls>
            <c:dLbl>
              <c:idx val="2"/>
              <c:layout>
                <c:manualLayout>
                  <c:x val="-5.8529809531556436E-3"/>
                  <c:y val="-0.12715807063608381"/>
                </c:manualLayout>
              </c:layout>
              <c:tx>
                <c:rich>
                  <a:bodyPr/>
                  <a:lstStyle/>
                  <a:p>
                    <a:fld id="{72E0B70A-2BD9-4D03-9039-158ED5562689}" type="VALUE">
                      <a:rPr lang="en-US" sz="4000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План годовой первоначальный</c:v>
                </c:pt>
                <c:pt idx="1">
                  <c:v>План годовой уточненный</c:v>
                </c:pt>
                <c:pt idx="2">
                  <c:v>Фактическое поступление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2" formatCode="0.0">
                  <c:v>360.5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5"/>
        <c:gapDepth val="55"/>
        <c:shape val="cylinder"/>
        <c:axId val="196954472"/>
        <c:axId val="196954864"/>
        <c:axId val="0"/>
      </c:bar3DChart>
      <c:catAx>
        <c:axId val="196954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 anchor="t" anchorCtr="0"/>
          <a:lstStyle/>
          <a:p>
            <a:pPr>
              <a:defRPr sz="1600" baseline="0">
                <a:effectLst>
                  <a:outerShdw blurRad="50800" dist="50800" dir="5400000" sx="1000" sy="1000" algn="ctr" rotWithShape="0">
                    <a:srgbClr val="000000">
                      <a:alpha val="44000"/>
                    </a:srgbClr>
                  </a:outerShdw>
                </a:effectLst>
              </a:defRPr>
            </a:pPr>
            <a:endParaRPr lang="ru-RU"/>
          </a:p>
        </c:txPr>
        <c:crossAx val="196954864"/>
        <c:crosses val="autoZero"/>
        <c:auto val="1"/>
        <c:lblAlgn val="ctr"/>
        <c:lblOffset val="100"/>
        <c:noMultiLvlLbl val="0"/>
      </c:catAx>
      <c:valAx>
        <c:axId val="196954864"/>
        <c:scaling>
          <c:orientation val="minMax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0.0" sourceLinked="1"/>
        <c:majorTickMark val="out"/>
        <c:minorTickMark val="none"/>
        <c:tickLblPos val="nextTo"/>
        <c:crossAx val="196954472"/>
        <c:crosses val="autoZero"/>
        <c:crossBetween val="between"/>
        <c:majorUnit val="5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0"/>
      <c:depthPercent val="100"/>
      <c:rAngAx val="0"/>
    </c:view3D>
    <c:floor>
      <c:thickness val="0"/>
      <c:spPr>
        <a:ln>
          <a:solidFill>
            <a:schemeClr val="tx1"/>
          </a:solidFill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802335953723074"/>
          <c:y val="0.13227899250632247"/>
          <c:w val="0.86752635092845709"/>
          <c:h val="0.74258987937049148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01600" h="254000" prst="convex"/>
              <a:bevelB w="203200" h="254000"/>
            </a:sp3d>
          </c:spPr>
          <c:invertIfNegative val="0"/>
          <c:dLbls>
            <c:dLbl>
              <c:idx val="0"/>
              <c:layout>
                <c:manualLayout>
                  <c:x val="-1.5325563232549855E-3"/>
                  <c:y val="-1.4222122679806309E-2"/>
                </c:manualLayout>
              </c:layout>
              <c:tx>
                <c:rich>
                  <a:bodyPr/>
                  <a:lstStyle/>
                  <a:p>
                    <a:fld id="{29BCF775-8180-44D8-BBF4-4D9BF5F2F674}" type="VALUE">
                      <a:rPr lang="en-US"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3.065112646509971E-3"/>
                  <c:y val="-7.1110613399031327E-3"/>
                </c:manualLayout>
              </c:layout>
              <c:tx>
                <c:rich>
                  <a:bodyPr/>
                  <a:lstStyle/>
                  <a:p>
                    <a:fld id="{A86AD512-C5E0-4894-B117-9A976B671AE4}" type="VALUE">
                      <a:rPr lang="en-US"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40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I квартал 2019 года</c:v>
                </c:pt>
                <c:pt idx="1">
                  <c:v>I квартал 2018 года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217.5</c:v>
                </c:pt>
                <c:pt idx="1">
                  <c:v>212.9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01600" h="254000" prst="convex"/>
              <a:bevelB w="101600" h="254000"/>
            </a:sp3d>
          </c:spPr>
          <c:invertIfNegative val="0"/>
          <c:dLbls>
            <c:dLbl>
              <c:idx val="0"/>
              <c:layout>
                <c:manualLayout>
                  <c:x val="1.5325563232549855E-3"/>
                  <c:y val="-1.1851768899838641E-2"/>
                </c:manualLayout>
              </c:layout>
              <c:tx>
                <c:rich>
                  <a:bodyPr/>
                  <a:lstStyle/>
                  <a:p>
                    <a:fld id="{8D059A33-898D-4366-A586-C9628F76CD53}" type="VALUE">
                      <a:rPr lang="en-US"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7.6627816162749274E-3"/>
                  <c:y val="-4.7407075599355088E-3"/>
                </c:manualLayout>
              </c:layout>
              <c:tx>
                <c:rich>
                  <a:bodyPr/>
                  <a:lstStyle/>
                  <a:p>
                    <a:fld id="{4082257A-E273-4C59-B97F-BD3FA214B995}" type="VALUE">
                      <a:rPr lang="en-US"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4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I квартал 2019 года</c:v>
                </c:pt>
                <c:pt idx="1">
                  <c:v>I квартал 2018 года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>
                  <c:v>143</c:v>
                </c:pt>
                <c:pt idx="1">
                  <c:v>191.7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shape val="box"/>
        <c:axId val="196955648"/>
        <c:axId val="155561728"/>
        <c:axId val="0"/>
      </c:bar3DChart>
      <c:catAx>
        <c:axId val="1969556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400" b="0"/>
            </a:pPr>
            <a:endParaRPr lang="ru-RU"/>
          </a:p>
        </c:txPr>
        <c:crossAx val="155561728"/>
        <c:crosses val="autoZero"/>
        <c:auto val="1"/>
        <c:lblAlgn val="ctr"/>
        <c:lblOffset val="100"/>
        <c:noMultiLvlLbl val="0"/>
      </c:catAx>
      <c:valAx>
        <c:axId val="155561728"/>
        <c:scaling>
          <c:orientation val="minMax"/>
        </c:scaling>
        <c:delete val="0"/>
        <c:axPos val="b"/>
        <c:majorGridlines>
          <c:spPr>
            <a:ln>
              <a:solidFill>
                <a:schemeClr val="tx1"/>
              </a:solidFill>
            </a:ln>
          </c:spPr>
        </c:majorGridlines>
        <c:numFmt formatCode="0.0" sourceLinked="1"/>
        <c:majorTickMark val="none"/>
        <c:minorTickMark val="none"/>
        <c:tickLblPos val="nextTo"/>
        <c:crossAx val="196955648"/>
        <c:crosses val="autoZero"/>
        <c:crossBetween val="between"/>
        <c:majorUnit val="100"/>
      </c:valAx>
    </c:plotArea>
    <c:legend>
      <c:legendPos val="b"/>
      <c:layout>
        <c:manualLayout>
          <c:xMode val="edge"/>
          <c:yMode val="edge"/>
          <c:x val="0"/>
          <c:y val="2.4041359873829965E-2"/>
          <c:w val="0.97592498824637908"/>
          <c:h val="0.13938165495487928"/>
        </c:manualLayout>
      </c:layout>
      <c:overlay val="0"/>
      <c:txPr>
        <a:bodyPr/>
        <a:lstStyle/>
        <a:p>
          <a:pPr>
            <a:defRPr sz="2000" b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108"/>
      <c:depthPercent val="10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955734451432565"/>
          <c:y val="7.5773643934788332E-2"/>
          <c:w val="0.71552503144654089"/>
          <c:h val="0.7002301117113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pattFill prst="solidDmnd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 prstMaterial="metal">
              <a:bevelT w="381000" h="381000"/>
              <a:bevelB w="381000" h="381000"/>
              <a:contourClr>
                <a:srgbClr val="000000"/>
              </a:contourClr>
            </a:sp3d>
          </c:spPr>
          <c:dPt>
            <c:idx val="0"/>
            <c:bubble3D val="0"/>
            <c:explosion val="19"/>
            <c:spPr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dk1">
                    <a:shade val="60000"/>
                  </a:schemeClr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381000" h="381000"/>
                <a:bevelB w="381000" h="381000"/>
                <a:contourClr>
                  <a:srgbClr val="000000"/>
                </a:contourClr>
              </a:sp3d>
            </c:spPr>
          </c:dPt>
          <c:dPt>
            <c:idx val="1"/>
            <c:bubble3D val="0"/>
            <c:explosion val="16"/>
            <c:spPr>
              <a:blipFill>
                <a:blip xmlns:r="http://schemas.openxmlformats.org/officeDocument/2006/relationships" r:embed="rId1">
                  <a:duotone>
                    <a:schemeClr val="accent2">
                      <a:shade val="88000"/>
                      <a:lumMod val="88000"/>
                    </a:schemeClr>
                    <a:schemeClr val="accent2"/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25400" dist="127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 w="381000" h="381000"/>
                <a:bevelB w="381000" h="381000"/>
                <a:contourClr>
                  <a:srgbClr val="000000"/>
                </a:contourClr>
              </a:sp3d>
            </c:spPr>
          </c:dPt>
          <c:dPt>
            <c:idx val="2"/>
            <c:bubble3D val="0"/>
            <c:explosion val="15"/>
            <c:spPr>
              <a:blipFill>
                <a:blip xmlns:r="http://schemas.openxmlformats.org/officeDocument/2006/relationships" r:embed="rId1">
                  <a:duotone>
                    <a:schemeClr val="accent3">
                      <a:shade val="88000"/>
                      <a:lumMod val="88000"/>
                    </a:schemeClr>
                    <a:schemeClr val="accent3"/>
                  </a:duotone>
                </a:blip>
                <a:tile tx="0" ty="0" sx="100000" sy="100000" flip="none" algn="tl"/>
              </a:blipFill>
              <a:ln w="9525" cap="flat" cmpd="sng" algn="ctr">
                <a:solidFill>
                  <a:schemeClr val="accent3">
                    <a:shade val="60000"/>
                  </a:schemeClr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381000" h="381000"/>
                <a:bevelB w="381000" h="381000"/>
                <a:contourClr>
                  <a:srgbClr val="000000"/>
                </a:contourClr>
              </a:sp3d>
            </c:spPr>
          </c:dPt>
          <c:dPt>
            <c:idx val="3"/>
            <c:bubble3D val="0"/>
            <c:explosion val="11"/>
            <c:spPr>
              <a:solidFill>
                <a:schemeClr val="accent6"/>
              </a:solidFill>
              <a:ln w="25400" cap="flat" cmpd="sng" algn="ctr">
                <a:solidFill>
                  <a:schemeClr val="lt1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381000" h="381000"/>
                <a:bevelB w="381000" h="381000"/>
                <a:contourClr>
                  <a:srgbClr val="000000"/>
                </a:contourClr>
              </a:sp3d>
            </c:spPr>
          </c:dPt>
          <c:dPt>
            <c:idx val="4"/>
            <c:bubble3D val="0"/>
            <c:explosion val="16"/>
            <c:spPr>
              <a:solidFill>
                <a:schemeClr val="accent5"/>
              </a:solidFill>
              <a:ln w="25400" cap="flat" cmpd="sng" algn="ctr">
                <a:solidFill>
                  <a:schemeClr val="lt1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381000" h="381000"/>
                <a:bevelB w="381000" h="381000"/>
                <a:contourClr>
                  <a:srgbClr val="000000"/>
                </a:contourClr>
              </a:sp3d>
            </c:spPr>
          </c:dPt>
          <c:dPt>
            <c:idx val="5"/>
            <c:bubble3D val="0"/>
            <c:explosion val="11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381000" h="381000"/>
                <a:bevelB w="381000" h="381000"/>
                <a:contourClr>
                  <a:srgbClr val="000000"/>
                </a:contourClr>
              </a:sp3d>
            </c:spPr>
          </c:dPt>
          <c:dPt>
            <c:idx val="6"/>
            <c:bubble3D val="0"/>
            <c:explosion val="17"/>
            <c:spPr>
              <a:solidFill>
                <a:srgbClr val="00B0F0"/>
              </a:solidFill>
              <a:ln>
                <a:solidFill>
                  <a:srgbClr val="7030A0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381000" h="381000"/>
                <a:bevelB w="381000" h="381000"/>
                <a:contourClr>
                  <a:srgbClr val="000000"/>
                </a:contourClr>
              </a:sp3d>
            </c:spPr>
          </c:dPt>
          <c:dPt>
            <c:idx val="7"/>
            <c:bubble3D val="0"/>
            <c:explosion val="18"/>
            <c:spPr>
              <a:solidFill>
                <a:srgbClr val="FFFF00"/>
              </a:solidFill>
              <a:ln>
                <a:solidFill>
                  <a:srgbClr val="00B0F0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381000" h="381000"/>
                <a:bevelB w="381000" h="381000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7.0565031446540874E-2"/>
                  <c:y val="-3.4278283620958458E-2"/>
                </c:manualLayout>
              </c:layout>
              <c:tx>
                <c:rich>
                  <a:bodyPr/>
                  <a:lstStyle/>
                  <a:p>
                    <a:fld id="{CB1FB4F9-8D52-40C0-8CE7-7B7920BF7582}" type="VALUE">
                      <a:rPr lang="ru-RU" sz="2400" b="1" smtClean="0"/>
                      <a:pPr/>
                      <a:t>[ЗНАЧЕНИЕ]</a:t>
                    </a:fld>
                    <a:endParaRPr lang="ru-RU" sz="2400" b="1" dirty="0" smtClean="0"/>
                  </a:p>
                  <a:p>
                    <a:r>
                      <a:rPr lang="ru-RU" dirty="0" smtClean="0"/>
                      <a:t>земельный налог</a:t>
                    </a:r>
                  </a:p>
                  <a:p>
                    <a:r>
                      <a:rPr lang="ru-RU" sz="2400" dirty="0" smtClean="0"/>
                      <a:t>18,2%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8.2382669461914693E-2"/>
                  <c:y val="3.9286218207219802E-3"/>
                </c:manualLayout>
              </c:layout>
              <c:tx>
                <c:rich>
                  <a:bodyPr/>
                  <a:lstStyle/>
                  <a:p>
                    <a:fld id="{1E0C7314-4B53-438D-BA5E-3F53DFDA992F}" type="VALUE">
                      <a:rPr lang="ru-RU" sz="2400" b="1" smtClean="0"/>
                      <a:pPr/>
                      <a:t>[ЗНАЧЕНИЕ]</a:t>
                    </a:fld>
                    <a:endParaRPr lang="ru-RU" sz="2400" b="1" dirty="0" smtClean="0"/>
                  </a:p>
                  <a:p>
                    <a:r>
                      <a:rPr lang="ru-RU" dirty="0" smtClean="0"/>
                      <a:t>госпошлина</a:t>
                    </a:r>
                  </a:p>
                  <a:p>
                    <a:r>
                      <a:rPr lang="ru-RU" sz="2400" dirty="0" smtClean="0"/>
                      <a:t>1,8%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9.4836282320055934E-2"/>
                  <c:y val="-2.6547331418348665E-2"/>
                </c:manualLayout>
              </c:layout>
              <c:tx>
                <c:rich>
                  <a:bodyPr/>
                  <a:lstStyle/>
                  <a:p>
                    <a:fld id="{6B4D4D64-25F3-4B5A-9B8E-2A5F0A6486F3}" type="VALUE">
                      <a:rPr lang="ru-RU" sz="2400" b="1" smtClean="0"/>
                      <a:pPr/>
                      <a:t>[ЗНАЧЕНИЕ]</a:t>
                    </a:fld>
                    <a:endParaRPr lang="ru-RU" sz="2400" b="1" dirty="0" smtClean="0"/>
                  </a:p>
                  <a:p>
                    <a:r>
                      <a:rPr lang="ru-RU" dirty="0" smtClean="0"/>
                      <a:t>налог на имущество физлиц</a:t>
                    </a:r>
                  </a:p>
                  <a:p>
                    <a:r>
                      <a:rPr lang="ru-RU" sz="2400" dirty="0" smtClean="0"/>
                      <a:t>2%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0.24268712788259958"/>
                  <c:y val="-0.21657866911468832"/>
                </c:manualLayout>
              </c:layout>
              <c:tx>
                <c:rich>
                  <a:bodyPr/>
                  <a:lstStyle/>
                  <a:p>
                    <a:fld id="{30512CE6-C49D-4D5C-9CAC-EC44F7143867}" type="VALUE">
                      <a:rPr lang="ru-RU" sz="2400" b="1" smtClean="0"/>
                      <a:pPr/>
                      <a:t>[ЗНАЧЕНИЕ]</a:t>
                    </a:fld>
                    <a:endParaRPr lang="ru-RU" sz="2400" b="1" dirty="0" smtClean="0"/>
                  </a:p>
                  <a:p>
                    <a:r>
                      <a:rPr lang="ru-RU" dirty="0" smtClean="0"/>
                      <a:t>ЕНВД</a:t>
                    </a:r>
                  </a:p>
                  <a:p>
                    <a:r>
                      <a:rPr lang="ru-RU" sz="2400" dirty="0" smtClean="0"/>
                      <a:t>5,2%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0.10216095038434661"/>
                  <c:y val="8.0195063659594903E-2"/>
                </c:manualLayout>
              </c:layout>
              <c:tx>
                <c:rich>
                  <a:bodyPr/>
                  <a:lstStyle/>
                  <a:p>
                    <a:fld id="{A40E76B6-E58B-450D-930F-62FE454DD08F}" type="VALUE">
                      <a:rPr lang="ru-RU" sz="2400" b="1" smtClean="0"/>
                      <a:pPr/>
                      <a:t>[ЗНАЧЕНИЕ]</a:t>
                    </a:fld>
                    <a:endParaRPr lang="ru-RU" sz="2400" b="1" dirty="0" smtClean="0"/>
                  </a:p>
                  <a:p>
                    <a:r>
                      <a:rPr lang="ru-RU" dirty="0" smtClean="0"/>
                      <a:t>НДФЛ</a:t>
                    </a:r>
                  </a:p>
                  <a:p>
                    <a:r>
                      <a:rPr lang="ru-RU" sz="2400" dirty="0" smtClean="0"/>
                      <a:t>58%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2.9109825296995108E-2"/>
                  <c:y val="-9.8725066150584698E-2"/>
                </c:manualLayout>
              </c:layout>
              <c:tx>
                <c:rich>
                  <a:bodyPr vertOverflow="overflow" horzOverflow="overflow" wrap="square" lIns="38100" tIns="19050" rIns="38100" bIns="19050" anchor="ctr">
                    <a:noAutofit/>
                  </a:bodyPr>
                  <a:lstStyle/>
                  <a:p>
                    <a:pPr>
                      <a:defRPr sz="2000"/>
                    </a:pPr>
                    <a:fld id="{120259AE-0436-4BD3-B872-D16E80C23EE2}" type="VALUE">
                      <a:rPr lang="ru-RU" sz="2400" b="1" smtClean="0"/>
                      <a:pPr>
                        <a:defRPr sz="2000"/>
                      </a:pPr>
                      <a:t>[ЗНАЧЕНИЕ]</a:t>
                    </a:fld>
                    <a:endParaRPr lang="ru-RU" sz="2400" b="1" dirty="0" smtClean="0"/>
                  </a:p>
                  <a:p>
                    <a:pPr>
                      <a:defRPr sz="2000"/>
                    </a:pPr>
                    <a:fld id="{05B98C9D-F1E0-4F10-BA7F-E06EDFF22FE2}" type="CATEGORYNAME">
                      <a:rPr lang="ru-RU" smtClean="0"/>
                      <a:pPr>
                        <a:defRPr sz="2000"/>
                      </a:pPr>
                      <a:t>[ИМЯ КАТЕГОРИИ]</a:t>
                    </a:fld>
                    <a:endParaRPr lang="ru-RU" dirty="0" smtClean="0"/>
                  </a:p>
                  <a:p>
                    <a:pPr>
                      <a:defRPr sz="2000"/>
                    </a:pPr>
                    <a:r>
                      <a:rPr lang="ru-RU" sz="2400" dirty="0" smtClean="0"/>
                      <a:t>7,4%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4141215932914043E-2"/>
                      <c:h val="0.1863734150424426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7.8469993011879693E-2"/>
                  <c:y val="-0.19426723965237627"/>
                </c:manualLayout>
              </c:layout>
              <c:tx>
                <c:rich>
                  <a:bodyPr/>
                  <a:lstStyle/>
                  <a:p>
                    <a:fld id="{089D7443-C2FC-4238-805B-73777540D1C6}" type="VALUE">
                      <a:rPr lang="ru-RU" sz="2400" b="1" smtClean="0"/>
                      <a:pPr/>
                      <a:t>[ЗНАЧЕНИЕ]</a:t>
                    </a:fld>
                    <a:endParaRPr lang="ru-RU" sz="2400" b="1" dirty="0" smtClean="0"/>
                  </a:p>
                  <a:p>
                    <a:r>
                      <a:rPr lang="ru-RU" dirty="0" smtClean="0"/>
                      <a:t>акцизы</a:t>
                    </a:r>
                  </a:p>
                  <a:p>
                    <a:r>
                      <a:rPr lang="ru-RU" sz="2400" dirty="0" smtClean="0"/>
                      <a:t>6%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7"/>
              <c:layout>
                <c:manualLayout>
                  <c:x val="0.10543250873515024"/>
                  <c:y val="-1.3448034992309368E-2"/>
                </c:manualLayout>
              </c:layout>
              <c:tx>
                <c:rich>
                  <a:bodyPr/>
                  <a:lstStyle/>
                  <a:p>
                    <a:fld id="{977EE382-00DE-4D67-B745-B2099C84767D}" type="VALUE">
                      <a:rPr lang="ru-RU" sz="2400" b="1" smtClean="0"/>
                      <a:pPr/>
                      <a:t>[ЗНАЧЕНИЕ]</a:t>
                    </a:fld>
                    <a:endParaRPr lang="ru-RU" sz="2400" b="1" dirty="0" smtClean="0"/>
                  </a:p>
                  <a:p>
                    <a:r>
                      <a:rPr lang="ru-RU" dirty="0" smtClean="0"/>
                      <a:t>патент</a:t>
                    </a:r>
                  </a:p>
                  <a:p>
                    <a:r>
                      <a:rPr lang="ru-RU" sz="2400" dirty="0" smtClean="0"/>
                      <a:t>1,4%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земельный налог</c:v>
                </c:pt>
                <c:pt idx="1">
                  <c:v>госпошлина</c:v>
                </c:pt>
                <c:pt idx="2">
                  <c:v>налог на имущество физлиц</c:v>
                </c:pt>
                <c:pt idx="3">
                  <c:v>ЕНВД</c:v>
                </c:pt>
                <c:pt idx="4">
                  <c:v>НДФЛ</c:v>
                </c:pt>
                <c:pt idx="5">
                  <c:v>УСН</c:v>
                </c:pt>
                <c:pt idx="6">
                  <c:v>акцизы</c:v>
                </c:pt>
                <c:pt idx="7">
                  <c:v>патент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 formatCode="0.0">
                  <c:v>29.6</c:v>
                </c:pt>
                <c:pt idx="1">
                  <c:v>2.9</c:v>
                </c:pt>
                <c:pt idx="2" formatCode="0.0">
                  <c:v>3.2</c:v>
                </c:pt>
                <c:pt idx="3" formatCode="0.0">
                  <c:v>8.5</c:v>
                </c:pt>
                <c:pt idx="4" formatCode="0.0">
                  <c:v>94.2</c:v>
                </c:pt>
                <c:pt idx="5">
                  <c:v>12.1</c:v>
                </c:pt>
                <c:pt idx="6">
                  <c:v>9.8000000000000007</c:v>
                </c:pt>
                <c:pt idx="7">
                  <c:v>2.2000000000000002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0"/>
      <c:depthPercent val="100"/>
      <c:rAngAx val="1"/>
    </c:view3D>
    <c:floor>
      <c:thickness val="0"/>
    </c:floor>
    <c:sideWall>
      <c:thickness val="0"/>
      <c:spPr>
        <a:ln>
          <a:solidFill>
            <a:schemeClr val="tx1"/>
          </a:solidFill>
        </a:ln>
      </c:spPr>
    </c:sideWall>
    <c:backWall>
      <c:thickness val="0"/>
      <c:spPr>
        <a:ln>
          <a:solidFill>
            <a:schemeClr val="tx1"/>
          </a:solidFill>
        </a:ln>
      </c:spPr>
    </c:backWall>
    <c:plotArea>
      <c:layout>
        <c:manualLayout>
          <c:layoutTarget val="inner"/>
          <c:xMode val="edge"/>
          <c:yMode val="edge"/>
          <c:x val="0.10557441124969769"/>
          <c:y val="7.4797925865489209E-2"/>
          <c:w val="0.8778532031357269"/>
          <c:h val="0.7298915738785435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I квартал 2018</c:v>
                </c:pt>
              </c:strCache>
            </c:strRef>
          </c:tx>
          <c:spPr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65100" h="139700" prst="artDeco"/>
              <a:bevelB w="165100" h="139700" prst="artDeco"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339198281543999E-2"/>
                  <c:y val="-4.8284152961754229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2400" baseline="0">
                        <a:solidFill>
                          <a:schemeClr val="tx1"/>
                        </a:solidFill>
                      </a:defRPr>
                    </a:pPr>
                    <a:fld id="{8D059A33-898D-4366-A586-C9628F76CD53}" type="VALUE">
                      <a:rPr lang="en-US" sz="2400" baseline="0">
                        <a:solidFill>
                          <a:schemeClr val="tx1"/>
                        </a:solidFill>
                      </a:rPr>
                      <a:pPr>
                        <a:defRPr sz="2400" baseline="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3.1797058263900754E-3"/>
                  <c:y val="-5.3757285734092781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2400" baseline="0">
                        <a:solidFill>
                          <a:schemeClr val="tx1"/>
                        </a:solidFill>
                      </a:defRPr>
                    </a:pPr>
                    <a:fld id="{4082257A-E273-4C59-B97F-BD3FA214B995}" type="VALUE">
                      <a:rPr lang="en-US" sz="2400" baseline="0">
                        <a:solidFill>
                          <a:schemeClr val="tx1"/>
                        </a:solidFill>
                      </a:rPr>
                      <a:pPr>
                        <a:defRPr sz="2400" baseline="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2.9505179552957034E-3"/>
                  <c:y val="-3.5978728056142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9010359105914068E-3"/>
                  <c:y val="1.48147703760584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9505179552955954E-3"/>
                  <c:y val="-2.11639576800828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"/>
                  <c:y val="-6.34918730402516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Земельный налог</c:v>
                </c:pt>
                <c:pt idx="2">
                  <c:v>ЕНВД</c:v>
                </c:pt>
                <c:pt idx="3">
                  <c:v>УСН</c:v>
                </c:pt>
                <c:pt idx="4">
                  <c:v>Акцизы</c:v>
                </c:pt>
                <c:pt idx="5">
                  <c:v>Налог на имущество ФЛ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95.5</c:v>
                </c:pt>
                <c:pt idx="1">
                  <c:v>34.4</c:v>
                </c:pt>
                <c:pt idx="2">
                  <c:v>9.3000000000000007</c:v>
                </c:pt>
                <c:pt idx="3">
                  <c:v>6</c:v>
                </c:pt>
                <c:pt idx="4">
                  <c:v>3.7</c:v>
                </c:pt>
                <c:pt idx="5">
                  <c:v>2.2000000000000002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 квартал 2019</c:v>
                </c:pt>
              </c:strCache>
            </c:strRef>
          </c:tx>
          <c:spPr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65100" h="139700" prst="artDeco"/>
              <a:bevelB w="165100" h="139700" prst="artDeco"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2.0825545630921774E-2"/>
                  <c:y val="-7.4732100957744076E-3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2400" baseline="0">
                        <a:solidFill>
                          <a:schemeClr val="tx1"/>
                        </a:solidFill>
                      </a:defRPr>
                    </a:pPr>
                    <a:fld id="{29BCF775-8180-44D8-BBF4-4D9BF5F2F674}" type="VALUE">
                      <a:rPr lang="en-US" sz="2400" baseline="0">
                        <a:solidFill>
                          <a:schemeClr val="tx1"/>
                        </a:solidFill>
                      </a:rPr>
                      <a:pPr>
                        <a:defRPr sz="2400" baseline="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1.7989563530111198E-2"/>
                  <c:y val="-1.8910912736503062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2400" baseline="0">
                        <a:solidFill>
                          <a:schemeClr val="tx1"/>
                        </a:solidFill>
                      </a:defRPr>
                    </a:pPr>
                    <a:fld id="{A86AD512-C5E0-4894-B117-9A976B671AE4}" type="VALUE">
                      <a:rPr lang="en-US" sz="2400" baseline="0">
                        <a:solidFill>
                          <a:schemeClr val="tx1"/>
                        </a:solidFill>
                      </a:rPr>
                      <a:pPr>
                        <a:defRPr sz="2400" baseline="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5.9010359105912983E-3"/>
                  <c:y val="-2.32803534480919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7.3762948882392584E-3"/>
                  <c:y val="-4.23279153601680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4752589776478517E-3"/>
                  <c:y val="-1.26983746080502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5.9010359105911908E-3"/>
                  <c:y val="-6.34918730402523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Земельный налог</c:v>
                </c:pt>
                <c:pt idx="2">
                  <c:v>ЕНВД</c:v>
                </c:pt>
                <c:pt idx="3">
                  <c:v>УСН</c:v>
                </c:pt>
                <c:pt idx="4">
                  <c:v>Акцизы</c:v>
                </c:pt>
                <c:pt idx="5">
                  <c:v>Налог на имущество ФЛ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94.2</c:v>
                </c:pt>
                <c:pt idx="1">
                  <c:v>29.6</c:v>
                </c:pt>
                <c:pt idx="2">
                  <c:v>8.5</c:v>
                </c:pt>
                <c:pt idx="3">
                  <c:v>12.1</c:v>
                </c:pt>
                <c:pt idx="4">
                  <c:v>9.8000000000000007</c:v>
                </c:pt>
                <c:pt idx="5">
                  <c:v>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"/>
        <c:gapDepth val="56"/>
        <c:shape val="cylinder"/>
        <c:axId val="155562904"/>
        <c:axId val="155563296"/>
        <c:axId val="0"/>
      </c:bar3DChart>
      <c:catAx>
        <c:axId val="155562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effectLst>
            <a:softEdge rad="12700"/>
          </a:effectLst>
        </c:spPr>
        <c:txPr>
          <a:bodyPr rot="0" vert="horz" anchor="t" anchorCtr="0"/>
          <a:lstStyle/>
          <a:p>
            <a:pPr>
              <a:defRPr sz="1600" b="0" baseline="0">
                <a:solidFill>
                  <a:schemeClr val="tx1"/>
                </a:solidFill>
              </a:defRPr>
            </a:pPr>
            <a:endParaRPr lang="ru-RU"/>
          </a:p>
        </c:txPr>
        <c:crossAx val="155563296"/>
        <c:crosses val="autoZero"/>
        <c:auto val="1"/>
        <c:lblAlgn val="ctr"/>
        <c:lblOffset val="100"/>
        <c:noMultiLvlLbl val="0"/>
      </c:catAx>
      <c:valAx>
        <c:axId val="155563296"/>
        <c:scaling>
          <c:orientation val="minMax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0.0" sourceLinked="1"/>
        <c:majorTickMark val="none"/>
        <c:minorTickMark val="none"/>
        <c:tickLblPos val="nextTo"/>
        <c:crossAx val="1555629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6634513765095561"/>
          <c:y val="7.7811373477528215E-2"/>
          <c:w val="0.59481710157378764"/>
          <c:h val="8.1979506623152232E-2"/>
        </c:manualLayout>
      </c:layout>
      <c:overlay val="0"/>
      <c:txPr>
        <a:bodyPr/>
        <a:lstStyle/>
        <a:p>
          <a:pPr>
            <a:defRPr sz="2400" b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4443736760081"/>
          <c:y val="0.1283885662635183"/>
          <c:w val="0.69518556883824667"/>
          <c:h val="0.6828677595934388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atte">
              <a:bevelT w="381000" h="381000" prst="hardEdge"/>
              <a:bevelB w="381000" h="381000" prst="hardEdge"/>
            </a:sp3d>
          </c:spPr>
          <c:explosion val="25"/>
          <c:dPt>
            <c:idx val="1"/>
            <c:bubble3D val="0"/>
            <c:explosion val="11"/>
          </c:dPt>
          <c:dPt>
            <c:idx val="2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 prstMaterial="matte">
                <a:bevelT w="381000" h="381000" prst="hardEdge"/>
                <a:bevelB w="381000" h="381000" prst="hardEdge"/>
              </a:sp3d>
            </c:spPr>
          </c:dPt>
          <c:dPt>
            <c:idx val="3"/>
            <c:bubble3D val="0"/>
            <c:explosion val="13"/>
          </c:dPt>
          <c:dPt>
            <c:idx val="4"/>
            <c:bubble3D val="1"/>
            <c:explosion val="14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 prstMaterial="matte">
                <a:bevelT w="381000" h="381000" prst="hardEdge"/>
                <a:bevelB w="381000" h="381000" prst="hardEdge"/>
              </a:sp3d>
            </c:spPr>
          </c:dPt>
          <c:dPt>
            <c:idx val="5"/>
            <c:bubble3D val="0"/>
            <c:explosion val="16"/>
            <c:spPr>
              <a:solidFill>
                <a:schemeClr val="accent4"/>
              </a:solidFill>
              <a:scene3d>
                <a:camera prst="orthographicFront"/>
                <a:lightRig rig="threePt" dir="t"/>
              </a:scene3d>
              <a:sp3d prstMaterial="matte">
                <a:bevelT w="381000" h="381000" prst="hardEdge"/>
                <a:bevelB w="381000" h="381000" prst="hardEdge"/>
              </a:sp3d>
            </c:spPr>
          </c:dPt>
          <c:dLbls>
            <c:dLbl>
              <c:idx val="0"/>
              <c:layout>
                <c:manualLayout>
                  <c:x val="0.15059212183991702"/>
                  <c:y val="-1.9061226829632478E-2"/>
                </c:manualLayout>
              </c:layout>
              <c:tx>
                <c:rich>
                  <a:bodyPr/>
                  <a:lstStyle/>
                  <a:p>
                    <a:fld id="{9E217EFE-425F-4F15-863C-CF4398CB9E73}" type="VALUE">
                      <a:rPr lang="ru-RU" sz="2400" b="1" smtClean="0"/>
                      <a:pPr/>
                      <a:t>[ЗНАЧЕНИЕ]</a:t>
                    </a:fld>
                    <a:endParaRPr lang="ru-RU" sz="2400" b="1" dirty="0" smtClean="0"/>
                  </a:p>
                  <a:p>
                    <a:r>
                      <a:rPr lang="ru-RU" dirty="0" smtClean="0"/>
                      <a:t>Штрафы</a:t>
                    </a:r>
                  </a:p>
                  <a:p>
                    <a:r>
                      <a:rPr lang="ru-RU" dirty="0" smtClean="0"/>
                      <a:t>2,2%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3.8339889134634229E-2"/>
                  <c:y val="0.18103916032081219"/>
                </c:manualLayout>
              </c:layout>
              <c:tx>
                <c:rich>
                  <a:bodyPr/>
                  <a:lstStyle/>
                  <a:p>
                    <a:fld id="{462FCB87-16AB-4A20-B191-8F07C14FE9FE}" type="VALUE">
                      <a:rPr lang="ru-RU" sz="2400" b="1" smtClean="0"/>
                      <a:pPr/>
                      <a:t>[ЗНАЧЕНИЕ]</a:t>
                    </a:fld>
                    <a:endParaRPr lang="ru-RU" sz="2400" b="1" dirty="0" smtClean="0"/>
                  </a:p>
                  <a:p>
                    <a:r>
                      <a:rPr lang="ru-RU" dirty="0" smtClean="0"/>
                      <a:t>аренда земли</a:t>
                    </a:r>
                  </a:p>
                  <a:p>
                    <a:r>
                      <a:rPr lang="ru-RU" dirty="0" smtClean="0"/>
                      <a:t>51,8%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1.8812350103119655E-3"/>
                  <c:y val="4.8881576491542338E-2"/>
                </c:manualLayout>
              </c:layout>
              <c:tx>
                <c:rich>
                  <a:bodyPr/>
                  <a:lstStyle/>
                  <a:p>
                    <a:fld id="{FAFCCBA3-3D80-4D7E-9EBB-A6C1C052358D}" type="VALUE">
                      <a:rPr lang="ru-RU" sz="2400" b="1" smtClean="0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 sz="2400" b="1" dirty="0" smtClean="0">
                      <a:solidFill>
                        <a:schemeClr val="tx1"/>
                      </a:solidFill>
                    </a:endParaRPr>
                  </a:p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использование имущества</a:t>
                    </a:r>
                  </a:p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22,2%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3.1090712692591251E-2"/>
                  <c:y val="6.3814831701542202E-2"/>
                </c:manualLayout>
              </c:layout>
              <c:tx>
                <c:rich>
                  <a:bodyPr/>
                  <a:lstStyle/>
                  <a:p>
                    <a:fld id="{EAB40552-515F-43B8-8C7F-BA6B18982D4C}" type="VALUE">
                      <a:rPr lang="ru-RU" sz="2400" b="1" smtClean="0"/>
                      <a:pPr/>
                      <a:t>[ЗНАЧЕНИЕ]</a:t>
                    </a:fld>
                    <a:endParaRPr lang="ru-RU" sz="2400" b="1" dirty="0" smtClean="0"/>
                  </a:p>
                  <a:p>
                    <a:r>
                      <a:rPr lang="ru-RU" dirty="0" smtClean="0"/>
                      <a:t>негативное воздействие</a:t>
                    </a:r>
                  </a:p>
                  <a:p>
                    <a:r>
                      <a:rPr lang="ru-RU" dirty="0" smtClean="0"/>
                      <a:t>2,4%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3.1604328228673817E-2"/>
                  <c:y val="-0.1366134301476078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fld id="{ABCEEC86-AE34-41A7-9D58-80C99DDB4B35}" type="VALUE">
                      <a:rPr lang="ru-RU" sz="2400" b="1" smtClean="0"/>
                      <a:pPr>
                        <a:defRPr/>
                      </a:pPr>
                      <a:t>[ЗНАЧЕНИЕ]</a:t>
                    </a:fld>
                    <a:endParaRPr lang="ru-RU" sz="2400" b="1" dirty="0" smtClean="0"/>
                  </a:p>
                  <a:p>
                    <a:pPr>
                      <a:defRPr/>
                    </a:pPr>
                    <a:r>
                      <a:rPr lang="ru-RU" dirty="0" smtClean="0"/>
                      <a:t>платные услуги и компенсация затрат</a:t>
                    </a:r>
                  </a:p>
                  <a:p>
                    <a:pPr>
                      <a:defRPr/>
                    </a:pPr>
                    <a:r>
                      <a:rPr lang="ru-RU" dirty="0" smtClean="0"/>
                      <a:t>1,6%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445782823333986"/>
                      <c:h val="0.2642638408950320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-1.4210690855473744E-2"/>
                  <c:y val="-6.9592925438877157E-2"/>
                </c:manualLayout>
              </c:layout>
              <c:tx>
                <c:rich>
                  <a:bodyPr/>
                  <a:lstStyle/>
                  <a:p>
                    <a:fld id="{15459064-8E64-4423-82F4-0EE329F5665D}" type="VALUE">
                      <a:rPr lang="ru-RU" sz="2400" b="1" smtClean="0"/>
                      <a:pPr/>
                      <a:t>[ЗНАЧЕНИЕ]</a:t>
                    </a:fld>
                    <a:endParaRPr lang="ru-RU" sz="2400" b="1" dirty="0" smtClean="0"/>
                  </a:p>
                  <a:p>
                    <a:r>
                      <a:rPr lang="ru-RU" dirty="0" smtClean="0"/>
                      <a:t>продажа имущества</a:t>
                    </a:r>
                  </a:p>
                  <a:p>
                    <a:r>
                      <a:rPr lang="ru-RU" dirty="0" smtClean="0"/>
                      <a:t>19,4%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-2.5185008912156928E-2"/>
                  <c:y val="0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fld id="{969B64D1-550A-40ED-9C44-A546C7E74954}" type="VALUE">
                      <a:rPr lang="ru-RU" sz="2400" b="1" smtClean="0"/>
                      <a:pPr>
                        <a:defRPr/>
                      </a:pPr>
                      <a:t>[ЗНАЧЕНИЕ]</a:t>
                    </a:fld>
                    <a:endParaRPr lang="ru-RU" sz="2400" b="1" dirty="0" smtClean="0"/>
                  </a:p>
                  <a:p>
                    <a:pPr>
                      <a:defRPr/>
                    </a:pPr>
                    <a:r>
                      <a:rPr lang="ru-RU" dirty="0" smtClean="0"/>
                      <a:t>прочие неналоговые </a:t>
                    </a:r>
                  </a:p>
                  <a:p>
                    <a:pPr>
                      <a:defRPr/>
                    </a:pPr>
                    <a:r>
                      <a:rPr lang="ru-RU" dirty="0" smtClean="0"/>
                      <a:t>доходы</a:t>
                    </a:r>
                  </a:p>
                  <a:p>
                    <a:pPr>
                      <a:defRPr/>
                    </a:pPr>
                    <a:r>
                      <a:rPr lang="ru-RU" dirty="0" smtClean="0"/>
                      <a:t>0,4%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925737469320715"/>
                      <c:h val="0.2148141704528487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Штрафы</c:v>
                </c:pt>
                <c:pt idx="1">
                  <c:v>Аренда земли</c:v>
                </c:pt>
                <c:pt idx="2">
                  <c:v>Использование имущества</c:v>
                </c:pt>
                <c:pt idx="3">
                  <c:v>Негативное воздействие</c:v>
                </c:pt>
                <c:pt idx="4">
                  <c:v>Платные услуги и компенсация затрат</c:v>
                </c:pt>
                <c:pt idx="5">
                  <c:v>Продажа имущества</c:v>
                </c:pt>
                <c:pt idx="6">
                  <c:v>прочие неналоговые доходы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 formatCode="General">
                  <c:v>1.2</c:v>
                </c:pt>
                <c:pt idx="1">
                  <c:v>28.5</c:v>
                </c:pt>
                <c:pt idx="2">
                  <c:v>12.2</c:v>
                </c:pt>
                <c:pt idx="3">
                  <c:v>1.3</c:v>
                </c:pt>
                <c:pt idx="4">
                  <c:v>0.9</c:v>
                </c:pt>
                <c:pt idx="5">
                  <c:v>10.7</c:v>
                </c:pt>
                <c:pt idx="6" formatCode="General">
                  <c:v>0.2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2613160800140242"/>
          <c:y val="1.8010763240042106E-3"/>
          <c:w val="0.51435700551653651"/>
          <c:h val="0.8748296560449752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I квартал 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-9.415469839358739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tx1"/>
                      </a:solidFill>
                      <a:effectLst>
                        <a:glow rad="101600">
                          <a:schemeClr val="bg1">
                            <a:alpha val="6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4022436339795211E-3"/>
                  <c:y val="-1.6477072218877793E-2"/>
                </c:manualLayout>
              </c:layout>
              <c:tx>
                <c:rich>
                  <a:bodyPr/>
                  <a:lstStyle/>
                  <a:p>
                    <a:fld id="{A53CF615-E260-425E-A787-8F135DD7A016}" type="VALUE">
                      <a:rPr lang="en-US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"/>
                  <c:y val="-1.1769337299198447E-2"/>
                </c:manualLayout>
              </c:layout>
              <c:tx>
                <c:rich>
                  <a:bodyPr/>
                  <a:lstStyle/>
                  <a:p>
                    <a:fld id="{5B11042B-7D2C-4636-A334-24152112EC3A}" type="VALUE">
                      <a:rPr lang="en-US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bg1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Аренда земли</c:v>
                </c:pt>
                <c:pt idx="1">
                  <c:v>Продажа имущества</c:v>
                </c:pt>
                <c:pt idx="2">
                  <c:v>Использование имущества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24.4</c:v>
                </c:pt>
                <c:pt idx="1">
                  <c:v>15.8</c:v>
                </c:pt>
                <c:pt idx="2">
                  <c:v>13.5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 квартал 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-9.41546983935873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028300119240923E-16"/>
                  <c:y val="-1.412320475903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4022436339795211E-3"/>
                  <c:y val="-1.64770722188777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Аренда земли</c:v>
                </c:pt>
                <c:pt idx="1">
                  <c:v>Продажа имущества</c:v>
                </c:pt>
                <c:pt idx="2">
                  <c:v>Использование имущества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28.6</c:v>
                </c:pt>
                <c:pt idx="1">
                  <c:v>10.7</c:v>
                </c:pt>
                <c:pt idx="2">
                  <c:v>12.2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97225776"/>
        <c:axId val="197225384"/>
        <c:axId val="0"/>
      </c:bar3DChart>
      <c:valAx>
        <c:axId val="19722538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inorGridlines>
        <c:numFmt formatCode="0%" sourceLinked="1"/>
        <c:majorTickMark val="none"/>
        <c:minorTickMark val="none"/>
        <c:tickLblPos val="nextTo"/>
        <c:crossAx val="197225776"/>
        <c:crosses val="autoZero"/>
        <c:crossBetween val="between"/>
      </c:valAx>
      <c:catAx>
        <c:axId val="197225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722538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548612996651283"/>
          <c:y val="3.2380505084353715E-2"/>
          <c:w val="0.28847818493325239"/>
          <c:h val="0.212785291123809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7477082177694921E-2"/>
          <c:y val="4.992962598425197E-2"/>
          <c:w val="0.88595052910642913"/>
          <c:h val="0.7821431506193109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2000"/>
                  </a:schemeClr>
                </a:gs>
                <a:gs pos="100000">
                  <a:schemeClr val="accent1">
                    <a:shade val="88000"/>
                    <a:lumMod val="94000"/>
                  </a:schemeClr>
                </a:gs>
              </a:gsLst>
              <a:path path="circle">
                <a:fillToRect l="50000" t="100000" r="100000" b="50000"/>
              </a:path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64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1200000"/>
              </a:lightRig>
            </a:scene3d>
            <a:sp3d>
              <a:bevelT w="25400" h="12700"/>
            </a:sp3d>
          </c:spPr>
          <c:invertIfNegative val="0"/>
          <c:dLbls>
            <c:dLbl>
              <c:idx val="0"/>
              <c:layout>
                <c:manualLayout>
                  <c:x val="4.406509652280126E-3"/>
                  <c:y val="-5.0496884037418061E-2"/>
                </c:manualLayout>
              </c:layout>
              <c:tx>
                <c:rich>
                  <a:bodyPr/>
                  <a:lstStyle/>
                  <a:p>
                    <a:fld id="{839FF68C-FF1B-41F6-8970-E4D43205C818}" type="VALUE">
                      <a:rPr lang="en-US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3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 уточненный годовой</c:v>
                </c:pt>
                <c:pt idx="1">
                  <c:v>Фактическое исполнение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#\ ##0.0">
                  <c:v>3058.5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Столбец3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6000"/>
                    <a:lumMod val="102000"/>
                  </a:schemeClr>
                </a:gs>
                <a:gs pos="100000">
                  <a:schemeClr val="accent2">
                    <a:shade val="88000"/>
                    <a:lumMod val="94000"/>
                  </a:schemeClr>
                </a:gs>
              </a:gsLst>
              <a:path path="circle">
                <a:fillToRect l="50000" t="100000" r="100000" b="50000"/>
              </a:path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64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1200000"/>
              </a:lightRig>
            </a:scene3d>
            <a:sp3d>
              <a:bevelT w="25400" h="12700"/>
            </a:sp3d>
          </c:spPr>
          <c:invertIfNegative val="0"/>
          <c:dLbls>
            <c:dLbl>
              <c:idx val="1"/>
              <c:layout>
                <c:manualLayout>
                  <c:x val="1.468836550760042E-3"/>
                  <c:y val="-1.2023067627956768E-2"/>
                </c:manualLayout>
              </c:layout>
              <c:tx>
                <c:rich>
                  <a:bodyPr/>
                  <a:lstStyle/>
                  <a:p>
                    <a:fld id="{9A31CB24-0256-4D14-94C5-7C29C8EF1DFB}" type="VALUE">
                      <a:rPr lang="en-US"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3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 уточненный годовой</c:v>
                </c:pt>
                <c:pt idx="1">
                  <c:v>Фактическое исполнение</c:v>
                </c:pt>
              </c:strCache>
            </c:strRef>
          </c:cat>
          <c:val>
            <c:numRef>
              <c:f>Лист1!$C$2:$C$3</c:f>
              <c:numCache>
                <c:formatCode>#\ ##0.0</c:formatCode>
                <c:ptCount val="2"/>
                <c:pt idx="1">
                  <c:v>521.1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99726128"/>
        <c:axId val="199726520"/>
        <c:axId val="0"/>
      </c:bar3DChart>
      <c:catAx>
        <c:axId val="1997261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9726520"/>
        <c:crosses val="autoZero"/>
        <c:auto val="1"/>
        <c:lblAlgn val="ctr"/>
        <c:lblOffset val="100"/>
        <c:noMultiLvlLbl val="0"/>
      </c:catAx>
      <c:valAx>
        <c:axId val="199726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9726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871853443564987"/>
          <c:y val="0.1161642190648227"/>
          <c:w val="0.84677594540082723"/>
          <c:h val="0.4738998017314315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I квартал 2018 года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  <a:sp3d>
              <a:contourClr>
                <a:schemeClr val="tx1"/>
              </a:contourClr>
            </a:sp3d>
          </c:spPr>
          <c:invertIfNegative val="0"/>
          <c:dLbls>
            <c:dLbl>
              <c:idx val="0"/>
              <c:layout>
                <c:manualLayout>
                  <c:x val="-1.292765121851863E-4"/>
                  <c:y val="-4.35479734076186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6.53219601114279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4338966853728087E-3"/>
                  <c:y val="-2.17739867038101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1742146084942685E-5"/>
                  <c:y val="-1.07194879581281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-2.61287840445712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5.2090418137822087E-2"/>
                  <c:y val="-1.87590610645456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4.3016900561184263E-3"/>
                  <c:y val="-4.35479734076194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4.3016900561184263E-3"/>
                  <c:y val="-3.26609800557140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4338966853728087E-3"/>
                  <c:y val="-4.35479734076186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103024177565362E-16"/>
                  <c:y val="-1.3064392022285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ЖКХ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 и кинематография</c:v>
                </c:pt>
                <c:pt idx="7">
                  <c:v>социальная политика</c:v>
                </c:pt>
                <c:pt idx="8">
                  <c:v>физ.культура и спорт</c:v>
                </c:pt>
                <c:pt idx="9">
                  <c:v>средства массовой информации</c:v>
                </c:pt>
              </c:strCache>
            </c:strRef>
          </c:cat>
          <c:val>
            <c:numRef>
              <c:f>Лист1!$B$2:$B$11</c:f>
              <c:numCache>
                <c:formatCode>0.0</c:formatCode>
                <c:ptCount val="10"/>
                <c:pt idx="0">
                  <c:v>24.3</c:v>
                </c:pt>
                <c:pt idx="1">
                  <c:v>13.4</c:v>
                </c:pt>
                <c:pt idx="2">
                  <c:v>10.8</c:v>
                </c:pt>
                <c:pt idx="3">
                  <c:v>15</c:v>
                </c:pt>
                <c:pt idx="4">
                  <c:v>0</c:v>
                </c:pt>
                <c:pt idx="5">
                  <c:v>253.2</c:v>
                </c:pt>
                <c:pt idx="6">
                  <c:v>16.5</c:v>
                </c:pt>
                <c:pt idx="7">
                  <c:v>54.9</c:v>
                </c:pt>
                <c:pt idx="8">
                  <c:v>5.8</c:v>
                </c:pt>
                <c:pt idx="9">
                  <c:v>0.4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 квартал 2019 года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  <a:sp3d>
              <a:contourClr>
                <a:schemeClr val="tx1"/>
              </a:contourClr>
            </a:sp3d>
          </c:spPr>
          <c:invertIfNegative val="0"/>
          <c:dLbls>
            <c:dLbl>
              <c:idx val="0"/>
              <c:layout>
                <c:manualLayout>
                  <c:x val="2.8443090785757056E-3"/>
                  <c:y val="-5.1252535726483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7972275889851443E-3"/>
                  <c:y val="-5.10852017814207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1753436610029619E-4"/>
                  <c:y val="-5.5858676882266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635676433422483E-2"/>
                  <c:y val="-4.87402977172632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0095987528034374E-2"/>
                  <c:y val="-3.07347537516407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5.22785182856828E-2"/>
                  <c:y val="-1.22268650534028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5.7121024493213494E-3"/>
                  <c:y val="-2.7719999561091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2999120242285531E-2"/>
                  <c:y val="-2.18576536763404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5.8766053997613638E-3"/>
                  <c:y val="-1.96802550059595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7.2752756468793438E-3"/>
                  <c:y val="-1.1138165718212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8.6738996213536531E-3"/>
                  <c:y val="-0.113057238654394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ЖКХ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 и кинематография</c:v>
                </c:pt>
                <c:pt idx="7">
                  <c:v>социальная политика</c:v>
                </c:pt>
                <c:pt idx="8">
                  <c:v>физ.культура и спорт</c:v>
                </c:pt>
                <c:pt idx="9">
                  <c:v>средства массовой информации</c:v>
                </c:pt>
              </c:strCache>
            </c:strRef>
          </c:cat>
          <c:val>
            <c:numRef>
              <c:f>Лист1!$C$2:$C$11</c:f>
              <c:numCache>
                <c:formatCode>0.0</c:formatCode>
                <c:ptCount val="10"/>
                <c:pt idx="0">
                  <c:v>28.3</c:v>
                </c:pt>
                <c:pt idx="1">
                  <c:v>13.6</c:v>
                </c:pt>
                <c:pt idx="2">
                  <c:v>14.8</c:v>
                </c:pt>
                <c:pt idx="3">
                  <c:v>16.600000000000001</c:v>
                </c:pt>
                <c:pt idx="4">
                  <c:v>0</c:v>
                </c:pt>
                <c:pt idx="5">
                  <c:v>302.7</c:v>
                </c:pt>
                <c:pt idx="6">
                  <c:v>30.9</c:v>
                </c:pt>
                <c:pt idx="7">
                  <c:v>106.2</c:v>
                </c:pt>
                <c:pt idx="8">
                  <c:v>7.6</c:v>
                </c:pt>
                <c:pt idx="9">
                  <c:v>0.3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gapDepth val="0"/>
        <c:shape val="box"/>
        <c:axId val="284902288"/>
        <c:axId val="284902680"/>
        <c:axId val="0"/>
      </c:bar3DChart>
      <c:catAx>
        <c:axId val="284902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lt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84902680"/>
        <c:crosses val="autoZero"/>
        <c:auto val="1"/>
        <c:lblAlgn val="ctr"/>
        <c:lblOffset val="0"/>
        <c:tickMarkSkip val="1"/>
        <c:noMultiLvlLbl val="0"/>
      </c:catAx>
      <c:valAx>
        <c:axId val="284902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>
              <a:outerShdw blurRad="50800" dist="50800" dir="5400000" algn="ctr" rotWithShape="0">
                <a:schemeClr val="tx1"/>
              </a:outerShdw>
            </a:effectLst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4902288"/>
        <c:crosses val="autoZero"/>
        <c:crossBetween val="between"/>
      </c:valAx>
      <c:spPr>
        <a:noFill/>
        <a:ln>
          <a:noFill/>
        </a:ln>
        <a:effectLst>
          <a:softEdge rad="292100"/>
        </a:effectLst>
      </c:spPr>
    </c:plotArea>
    <c:legend>
      <c:legendPos val="b"/>
      <c:layout>
        <c:manualLayout>
          <c:xMode val="edge"/>
          <c:yMode val="edge"/>
          <c:x val="0.11385150972385183"/>
          <c:y val="2.6840982003371368E-2"/>
          <c:w val="0.79087660569590623"/>
          <c:h val="7.54844903272855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 flip="none" rotWithShape="1"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10800000" scaled="1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6" Type="http://schemas.openxmlformats.org/officeDocument/2006/relationships/image" Target="../media/image12.gif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548BF2-D9DC-441D-B54F-F28A639454DD}" type="doc">
      <dgm:prSet loTypeId="urn:microsoft.com/office/officeart/2005/8/layout/vList3" loCatId="list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0C5248E-FAA8-4EC3-9DD6-F33EB969A390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общегосударственные вопросы – </a:t>
          </a:r>
          <a:r>
            <a:rPr lang="ru-RU" sz="2800" b="1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28,3</a:t>
          </a:r>
          <a:endParaRPr lang="ru-RU" sz="2800" b="1" dirty="0">
            <a:solidFill>
              <a:schemeClr val="tx1"/>
            </a:solidFill>
            <a:effectLst>
              <a:glow rad="101600">
                <a:schemeClr val="bg1">
                  <a:alpha val="60000"/>
                </a:schemeClr>
              </a:glow>
            </a:effectLst>
          </a:endParaRPr>
        </a:p>
      </dgm:t>
    </dgm:pt>
    <dgm:pt modelId="{60C2ACCC-25AC-4E0D-9235-07FF325C781C}" type="parTrans" cxnId="{FA3F580C-EEBE-47FD-8485-0750733C284A}">
      <dgm:prSet/>
      <dgm:spPr/>
      <dgm:t>
        <a:bodyPr/>
        <a:lstStyle/>
        <a:p>
          <a:endParaRPr lang="ru-RU"/>
        </a:p>
      </dgm:t>
    </dgm:pt>
    <dgm:pt modelId="{D08B325C-74A7-4EEC-AAFB-DC5E457C40D3}" type="sibTrans" cxnId="{FA3F580C-EEBE-47FD-8485-0750733C284A}">
      <dgm:prSet/>
      <dgm:spPr/>
      <dgm:t>
        <a:bodyPr/>
        <a:lstStyle/>
        <a:p>
          <a:endParaRPr lang="ru-RU"/>
        </a:p>
      </dgm:t>
    </dgm:pt>
    <dgm:pt modelId="{944FE3C1-4D82-417F-BEDF-7C72A03866A9}">
      <dgm:prSet phldrT="[Текст]" custT="1"/>
      <dgm:spPr/>
      <dgm:t>
        <a:bodyPr/>
        <a:lstStyle/>
        <a:p>
          <a:r>
            <a:rPr lang="ru-RU" sz="2800" dirty="0" err="1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нац.без</a:t>
          </a:r>
          <a:r>
            <a:rPr lang="ru-RU" sz="2800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. и </a:t>
          </a:r>
          <a:r>
            <a:rPr lang="ru-RU" sz="2800" dirty="0" err="1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прав.деятельность</a:t>
          </a:r>
          <a:r>
            <a:rPr lang="ru-RU" sz="2800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 – </a:t>
          </a:r>
          <a:r>
            <a:rPr lang="ru-RU" sz="2800" b="1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13,6</a:t>
          </a:r>
          <a:endParaRPr lang="ru-RU" sz="2800" b="1" dirty="0">
            <a:solidFill>
              <a:schemeClr val="tx1"/>
            </a:solidFill>
            <a:effectLst>
              <a:glow rad="101600">
                <a:schemeClr val="bg1">
                  <a:alpha val="60000"/>
                </a:schemeClr>
              </a:glow>
            </a:effectLst>
          </a:endParaRPr>
        </a:p>
      </dgm:t>
    </dgm:pt>
    <dgm:pt modelId="{81B03805-B027-4F21-AD18-10BE35858708}" type="parTrans" cxnId="{D748F38C-E8FF-419C-9BFA-D56FD467D214}">
      <dgm:prSet/>
      <dgm:spPr/>
      <dgm:t>
        <a:bodyPr/>
        <a:lstStyle/>
        <a:p>
          <a:endParaRPr lang="ru-RU"/>
        </a:p>
      </dgm:t>
    </dgm:pt>
    <dgm:pt modelId="{7A4869EC-8A3B-43F0-99CB-B80E2112B05F}" type="sibTrans" cxnId="{D748F38C-E8FF-419C-9BFA-D56FD467D214}">
      <dgm:prSet/>
      <dgm:spPr/>
      <dgm:t>
        <a:bodyPr/>
        <a:lstStyle/>
        <a:p>
          <a:endParaRPr lang="ru-RU"/>
        </a:p>
      </dgm:t>
    </dgm:pt>
    <dgm:pt modelId="{2391B521-0CED-45E6-91DC-65639289D06E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национальная экономика – </a:t>
          </a:r>
          <a:r>
            <a:rPr lang="ru-RU" sz="2800" b="1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14,8</a:t>
          </a:r>
          <a:endParaRPr lang="ru-RU" sz="2800" b="1" dirty="0">
            <a:solidFill>
              <a:schemeClr val="tx1"/>
            </a:solidFill>
            <a:effectLst>
              <a:glow rad="101600">
                <a:schemeClr val="bg1">
                  <a:alpha val="60000"/>
                </a:schemeClr>
              </a:glow>
            </a:effectLst>
          </a:endParaRPr>
        </a:p>
      </dgm:t>
    </dgm:pt>
    <dgm:pt modelId="{E6F392D0-D8C0-442E-8CB5-5A0E4CE2304C}" type="parTrans" cxnId="{4CEFA4C4-7292-4A26-B56B-962237E48B31}">
      <dgm:prSet/>
      <dgm:spPr/>
      <dgm:t>
        <a:bodyPr/>
        <a:lstStyle/>
        <a:p>
          <a:endParaRPr lang="ru-RU"/>
        </a:p>
      </dgm:t>
    </dgm:pt>
    <dgm:pt modelId="{5328C366-1D04-4DEA-AA10-57CF20575E7C}" type="sibTrans" cxnId="{4CEFA4C4-7292-4A26-B56B-962237E48B31}">
      <dgm:prSet/>
      <dgm:spPr/>
      <dgm:t>
        <a:bodyPr/>
        <a:lstStyle/>
        <a:p>
          <a:endParaRPr lang="ru-RU"/>
        </a:p>
      </dgm:t>
    </dgm:pt>
    <dgm:pt modelId="{715D7CA1-90E5-4570-8472-4E5397224F19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ЖКХ – </a:t>
          </a:r>
          <a:r>
            <a:rPr lang="ru-RU" sz="2800" b="1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16,6</a:t>
          </a:r>
          <a:endParaRPr lang="ru-RU" sz="2800" b="1" dirty="0">
            <a:solidFill>
              <a:schemeClr val="tx1"/>
            </a:solidFill>
            <a:effectLst>
              <a:glow rad="101600">
                <a:schemeClr val="bg1">
                  <a:alpha val="60000"/>
                </a:schemeClr>
              </a:glow>
            </a:effectLst>
          </a:endParaRPr>
        </a:p>
      </dgm:t>
    </dgm:pt>
    <dgm:pt modelId="{01F030B6-34EB-4CAC-B400-41978ECFC8BF}" type="parTrans" cxnId="{E88C4ABD-D9DA-4FCE-8975-9DFA78EDF5D9}">
      <dgm:prSet/>
      <dgm:spPr/>
      <dgm:t>
        <a:bodyPr/>
        <a:lstStyle/>
        <a:p>
          <a:endParaRPr lang="ru-RU"/>
        </a:p>
      </dgm:t>
    </dgm:pt>
    <dgm:pt modelId="{22A57863-DAFC-44A9-9189-5C83C1D298FC}" type="sibTrans" cxnId="{E88C4ABD-D9DA-4FCE-8975-9DFA78EDF5D9}">
      <dgm:prSet/>
      <dgm:spPr/>
      <dgm:t>
        <a:bodyPr/>
        <a:lstStyle/>
        <a:p>
          <a:endParaRPr lang="ru-RU"/>
        </a:p>
      </dgm:t>
    </dgm:pt>
    <dgm:pt modelId="{F1B2AFAA-5B99-4EB9-83A3-06E6181667B7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охрана окружающей среды – </a:t>
          </a:r>
          <a:r>
            <a:rPr lang="ru-RU" sz="2800" b="1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0,0</a:t>
          </a:r>
          <a:endParaRPr lang="ru-RU" sz="2800" b="1" dirty="0">
            <a:solidFill>
              <a:schemeClr val="tx1"/>
            </a:solidFill>
            <a:effectLst>
              <a:glow rad="101600">
                <a:schemeClr val="bg1">
                  <a:alpha val="60000"/>
                </a:schemeClr>
              </a:glow>
            </a:effectLst>
          </a:endParaRPr>
        </a:p>
      </dgm:t>
    </dgm:pt>
    <dgm:pt modelId="{1D1AB764-35B7-40DE-96DF-783A1DA8BE32}" type="parTrans" cxnId="{F0EE61A7-90CE-4B2E-B63E-0CB7FC79C1AE}">
      <dgm:prSet/>
      <dgm:spPr/>
      <dgm:t>
        <a:bodyPr/>
        <a:lstStyle/>
        <a:p>
          <a:endParaRPr lang="ru-RU"/>
        </a:p>
      </dgm:t>
    </dgm:pt>
    <dgm:pt modelId="{A947A072-8557-4D29-BB4F-714841A7CD43}" type="sibTrans" cxnId="{F0EE61A7-90CE-4B2E-B63E-0CB7FC79C1AE}">
      <dgm:prSet/>
      <dgm:spPr/>
      <dgm:t>
        <a:bodyPr/>
        <a:lstStyle/>
        <a:p>
          <a:endParaRPr lang="ru-RU"/>
        </a:p>
      </dgm:t>
    </dgm:pt>
    <dgm:pt modelId="{DB734EB1-809C-4C8F-9EA0-69AD8F3CE36A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образование – </a:t>
          </a:r>
          <a:r>
            <a:rPr lang="ru-RU" sz="2800" b="1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302,7</a:t>
          </a:r>
          <a:endParaRPr lang="ru-RU" sz="2800" b="1" dirty="0">
            <a:solidFill>
              <a:schemeClr val="tx1"/>
            </a:solidFill>
            <a:effectLst>
              <a:glow rad="101600">
                <a:schemeClr val="bg1">
                  <a:alpha val="60000"/>
                </a:schemeClr>
              </a:glow>
            </a:effectLst>
          </a:endParaRPr>
        </a:p>
      </dgm:t>
    </dgm:pt>
    <dgm:pt modelId="{CC0DFD06-E0FE-4A20-8292-A894A811C06B}" type="parTrans" cxnId="{486544C2-29E8-48CE-9D38-32CC37A3F06E}">
      <dgm:prSet/>
      <dgm:spPr/>
      <dgm:t>
        <a:bodyPr/>
        <a:lstStyle/>
        <a:p>
          <a:endParaRPr lang="ru-RU"/>
        </a:p>
      </dgm:t>
    </dgm:pt>
    <dgm:pt modelId="{0B9ED8D1-2A39-43A8-AC47-32DEABF63A6C}" type="sibTrans" cxnId="{486544C2-29E8-48CE-9D38-32CC37A3F06E}">
      <dgm:prSet/>
      <dgm:spPr/>
      <dgm:t>
        <a:bodyPr/>
        <a:lstStyle/>
        <a:p>
          <a:endParaRPr lang="ru-RU"/>
        </a:p>
      </dgm:t>
    </dgm:pt>
    <dgm:pt modelId="{C252DA81-A517-4CF5-8A90-011C67449689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культура и кинематография – </a:t>
          </a:r>
          <a:r>
            <a:rPr lang="ru-RU" sz="2800" b="1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30,9</a:t>
          </a:r>
          <a:endParaRPr lang="ru-RU" sz="2800" b="1" dirty="0">
            <a:solidFill>
              <a:schemeClr val="tx1"/>
            </a:solidFill>
            <a:effectLst>
              <a:glow rad="101600">
                <a:schemeClr val="bg1">
                  <a:alpha val="60000"/>
                </a:schemeClr>
              </a:glow>
            </a:effectLst>
          </a:endParaRPr>
        </a:p>
      </dgm:t>
    </dgm:pt>
    <dgm:pt modelId="{6F1FD424-67A5-42AC-9A76-4FD2E93C63F1}" type="parTrans" cxnId="{05FDB003-CE53-486A-986F-B473AC1C6A11}">
      <dgm:prSet/>
      <dgm:spPr/>
      <dgm:t>
        <a:bodyPr/>
        <a:lstStyle/>
        <a:p>
          <a:endParaRPr lang="ru-RU"/>
        </a:p>
      </dgm:t>
    </dgm:pt>
    <dgm:pt modelId="{34B61C1D-C9FA-4DCC-8326-7A8B36D2730D}" type="sibTrans" cxnId="{05FDB003-CE53-486A-986F-B473AC1C6A11}">
      <dgm:prSet/>
      <dgm:spPr/>
      <dgm:t>
        <a:bodyPr/>
        <a:lstStyle/>
        <a:p>
          <a:endParaRPr lang="ru-RU"/>
        </a:p>
      </dgm:t>
    </dgm:pt>
    <dgm:pt modelId="{0340EC69-FA4D-4CFC-8A84-BB1A3A4AD477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социальная политика – </a:t>
          </a:r>
          <a:r>
            <a:rPr lang="ru-RU" sz="2800" b="1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106,2</a:t>
          </a:r>
          <a:endParaRPr lang="ru-RU" sz="2800" b="1" dirty="0">
            <a:solidFill>
              <a:schemeClr val="tx1"/>
            </a:solidFill>
            <a:effectLst>
              <a:glow rad="101600">
                <a:schemeClr val="bg1">
                  <a:alpha val="60000"/>
                </a:schemeClr>
              </a:glow>
            </a:effectLst>
          </a:endParaRPr>
        </a:p>
      </dgm:t>
    </dgm:pt>
    <dgm:pt modelId="{6E79D7F4-98CA-479C-BD55-F1ED97F66D77}" type="parTrans" cxnId="{2543C0F0-E852-4565-A046-700C31D020BD}">
      <dgm:prSet/>
      <dgm:spPr/>
      <dgm:t>
        <a:bodyPr/>
        <a:lstStyle/>
        <a:p>
          <a:endParaRPr lang="ru-RU"/>
        </a:p>
      </dgm:t>
    </dgm:pt>
    <dgm:pt modelId="{8182379B-3C37-49F3-BF01-D483F1D93E92}" type="sibTrans" cxnId="{2543C0F0-E852-4565-A046-700C31D020BD}">
      <dgm:prSet/>
      <dgm:spPr/>
      <dgm:t>
        <a:bodyPr/>
        <a:lstStyle/>
        <a:p>
          <a:endParaRPr lang="ru-RU"/>
        </a:p>
      </dgm:t>
    </dgm:pt>
    <dgm:pt modelId="{C2B177F3-318D-4912-B2F9-5FEF6AE3F55B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физическая культура и спорт – </a:t>
          </a:r>
          <a:r>
            <a:rPr lang="ru-RU" sz="2800" b="1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7,6</a:t>
          </a:r>
          <a:endParaRPr lang="ru-RU" sz="2800" b="1" dirty="0">
            <a:solidFill>
              <a:schemeClr val="tx1"/>
            </a:solidFill>
            <a:effectLst>
              <a:glow rad="101600">
                <a:schemeClr val="bg1">
                  <a:alpha val="60000"/>
                </a:schemeClr>
              </a:glow>
            </a:effectLst>
          </a:endParaRPr>
        </a:p>
      </dgm:t>
    </dgm:pt>
    <dgm:pt modelId="{EE335D72-B78E-4229-9D71-A4F2DF1917FB}" type="parTrans" cxnId="{29E905B0-F98E-4F32-9912-9DE92B5C4384}">
      <dgm:prSet/>
      <dgm:spPr/>
      <dgm:t>
        <a:bodyPr/>
        <a:lstStyle/>
        <a:p>
          <a:endParaRPr lang="ru-RU"/>
        </a:p>
      </dgm:t>
    </dgm:pt>
    <dgm:pt modelId="{B1D9C115-EEAA-4B9B-A9E0-B14322193FB0}" type="sibTrans" cxnId="{29E905B0-F98E-4F32-9912-9DE92B5C4384}">
      <dgm:prSet/>
      <dgm:spPr/>
      <dgm:t>
        <a:bodyPr/>
        <a:lstStyle/>
        <a:p>
          <a:endParaRPr lang="ru-RU"/>
        </a:p>
      </dgm:t>
    </dgm:pt>
    <dgm:pt modelId="{F8220AF0-04B0-4575-9823-E29FEA7199B1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средства массовой информации – </a:t>
          </a:r>
          <a:r>
            <a:rPr lang="ru-RU" sz="2800" b="1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0,3</a:t>
          </a:r>
          <a:endParaRPr lang="ru-RU" sz="2800" b="1" dirty="0">
            <a:solidFill>
              <a:schemeClr val="tx1"/>
            </a:solidFill>
            <a:effectLst>
              <a:glow rad="101600">
                <a:schemeClr val="bg1">
                  <a:alpha val="60000"/>
                </a:schemeClr>
              </a:glow>
            </a:effectLst>
          </a:endParaRPr>
        </a:p>
      </dgm:t>
    </dgm:pt>
    <dgm:pt modelId="{662E8625-7B0D-4B96-9E01-0B33D332A55F}" type="parTrans" cxnId="{796D9F45-20DF-4457-BCB9-B9D6C9CF0928}">
      <dgm:prSet/>
      <dgm:spPr/>
      <dgm:t>
        <a:bodyPr/>
        <a:lstStyle/>
        <a:p>
          <a:endParaRPr lang="ru-RU"/>
        </a:p>
      </dgm:t>
    </dgm:pt>
    <dgm:pt modelId="{4E9B13BC-9931-4701-AEDE-3D84E0387CE4}" type="sibTrans" cxnId="{796D9F45-20DF-4457-BCB9-B9D6C9CF0928}">
      <dgm:prSet/>
      <dgm:spPr/>
      <dgm:t>
        <a:bodyPr/>
        <a:lstStyle/>
        <a:p>
          <a:endParaRPr lang="ru-RU"/>
        </a:p>
      </dgm:t>
    </dgm:pt>
    <dgm:pt modelId="{5441A107-7835-458B-A265-DF372BA8CAD2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обслуживание </a:t>
          </a:r>
          <a:r>
            <a:rPr lang="ru-RU" sz="2800" dirty="0" err="1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мун.долга</a:t>
          </a:r>
          <a:r>
            <a:rPr lang="ru-RU" sz="2800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 – </a:t>
          </a:r>
          <a:r>
            <a:rPr lang="ru-RU" sz="2800" b="1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0,007</a:t>
          </a:r>
          <a:endParaRPr lang="ru-RU" sz="2800" b="1" dirty="0">
            <a:solidFill>
              <a:schemeClr val="tx1"/>
            </a:solidFill>
            <a:effectLst>
              <a:glow rad="101600">
                <a:schemeClr val="bg1">
                  <a:alpha val="60000"/>
                </a:schemeClr>
              </a:glow>
            </a:effectLst>
          </a:endParaRPr>
        </a:p>
      </dgm:t>
    </dgm:pt>
    <dgm:pt modelId="{133987AC-D294-4A3C-B94F-8394E96B5144}" type="parTrans" cxnId="{7B6BBF7A-5986-4B0E-A75D-922C0082E5FD}">
      <dgm:prSet/>
      <dgm:spPr/>
      <dgm:t>
        <a:bodyPr/>
        <a:lstStyle/>
        <a:p>
          <a:endParaRPr lang="ru-RU"/>
        </a:p>
      </dgm:t>
    </dgm:pt>
    <dgm:pt modelId="{900C4B38-C1C2-4ACA-82C0-27674B0E078B}" type="sibTrans" cxnId="{7B6BBF7A-5986-4B0E-A75D-922C0082E5FD}">
      <dgm:prSet/>
      <dgm:spPr/>
      <dgm:t>
        <a:bodyPr/>
        <a:lstStyle/>
        <a:p>
          <a:endParaRPr lang="ru-RU"/>
        </a:p>
      </dgm:t>
    </dgm:pt>
    <dgm:pt modelId="{835CE2CC-43C7-4BD6-800E-1F7388C83BCF}" type="pres">
      <dgm:prSet presAssocID="{6A548BF2-D9DC-441D-B54F-F28A639454D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B86D27-32BD-4B63-9A87-6212E81793EE}" type="pres">
      <dgm:prSet presAssocID="{50C5248E-FAA8-4EC3-9DD6-F33EB969A390}" presName="composite" presStyleCnt="0"/>
      <dgm:spPr/>
      <dgm:t>
        <a:bodyPr/>
        <a:lstStyle/>
        <a:p>
          <a:endParaRPr lang="ru-RU"/>
        </a:p>
      </dgm:t>
    </dgm:pt>
    <dgm:pt modelId="{1BDC5558-9062-49D4-B58E-B69A511BE88B}" type="pres">
      <dgm:prSet presAssocID="{50C5248E-FAA8-4EC3-9DD6-F33EB969A390}" presName="imgShp" presStyleLbl="fgImgPlace1" presStyleIdx="0" presStyleCnt="1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A01AB187-42DD-4C36-BF94-B9409D3521E7}" type="pres">
      <dgm:prSet presAssocID="{50C5248E-FAA8-4EC3-9DD6-F33EB969A390}" presName="txShp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8AF64D-D754-45DF-9CF8-549D6520DC21}" type="pres">
      <dgm:prSet presAssocID="{D08B325C-74A7-4EEC-AAFB-DC5E457C40D3}" presName="spacing" presStyleCnt="0"/>
      <dgm:spPr/>
      <dgm:t>
        <a:bodyPr/>
        <a:lstStyle/>
        <a:p>
          <a:endParaRPr lang="ru-RU"/>
        </a:p>
      </dgm:t>
    </dgm:pt>
    <dgm:pt modelId="{5149130C-F1FF-4ECC-9E2E-B36D11C73A87}" type="pres">
      <dgm:prSet presAssocID="{944FE3C1-4D82-417F-BEDF-7C72A03866A9}" presName="composite" presStyleCnt="0"/>
      <dgm:spPr/>
      <dgm:t>
        <a:bodyPr/>
        <a:lstStyle/>
        <a:p>
          <a:endParaRPr lang="ru-RU"/>
        </a:p>
      </dgm:t>
    </dgm:pt>
    <dgm:pt modelId="{EDEAF545-26FA-40D6-8B7C-E5858253BFA9}" type="pres">
      <dgm:prSet presAssocID="{944FE3C1-4D82-417F-BEDF-7C72A03866A9}" presName="imgShp" presStyleLbl="fgImgPlace1" presStyleIdx="1" presStyleCnt="11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DC090E5A-22B9-4594-80D3-E71C42E0C15B}" type="pres">
      <dgm:prSet presAssocID="{944FE3C1-4D82-417F-BEDF-7C72A03866A9}" presName="txShp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B7F412-AAE7-4D9E-A2BD-2F35318ED77E}" type="pres">
      <dgm:prSet presAssocID="{7A4869EC-8A3B-43F0-99CB-B80E2112B05F}" presName="spacing" presStyleCnt="0"/>
      <dgm:spPr/>
      <dgm:t>
        <a:bodyPr/>
        <a:lstStyle/>
        <a:p>
          <a:endParaRPr lang="ru-RU"/>
        </a:p>
      </dgm:t>
    </dgm:pt>
    <dgm:pt modelId="{E4CB75B1-D908-4EA0-8DF2-A8F94D40468E}" type="pres">
      <dgm:prSet presAssocID="{2391B521-0CED-45E6-91DC-65639289D06E}" presName="composite" presStyleCnt="0"/>
      <dgm:spPr/>
      <dgm:t>
        <a:bodyPr/>
        <a:lstStyle/>
        <a:p>
          <a:endParaRPr lang="ru-RU"/>
        </a:p>
      </dgm:t>
    </dgm:pt>
    <dgm:pt modelId="{A58D5112-BF6C-4188-A4DD-DC4B58C39A6C}" type="pres">
      <dgm:prSet presAssocID="{2391B521-0CED-45E6-91DC-65639289D06E}" presName="imgShp" presStyleLbl="fgImgPlace1" presStyleIdx="2" presStyleCnt="11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ru-RU"/>
        </a:p>
      </dgm:t>
    </dgm:pt>
    <dgm:pt modelId="{A3FB471E-7432-4083-B0F6-8E98AA08E6D2}" type="pres">
      <dgm:prSet presAssocID="{2391B521-0CED-45E6-91DC-65639289D06E}" presName="txShp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DB41A5-AA56-4E90-A966-F96584DCD508}" type="pres">
      <dgm:prSet presAssocID="{5328C366-1D04-4DEA-AA10-57CF20575E7C}" presName="spacing" presStyleCnt="0"/>
      <dgm:spPr/>
      <dgm:t>
        <a:bodyPr/>
        <a:lstStyle/>
        <a:p>
          <a:endParaRPr lang="ru-RU"/>
        </a:p>
      </dgm:t>
    </dgm:pt>
    <dgm:pt modelId="{8586DA54-917E-4289-A850-22A95A8FFFDA}" type="pres">
      <dgm:prSet presAssocID="{715D7CA1-90E5-4570-8472-4E5397224F19}" presName="composite" presStyleCnt="0"/>
      <dgm:spPr/>
      <dgm:t>
        <a:bodyPr/>
        <a:lstStyle/>
        <a:p>
          <a:endParaRPr lang="ru-RU"/>
        </a:p>
      </dgm:t>
    </dgm:pt>
    <dgm:pt modelId="{BF4891D1-D186-402C-A6C9-18273921CE2C}" type="pres">
      <dgm:prSet presAssocID="{715D7CA1-90E5-4570-8472-4E5397224F19}" presName="imgShp" presStyleLbl="fgImgPlace1" presStyleIdx="3" presStyleCnt="11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  <dgm:t>
        <a:bodyPr/>
        <a:lstStyle/>
        <a:p>
          <a:endParaRPr lang="ru-RU"/>
        </a:p>
      </dgm:t>
    </dgm:pt>
    <dgm:pt modelId="{41C21C9D-72F6-49C2-A8AA-17010F68FFD5}" type="pres">
      <dgm:prSet presAssocID="{715D7CA1-90E5-4570-8472-4E5397224F19}" presName="txShp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640AD9-936C-4E63-9F81-E8344CBC44A1}" type="pres">
      <dgm:prSet presAssocID="{22A57863-DAFC-44A9-9189-5C83C1D298FC}" presName="spacing" presStyleCnt="0"/>
      <dgm:spPr/>
      <dgm:t>
        <a:bodyPr/>
        <a:lstStyle/>
        <a:p>
          <a:endParaRPr lang="ru-RU"/>
        </a:p>
      </dgm:t>
    </dgm:pt>
    <dgm:pt modelId="{8D9EF825-15C8-4FCC-8BD1-AF1B15E15DDD}" type="pres">
      <dgm:prSet presAssocID="{F1B2AFAA-5B99-4EB9-83A3-06E6181667B7}" presName="composite" presStyleCnt="0"/>
      <dgm:spPr/>
      <dgm:t>
        <a:bodyPr/>
        <a:lstStyle/>
        <a:p>
          <a:endParaRPr lang="ru-RU"/>
        </a:p>
      </dgm:t>
    </dgm:pt>
    <dgm:pt modelId="{FA989B22-3F7B-4996-8CD5-8B908DEAC719}" type="pres">
      <dgm:prSet presAssocID="{F1B2AFAA-5B99-4EB9-83A3-06E6181667B7}" presName="imgShp" presStyleLbl="fgImgPlace1" presStyleIdx="4" presStyleCnt="11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  <dgm:t>
        <a:bodyPr/>
        <a:lstStyle/>
        <a:p>
          <a:endParaRPr lang="ru-RU"/>
        </a:p>
      </dgm:t>
    </dgm:pt>
    <dgm:pt modelId="{38D124E3-B31C-4092-8D38-FC98B91901AD}" type="pres">
      <dgm:prSet presAssocID="{F1B2AFAA-5B99-4EB9-83A3-06E6181667B7}" presName="txShp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FAF3E5-5376-4A02-903E-23D077DE20A9}" type="pres">
      <dgm:prSet presAssocID="{A947A072-8557-4D29-BB4F-714841A7CD43}" presName="spacing" presStyleCnt="0"/>
      <dgm:spPr/>
      <dgm:t>
        <a:bodyPr/>
        <a:lstStyle/>
        <a:p>
          <a:endParaRPr lang="ru-RU"/>
        </a:p>
      </dgm:t>
    </dgm:pt>
    <dgm:pt modelId="{29FD365A-665A-4925-A92B-D9A05FF0391B}" type="pres">
      <dgm:prSet presAssocID="{DB734EB1-809C-4C8F-9EA0-69AD8F3CE36A}" presName="composite" presStyleCnt="0"/>
      <dgm:spPr/>
      <dgm:t>
        <a:bodyPr/>
        <a:lstStyle/>
        <a:p>
          <a:endParaRPr lang="ru-RU"/>
        </a:p>
      </dgm:t>
    </dgm:pt>
    <dgm:pt modelId="{22A1F2D1-2ABB-4EEC-BFB0-DF046CC9D858}" type="pres">
      <dgm:prSet presAssocID="{DB734EB1-809C-4C8F-9EA0-69AD8F3CE36A}" presName="imgShp" presStyleLbl="fgImgPlace1" presStyleIdx="5" presStyleCnt="11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t>
        <a:bodyPr/>
        <a:lstStyle/>
        <a:p>
          <a:endParaRPr lang="ru-RU"/>
        </a:p>
      </dgm:t>
    </dgm:pt>
    <dgm:pt modelId="{BCC54C0B-72CC-46F8-A5F8-3DA3DC106AA7}" type="pres">
      <dgm:prSet presAssocID="{DB734EB1-809C-4C8F-9EA0-69AD8F3CE36A}" presName="txShp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62EA2B-D223-4437-85D0-86E7AC169028}" type="pres">
      <dgm:prSet presAssocID="{0B9ED8D1-2A39-43A8-AC47-32DEABF63A6C}" presName="spacing" presStyleCnt="0"/>
      <dgm:spPr/>
      <dgm:t>
        <a:bodyPr/>
        <a:lstStyle/>
        <a:p>
          <a:endParaRPr lang="ru-RU"/>
        </a:p>
      </dgm:t>
    </dgm:pt>
    <dgm:pt modelId="{0415E664-4090-4961-946D-BED258557DAD}" type="pres">
      <dgm:prSet presAssocID="{C252DA81-A517-4CF5-8A90-011C67449689}" presName="composite" presStyleCnt="0"/>
      <dgm:spPr/>
      <dgm:t>
        <a:bodyPr/>
        <a:lstStyle/>
        <a:p>
          <a:endParaRPr lang="ru-RU"/>
        </a:p>
      </dgm:t>
    </dgm:pt>
    <dgm:pt modelId="{E998D9E4-5DDC-4DCA-99BD-CEEBB5316C26}" type="pres">
      <dgm:prSet presAssocID="{C252DA81-A517-4CF5-8A90-011C67449689}" presName="imgShp" presStyleLbl="fgImgPlace1" presStyleIdx="6" presStyleCnt="11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A00796C-A161-4FF5-845B-817C193ED8C5}" type="pres">
      <dgm:prSet presAssocID="{C252DA81-A517-4CF5-8A90-011C67449689}" presName="txShp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658DD8-C357-4CC1-81C6-522E50073EED}" type="pres">
      <dgm:prSet presAssocID="{34B61C1D-C9FA-4DCC-8326-7A8B36D2730D}" presName="spacing" presStyleCnt="0"/>
      <dgm:spPr/>
      <dgm:t>
        <a:bodyPr/>
        <a:lstStyle/>
        <a:p>
          <a:endParaRPr lang="ru-RU"/>
        </a:p>
      </dgm:t>
    </dgm:pt>
    <dgm:pt modelId="{D6E7F1C7-EF17-444C-9E20-1C207EB45F92}" type="pres">
      <dgm:prSet presAssocID="{0340EC69-FA4D-4CFC-8A84-BB1A3A4AD477}" presName="composite" presStyleCnt="0"/>
      <dgm:spPr/>
      <dgm:t>
        <a:bodyPr/>
        <a:lstStyle/>
        <a:p>
          <a:endParaRPr lang="ru-RU"/>
        </a:p>
      </dgm:t>
    </dgm:pt>
    <dgm:pt modelId="{2C22ECB7-D79E-415F-9D7A-6C107E746093}" type="pres">
      <dgm:prSet presAssocID="{0340EC69-FA4D-4CFC-8A84-BB1A3A4AD477}" presName="imgShp" presStyleLbl="fgImgPlace1" presStyleIdx="7" presStyleCnt="11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E15A998-C08D-4AE6-A072-74F6D07B3D9D}" type="pres">
      <dgm:prSet presAssocID="{0340EC69-FA4D-4CFC-8A84-BB1A3A4AD477}" presName="txShp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03DFBB-C6F2-4E33-AD62-C1CBD0CF3311}" type="pres">
      <dgm:prSet presAssocID="{8182379B-3C37-49F3-BF01-D483F1D93E92}" presName="spacing" presStyleCnt="0"/>
      <dgm:spPr/>
      <dgm:t>
        <a:bodyPr/>
        <a:lstStyle/>
        <a:p>
          <a:endParaRPr lang="ru-RU"/>
        </a:p>
      </dgm:t>
    </dgm:pt>
    <dgm:pt modelId="{F0DD1BD8-EEBD-49C1-A676-F2560E4560FB}" type="pres">
      <dgm:prSet presAssocID="{C2B177F3-318D-4912-B2F9-5FEF6AE3F55B}" presName="composite" presStyleCnt="0"/>
      <dgm:spPr/>
      <dgm:t>
        <a:bodyPr/>
        <a:lstStyle/>
        <a:p>
          <a:endParaRPr lang="ru-RU"/>
        </a:p>
      </dgm:t>
    </dgm:pt>
    <dgm:pt modelId="{9B61432E-E9B4-44B8-A800-1298B8C3A6F5}" type="pres">
      <dgm:prSet presAssocID="{C2B177F3-318D-4912-B2F9-5FEF6AE3F55B}" presName="imgShp" presStyleLbl="fgImgPlace1" presStyleIdx="8" presStyleCnt="11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0497D56-CD7E-4D47-A214-70ECA97E3801}" type="pres">
      <dgm:prSet presAssocID="{C2B177F3-318D-4912-B2F9-5FEF6AE3F55B}" presName="txShp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6FF3C8-82FD-424E-B38E-6E12D16CF948}" type="pres">
      <dgm:prSet presAssocID="{B1D9C115-EEAA-4B9B-A9E0-B14322193FB0}" presName="spacing" presStyleCnt="0"/>
      <dgm:spPr/>
      <dgm:t>
        <a:bodyPr/>
        <a:lstStyle/>
        <a:p>
          <a:endParaRPr lang="ru-RU"/>
        </a:p>
      </dgm:t>
    </dgm:pt>
    <dgm:pt modelId="{D0456A14-46CE-49F5-9BC3-BED8C9D8441C}" type="pres">
      <dgm:prSet presAssocID="{F8220AF0-04B0-4575-9823-E29FEA7199B1}" presName="composite" presStyleCnt="0"/>
      <dgm:spPr/>
      <dgm:t>
        <a:bodyPr/>
        <a:lstStyle/>
        <a:p>
          <a:endParaRPr lang="ru-RU"/>
        </a:p>
      </dgm:t>
    </dgm:pt>
    <dgm:pt modelId="{06ED81BD-D42B-4498-8497-3AB3CA29316C}" type="pres">
      <dgm:prSet presAssocID="{F8220AF0-04B0-4575-9823-E29FEA7199B1}" presName="imgShp" presStyleLbl="fgImgPlace1" presStyleIdx="9" presStyleCnt="11"/>
      <dgm:spPr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83E0BA6D-9933-4DBC-9CB5-8B6691E029E7}" type="pres">
      <dgm:prSet presAssocID="{F8220AF0-04B0-4575-9823-E29FEA7199B1}" presName="txShp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715F5C-E741-48FB-8771-320C5DCBF7C9}" type="pres">
      <dgm:prSet presAssocID="{4E9B13BC-9931-4701-AEDE-3D84E0387CE4}" presName="spacing" presStyleCnt="0"/>
      <dgm:spPr/>
      <dgm:t>
        <a:bodyPr/>
        <a:lstStyle/>
        <a:p>
          <a:endParaRPr lang="ru-RU"/>
        </a:p>
      </dgm:t>
    </dgm:pt>
    <dgm:pt modelId="{74803601-14AF-4274-9DE0-A06E0E0D37E4}" type="pres">
      <dgm:prSet presAssocID="{5441A107-7835-458B-A265-DF372BA8CAD2}" presName="composite" presStyleCnt="0"/>
      <dgm:spPr/>
      <dgm:t>
        <a:bodyPr/>
        <a:lstStyle/>
        <a:p>
          <a:endParaRPr lang="ru-RU"/>
        </a:p>
      </dgm:t>
    </dgm:pt>
    <dgm:pt modelId="{28ACFB1E-63F5-44B0-8EDB-8F50A160F7FF}" type="pres">
      <dgm:prSet presAssocID="{5441A107-7835-458B-A265-DF372BA8CAD2}" presName="imgShp" presStyleLbl="fgImgPlace1" presStyleIdx="10" presStyleCnt="11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  <dgm:t>
        <a:bodyPr/>
        <a:lstStyle/>
        <a:p>
          <a:endParaRPr lang="ru-RU"/>
        </a:p>
      </dgm:t>
    </dgm:pt>
    <dgm:pt modelId="{5D838DEC-A6FB-44B3-BD96-30B1F26EC217}" type="pres">
      <dgm:prSet presAssocID="{5441A107-7835-458B-A265-DF372BA8CAD2}" presName="txShp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9AAF2C-7C5B-4BFE-A550-B61D4AD8C2DC}" type="presOf" srcId="{6A548BF2-D9DC-441D-B54F-F28A639454DD}" destId="{835CE2CC-43C7-4BD6-800E-1F7388C83BCF}" srcOrd="0" destOrd="0" presId="urn:microsoft.com/office/officeart/2005/8/layout/vList3"/>
    <dgm:cxn modelId="{FA3F580C-EEBE-47FD-8485-0750733C284A}" srcId="{6A548BF2-D9DC-441D-B54F-F28A639454DD}" destId="{50C5248E-FAA8-4EC3-9DD6-F33EB969A390}" srcOrd="0" destOrd="0" parTransId="{60C2ACCC-25AC-4E0D-9235-07FF325C781C}" sibTransId="{D08B325C-74A7-4EEC-AAFB-DC5E457C40D3}"/>
    <dgm:cxn modelId="{8795E80B-EF57-44EF-B0AA-CF4E963C6796}" type="presOf" srcId="{50C5248E-FAA8-4EC3-9DD6-F33EB969A390}" destId="{A01AB187-42DD-4C36-BF94-B9409D3521E7}" srcOrd="0" destOrd="0" presId="urn:microsoft.com/office/officeart/2005/8/layout/vList3"/>
    <dgm:cxn modelId="{D748F38C-E8FF-419C-9BFA-D56FD467D214}" srcId="{6A548BF2-D9DC-441D-B54F-F28A639454DD}" destId="{944FE3C1-4D82-417F-BEDF-7C72A03866A9}" srcOrd="1" destOrd="0" parTransId="{81B03805-B027-4F21-AD18-10BE35858708}" sibTransId="{7A4869EC-8A3B-43F0-99CB-B80E2112B05F}"/>
    <dgm:cxn modelId="{05FDB003-CE53-486A-986F-B473AC1C6A11}" srcId="{6A548BF2-D9DC-441D-B54F-F28A639454DD}" destId="{C252DA81-A517-4CF5-8A90-011C67449689}" srcOrd="6" destOrd="0" parTransId="{6F1FD424-67A5-42AC-9A76-4FD2E93C63F1}" sibTransId="{34B61C1D-C9FA-4DCC-8326-7A8B36D2730D}"/>
    <dgm:cxn modelId="{486544C2-29E8-48CE-9D38-32CC37A3F06E}" srcId="{6A548BF2-D9DC-441D-B54F-F28A639454DD}" destId="{DB734EB1-809C-4C8F-9EA0-69AD8F3CE36A}" srcOrd="5" destOrd="0" parTransId="{CC0DFD06-E0FE-4A20-8292-A894A811C06B}" sibTransId="{0B9ED8D1-2A39-43A8-AC47-32DEABF63A6C}"/>
    <dgm:cxn modelId="{E88C4ABD-D9DA-4FCE-8975-9DFA78EDF5D9}" srcId="{6A548BF2-D9DC-441D-B54F-F28A639454DD}" destId="{715D7CA1-90E5-4570-8472-4E5397224F19}" srcOrd="3" destOrd="0" parTransId="{01F030B6-34EB-4CAC-B400-41978ECFC8BF}" sibTransId="{22A57863-DAFC-44A9-9189-5C83C1D298FC}"/>
    <dgm:cxn modelId="{96A9C6BF-F701-4D1A-AD86-0B6D8521EF82}" type="presOf" srcId="{C2B177F3-318D-4912-B2F9-5FEF6AE3F55B}" destId="{00497D56-CD7E-4D47-A214-70ECA97E3801}" srcOrd="0" destOrd="0" presId="urn:microsoft.com/office/officeart/2005/8/layout/vList3"/>
    <dgm:cxn modelId="{11E11912-5498-4DDD-9E7B-A6AEACB8A4FE}" type="presOf" srcId="{5441A107-7835-458B-A265-DF372BA8CAD2}" destId="{5D838DEC-A6FB-44B3-BD96-30B1F26EC217}" srcOrd="0" destOrd="0" presId="urn:microsoft.com/office/officeart/2005/8/layout/vList3"/>
    <dgm:cxn modelId="{624044F1-EF6C-468D-9ED4-A7F898C3AE85}" type="presOf" srcId="{2391B521-0CED-45E6-91DC-65639289D06E}" destId="{A3FB471E-7432-4083-B0F6-8E98AA08E6D2}" srcOrd="0" destOrd="0" presId="urn:microsoft.com/office/officeart/2005/8/layout/vList3"/>
    <dgm:cxn modelId="{8CD77957-A9B6-4BCB-9A1C-47C26B3EB51B}" type="presOf" srcId="{944FE3C1-4D82-417F-BEDF-7C72A03866A9}" destId="{DC090E5A-22B9-4594-80D3-E71C42E0C15B}" srcOrd="0" destOrd="0" presId="urn:microsoft.com/office/officeart/2005/8/layout/vList3"/>
    <dgm:cxn modelId="{2543C0F0-E852-4565-A046-700C31D020BD}" srcId="{6A548BF2-D9DC-441D-B54F-F28A639454DD}" destId="{0340EC69-FA4D-4CFC-8A84-BB1A3A4AD477}" srcOrd="7" destOrd="0" parTransId="{6E79D7F4-98CA-479C-BD55-F1ED97F66D77}" sibTransId="{8182379B-3C37-49F3-BF01-D483F1D93E92}"/>
    <dgm:cxn modelId="{6E97DFF8-8DBF-4EC9-989B-C68FD9936DA4}" type="presOf" srcId="{F1B2AFAA-5B99-4EB9-83A3-06E6181667B7}" destId="{38D124E3-B31C-4092-8D38-FC98B91901AD}" srcOrd="0" destOrd="0" presId="urn:microsoft.com/office/officeart/2005/8/layout/vList3"/>
    <dgm:cxn modelId="{6AEECB40-289E-44E5-B463-A167B0134881}" type="presOf" srcId="{F8220AF0-04B0-4575-9823-E29FEA7199B1}" destId="{83E0BA6D-9933-4DBC-9CB5-8B6691E029E7}" srcOrd="0" destOrd="0" presId="urn:microsoft.com/office/officeart/2005/8/layout/vList3"/>
    <dgm:cxn modelId="{4CEFA4C4-7292-4A26-B56B-962237E48B31}" srcId="{6A548BF2-D9DC-441D-B54F-F28A639454DD}" destId="{2391B521-0CED-45E6-91DC-65639289D06E}" srcOrd="2" destOrd="0" parTransId="{E6F392D0-D8C0-442E-8CB5-5A0E4CE2304C}" sibTransId="{5328C366-1D04-4DEA-AA10-57CF20575E7C}"/>
    <dgm:cxn modelId="{7B6BBF7A-5986-4B0E-A75D-922C0082E5FD}" srcId="{6A548BF2-D9DC-441D-B54F-F28A639454DD}" destId="{5441A107-7835-458B-A265-DF372BA8CAD2}" srcOrd="10" destOrd="0" parTransId="{133987AC-D294-4A3C-B94F-8394E96B5144}" sibTransId="{900C4B38-C1C2-4ACA-82C0-27674B0E078B}"/>
    <dgm:cxn modelId="{29E905B0-F98E-4F32-9912-9DE92B5C4384}" srcId="{6A548BF2-D9DC-441D-B54F-F28A639454DD}" destId="{C2B177F3-318D-4912-B2F9-5FEF6AE3F55B}" srcOrd="8" destOrd="0" parTransId="{EE335D72-B78E-4229-9D71-A4F2DF1917FB}" sibTransId="{B1D9C115-EEAA-4B9B-A9E0-B14322193FB0}"/>
    <dgm:cxn modelId="{428CB88D-7D22-4B80-B53A-41BF7918E9F9}" type="presOf" srcId="{C252DA81-A517-4CF5-8A90-011C67449689}" destId="{2A00796C-A161-4FF5-845B-817C193ED8C5}" srcOrd="0" destOrd="0" presId="urn:microsoft.com/office/officeart/2005/8/layout/vList3"/>
    <dgm:cxn modelId="{E2C72390-9EEB-4A71-AE99-0E1F648E6DBF}" type="presOf" srcId="{0340EC69-FA4D-4CFC-8A84-BB1A3A4AD477}" destId="{1E15A998-C08D-4AE6-A072-74F6D07B3D9D}" srcOrd="0" destOrd="0" presId="urn:microsoft.com/office/officeart/2005/8/layout/vList3"/>
    <dgm:cxn modelId="{796D9F45-20DF-4457-BCB9-B9D6C9CF0928}" srcId="{6A548BF2-D9DC-441D-B54F-F28A639454DD}" destId="{F8220AF0-04B0-4575-9823-E29FEA7199B1}" srcOrd="9" destOrd="0" parTransId="{662E8625-7B0D-4B96-9E01-0B33D332A55F}" sibTransId="{4E9B13BC-9931-4701-AEDE-3D84E0387CE4}"/>
    <dgm:cxn modelId="{3D149967-FD24-4B1C-A7A8-922F17BE7B88}" type="presOf" srcId="{DB734EB1-809C-4C8F-9EA0-69AD8F3CE36A}" destId="{BCC54C0B-72CC-46F8-A5F8-3DA3DC106AA7}" srcOrd="0" destOrd="0" presId="urn:microsoft.com/office/officeart/2005/8/layout/vList3"/>
    <dgm:cxn modelId="{C2778144-7082-486E-A12F-B7F63C079BC2}" type="presOf" srcId="{715D7CA1-90E5-4570-8472-4E5397224F19}" destId="{41C21C9D-72F6-49C2-A8AA-17010F68FFD5}" srcOrd="0" destOrd="0" presId="urn:microsoft.com/office/officeart/2005/8/layout/vList3"/>
    <dgm:cxn modelId="{F0EE61A7-90CE-4B2E-B63E-0CB7FC79C1AE}" srcId="{6A548BF2-D9DC-441D-B54F-F28A639454DD}" destId="{F1B2AFAA-5B99-4EB9-83A3-06E6181667B7}" srcOrd="4" destOrd="0" parTransId="{1D1AB764-35B7-40DE-96DF-783A1DA8BE32}" sibTransId="{A947A072-8557-4D29-BB4F-714841A7CD43}"/>
    <dgm:cxn modelId="{A6464F4B-0287-4C1F-BA58-78C3F7078CF5}" type="presParOf" srcId="{835CE2CC-43C7-4BD6-800E-1F7388C83BCF}" destId="{33B86D27-32BD-4B63-9A87-6212E81793EE}" srcOrd="0" destOrd="0" presId="urn:microsoft.com/office/officeart/2005/8/layout/vList3"/>
    <dgm:cxn modelId="{FE219C25-FEF3-4A56-838C-E6234ACCBEE1}" type="presParOf" srcId="{33B86D27-32BD-4B63-9A87-6212E81793EE}" destId="{1BDC5558-9062-49D4-B58E-B69A511BE88B}" srcOrd="0" destOrd="0" presId="urn:microsoft.com/office/officeart/2005/8/layout/vList3"/>
    <dgm:cxn modelId="{7A7F3048-5A86-4EB3-BFDA-E57DDA58CF34}" type="presParOf" srcId="{33B86D27-32BD-4B63-9A87-6212E81793EE}" destId="{A01AB187-42DD-4C36-BF94-B9409D3521E7}" srcOrd="1" destOrd="0" presId="urn:microsoft.com/office/officeart/2005/8/layout/vList3"/>
    <dgm:cxn modelId="{82B1BDF6-A33F-429E-A3DC-3EB745677891}" type="presParOf" srcId="{835CE2CC-43C7-4BD6-800E-1F7388C83BCF}" destId="{298AF64D-D754-45DF-9CF8-549D6520DC21}" srcOrd="1" destOrd="0" presId="urn:microsoft.com/office/officeart/2005/8/layout/vList3"/>
    <dgm:cxn modelId="{89D5043E-494C-4777-90A2-11006978B5A6}" type="presParOf" srcId="{835CE2CC-43C7-4BD6-800E-1F7388C83BCF}" destId="{5149130C-F1FF-4ECC-9E2E-B36D11C73A87}" srcOrd="2" destOrd="0" presId="urn:microsoft.com/office/officeart/2005/8/layout/vList3"/>
    <dgm:cxn modelId="{F2691CB6-07B5-47CF-9402-D57B895693FF}" type="presParOf" srcId="{5149130C-F1FF-4ECC-9E2E-B36D11C73A87}" destId="{EDEAF545-26FA-40D6-8B7C-E5858253BFA9}" srcOrd="0" destOrd="0" presId="urn:microsoft.com/office/officeart/2005/8/layout/vList3"/>
    <dgm:cxn modelId="{A6B661C2-2E5E-4DA8-9ECE-56AB6A7E78B2}" type="presParOf" srcId="{5149130C-F1FF-4ECC-9E2E-B36D11C73A87}" destId="{DC090E5A-22B9-4594-80D3-E71C42E0C15B}" srcOrd="1" destOrd="0" presId="urn:microsoft.com/office/officeart/2005/8/layout/vList3"/>
    <dgm:cxn modelId="{83CB62CB-74EE-41D9-8828-7C42893AD5B8}" type="presParOf" srcId="{835CE2CC-43C7-4BD6-800E-1F7388C83BCF}" destId="{0CB7F412-AAE7-4D9E-A2BD-2F35318ED77E}" srcOrd="3" destOrd="0" presId="urn:microsoft.com/office/officeart/2005/8/layout/vList3"/>
    <dgm:cxn modelId="{34A99ABB-052D-488F-956F-E470D1084094}" type="presParOf" srcId="{835CE2CC-43C7-4BD6-800E-1F7388C83BCF}" destId="{E4CB75B1-D908-4EA0-8DF2-A8F94D40468E}" srcOrd="4" destOrd="0" presId="urn:microsoft.com/office/officeart/2005/8/layout/vList3"/>
    <dgm:cxn modelId="{D10325B4-9739-48C3-8A68-8C4B05C133BF}" type="presParOf" srcId="{E4CB75B1-D908-4EA0-8DF2-A8F94D40468E}" destId="{A58D5112-BF6C-4188-A4DD-DC4B58C39A6C}" srcOrd="0" destOrd="0" presId="urn:microsoft.com/office/officeart/2005/8/layout/vList3"/>
    <dgm:cxn modelId="{A0CCAAD0-EF02-42FF-A5C3-06E08727FF25}" type="presParOf" srcId="{E4CB75B1-D908-4EA0-8DF2-A8F94D40468E}" destId="{A3FB471E-7432-4083-B0F6-8E98AA08E6D2}" srcOrd="1" destOrd="0" presId="urn:microsoft.com/office/officeart/2005/8/layout/vList3"/>
    <dgm:cxn modelId="{69E54439-C260-43C3-90DF-33839543390C}" type="presParOf" srcId="{835CE2CC-43C7-4BD6-800E-1F7388C83BCF}" destId="{C1DB41A5-AA56-4E90-A966-F96584DCD508}" srcOrd="5" destOrd="0" presId="urn:microsoft.com/office/officeart/2005/8/layout/vList3"/>
    <dgm:cxn modelId="{8314FC42-19B9-4F37-BAAA-E68E6E07A04A}" type="presParOf" srcId="{835CE2CC-43C7-4BD6-800E-1F7388C83BCF}" destId="{8586DA54-917E-4289-A850-22A95A8FFFDA}" srcOrd="6" destOrd="0" presId="urn:microsoft.com/office/officeart/2005/8/layout/vList3"/>
    <dgm:cxn modelId="{4268746E-57C1-4771-AB4E-9874DDD01C45}" type="presParOf" srcId="{8586DA54-917E-4289-A850-22A95A8FFFDA}" destId="{BF4891D1-D186-402C-A6C9-18273921CE2C}" srcOrd="0" destOrd="0" presId="urn:microsoft.com/office/officeart/2005/8/layout/vList3"/>
    <dgm:cxn modelId="{E6A29115-686E-428A-AFF4-08BF68C78AD5}" type="presParOf" srcId="{8586DA54-917E-4289-A850-22A95A8FFFDA}" destId="{41C21C9D-72F6-49C2-A8AA-17010F68FFD5}" srcOrd="1" destOrd="0" presId="urn:microsoft.com/office/officeart/2005/8/layout/vList3"/>
    <dgm:cxn modelId="{1B9582D2-2860-4B52-BD60-7CD0AA7C329B}" type="presParOf" srcId="{835CE2CC-43C7-4BD6-800E-1F7388C83BCF}" destId="{4E640AD9-936C-4E63-9F81-E8344CBC44A1}" srcOrd="7" destOrd="0" presId="urn:microsoft.com/office/officeart/2005/8/layout/vList3"/>
    <dgm:cxn modelId="{1D9AC550-CDF4-4A21-8001-5D7E60616A16}" type="presParOf" srcId="{835CE2CC-43C7-4BD6-800E-1F7388C83BCF}" destId="{8D9EF825-15C8-4FCC-8BD1-AF1B15E15DDD}" srcOrd="8" destOrd="0" presId="urn:microsoft.com/office/officeart/2005/8/layout/vList3"/>
    <dgm:cxn modelId="{A6FA756B-CEBA-4EBB-B3C8-653FF68FA2C6}" type="presParOf" srcId="{8D9EF825-15C8-4FCC-8BD1-AF1B15E15DDD}" destId="{FA989B22-3F7B-4996-8CD5-8B908DEAC719}" srcOrd="0" destOrd="0" presId="urn:microsoft.com/office/officeart/2005/8/layout/vList3"/>
    <dgm:cxn modelId="{D7DFAAB3-CEA8-4E6C-96C9-1E5A1CA699EC}" type="presParOf" srcId="{8D9EF825-15C8-4FCC-8BD1-AF1B15E15DDD}" destId="{38D124E3-B31C-4092-8D38-FC98B91901AD}" srcOrd="1" destOrd="0" presId="urn:microsoft.com/office/officeart/2005/8/layout/vList3"/>
    <dgm:cxn modelId="{5C6F0747-03F1-483B-81DC-1862D284BE14}" type="presParOf" srcId="{835CE2CC-43C7-4BD6-800E-1F7388C83BCF}" destId="{F9FAF3E5-5376-4A02-903E-23D077DE20A9}" srcOrd="9" destOrd="0" presId="urn:microsoft.com/office/officeart/2005/8/layout/vList3"/>
    <dgm:cxn modelId="{E05DE20A-FC7F-43E7-8A4D-EE135EBA7F51}" type="presParOf" srcId="{835CE2CC-43C7-4BD6-800E-1F7388C83BCF}" destId="{29FD365A-665A-4925-A92B-D9A05FF0391B}" srcOrd="10" destOrd="0" presId="urn:microsoft.com/office/officeart/2005/8/layout/vList3"/>
    <dgm:cxn modelId="{B36DB5EB-222A-4C86-AB1C-F74BD2E1BBBB}" type="presParOf" srcId="{29FD365A-665A-4925-A92B-D9A05FF0391B}" destId="{22A1F2D1-2ABB-4EEC-BFB0-DF046CC9D858}" srcOrd="0" destOrd="0" presId="urn:microsoft.com/office/officeart/2005/8/layout/vList3"/>
    <dgm:cxn modelId="{F72406F8-515F-4599-9509-8460DFC4204B}" type="presParOf" srcId="{29FD365A-665A-4925-A92B-D9A05FF0391B}" destId="{BCC54C0B-72CC-46F8-A5F8-3DA3DC106AA7}" srcOrd="1" destOrd="0" presId="urn:microsoft.com/office/officeart/2005/8/layout/vList3"/>
    <dgm:cxn modelId="{EC6CDCC7-D0F7-4E03-B784-8E58F53CA2D2}" type="presParOf" srcId="{835CE2CC-43C7-4BD6-800E-1F7388C83BCF}" destId="{4862EA2B-D223-4437-85D0-86E7AC169028}" srcOrd="11" destOrd="0" presId="urn:microsoft.com/office/officeart/2005/8/layout/vList3"/>
    <dgm:cxn modelId="{8E7D71C4-E459-4A6F-872D-543997BFBD27}" type="presParOf" srcId="{835CE2CC-43C7-4BD6-800E-1F7388C83BCF}" destId="{0415E664-4090-4961-946D-BED258557DAD}" srcOrd="12" destOrd="0" presId="urn:microsoft.com/office/officeart/2005/8/layout/vList3"/>
    <dgm:cxn modelId="{667D91E9-501A-4C21-ADFB-770F646EEBC8}" type="presParOf" srcId="{0415E664-4090-4961-946D-BED258557DAD}" destId="{E998D9E4-5DDC-4DCA-99BD-CEEBB5316C26}" srcOrd="0" destOrd="0" presId="urn:microsoft.com/office/officeart/2005/8/layout/vList3"/>
    <dgm:cxn modelId="{92049F16-597C-41E9-B9B8-EFE21E4B1DDF}" type="presParOf" srcId="{0415E664-4090-4961-946D-BED258557DAD}" destId="{2A00796C-A161-4FF5-845B-817C193ED8C5}" srcOrd="1" destOrd="0" presId="urn:microsoft.com/office/officeart/2005/8/layout/vList3"/>
    <dgm:cxn modelId="{8911D035-FA54-485A-A6AD-FC4E4343E690}" type="presParOf" srcId="{835CE2CC-43C7-4BD6-800E-1F7388C83BCF}" destId="{57658DD8-C357-4CC1-81C6-522E50073EED}" srcOrd="13" destOrd="0" presId="urn:microsoft.com/office/officeart/2005/8/layout/vList3"/>
    <dgm:cxn modelId="{E935DD31-8A82-4F2E-A4F0-28E526687524}" type="presParOf" srcId="{835CE2CC-43C7-4BD6-800E-1F7388C83BCF}" destId="{D6E7F1C7-EF17-444C-9E20-1C207EB45F92}" srcOrd="14" destOrd="0" presId="urn:microsoft.com/office/officeart/2005/8/layout/vList3"/>
    <dgm:cxn modelId="{52C3F821-FF45-4C7A-B18C-E2E8ACD69894}" type="presParOf" srcId="{D6E7F1C7-EF17-444C-9E20-1C207EB45F92}" destId="{2C22ECB7-D79E-415F-9D7A-6C107E746093}" srcOrd="0" destOrd="0" presId="urn:microsoft.com/office/officeart/2005/8/layout/vList3"/>
    <dgm:cxn modelId="{A77A0023-50DF-4CE7-AF2D-DEF148B759F2}" type="presParOf" srcId="{D6E7F1C7-EF17-444C-9E20-1C207EB45F92}" destId="{1E15A998-C08D-4AE6-A072-74F6D07B3D9D}" srcOrd="1" destOrd="0" presId="urn:microsoft.com/office/officeart/2005/8/layout/vList3"/>
    <dgm:cxn modelId="{A3FD0EC6-DA43-4627-9C58-0C587C7FED35}" type="presParOf" srcId="{835CE2CC-43C7-4BD6-800E-1F7388C83BCF}" destId="{2D03DFBB-C6F2-4E33-AD62-C1CBD0CF3311}" srcOrd="15" destOrd="0" presId="urn:microsoft.com/office/officeart/2005/8/layout/vList3"/>
    <dgm:cxn modelId="{5CB3DD97-975A-473F-99ED-99CB5C1A907A}" type="presParOf" srcId="{835CE2CC-43C7-4BD6-800E-1F7388C83BCF}" destId="{F0DD1BD8-EEBD-49C1-A676-F2560E4560FB}" srcOrd="16" destOrd="0" presId="urn:microsoft.com/office/officeart/2005/8/layout/vList3"/>
    <dgm:cxn modelId="{B6D6AB2D-A713-4919-8665-98B05D2F2D33}" type="presParOf" srcId="{F0DD1BD8-EEBD-49C1-A676-F2560E4560FB}" destId="{9B61432E-E9B4-44B8-A800-1298B8C3A6F5}" srcOrd="0" destOrd="0" presId="urn:microsoft.com/office/officeart/2005/8/layout/vList3"/>
    <dgm:cxn modelId="{A80607F9-BD4C-491F-80DA-E001733DA277}" type="presParOf" srcId="{F0DD1BD8-EEBD-49C1-A676-F2560E4560FB}" destId="{00497D56-CD7E-4D47-A214-70ECA97E3801}" srcOrd="1" destOrd="0" presId="urn:microsoft.com/office/officeart/2005/8/layout/vList3"/>
    <dgm:cxn modelId="{1DAE4D0E-D91B-4857-BD68-A622C8A34966}" type="presParOf" srcId="{835CE2CC-43C7-4BD6-800E-1F7388C83BCF}" destId="{D86FF3C8-82FD-424E-B38E-6E12D16CF948}" srcOrd="17" destOrd="0" presId="urn:microsoft.com/office/officeart/2005/8/layout/vList3"/>
    <dgm:cxn modelId="{0F61C52E-64D7-4AA6-AB58-883DA3D2E28C}" type="presParOf" srcId="{835CE2CC-43C7-4BD6-800E-1F7388C83BCF}" destId="{D0456A14-46CE-49F5-9BC3-BED8C9D8441C}" srcOrd="18" destOrd="0" presId="urn:microsoft.com/office/officeart/2005/8/layout/vList3"/>
    <dgm:cxn modelId="{B27D0051-29CA-430B-AB8C-BC3C1A25FBA0}" type="presParOf" srcId="{D0456A14-46CE-49F5-9BC3-BED8C9D8441C}" destId="{06ED81BD-D42B-4498-8497-3AB3CA29316C}" srcOrd="0" destOrd="0" presId="urn:microsoft.com/office/officeart/2005/8/layout/vList3"/>
    <dgm:cxn modelId="{B3C94219-2DAE-4EE8-8234-A55ACD7BAC67}" type="presParOf" srcId="{D0456A14-46CE-49F5-9BC3-BED8C9D8441C}" destId="{83E0BA6D-9933-4DBC-9CB5-8B6691E029E7}" srcOrd="1" destOrd="0" presId="urn:microsoft.com/office/officeart/2005/8/layout/vList3"/>
    <dgm:cxn modelId="{9997161B-740E-4248-B484-694FF8088EFF}" type="presParOf" srcId="{835CE2CC-43C7-4BD6-800E-1F7388C83BCF}" destId="{D3715F5C-E741-48FB-8771-320C5DCBF7C9}" srcOrd="19" destOrd="0" presId="urn:microsoft.com/office/officeart/2005/8/layout/vList3"/>
    <dgm:cxn modelId="{A9B2E227-CE5C-4139-8F78-66E8C46318EB}" type="presParOf" srcId="{835CE2CC-43C7-4BD6-800E-1F7388C83BCF}" destId="{74803601-14AF-4274-9DE0-A06E0E0D37E4}" srcOrd="20" destOrd="0" presId="urn:microsoft.com/office/officeart/2005/8/layout/vList3"/>
    <dgm:cxn modelId="{6497A68A-D1DD-408C-AB21-35F0FE0C131B}" type="presParOf" srcId="{74803601-14AF-4274-9DE0-A06E0E0D37E4}" destId="{28ACFB1E-63F5-44B0-8EDB-8F50A160F7FF}" srcOrd="0" destOrd="0" presId="urn:microsoft.com/office/officeart/2005/8/layout/vList3"/>
    <dgm:cxn modelId="{50AA1B5D-3C04-4A10-9378-B12C095C144D}" type="presParOf" srcId="{74803601-14AF-4274-9DE0-A06E0E0D37E4}" destId="{5D838DEC-A6FB-44B3-BD96-30B1F26EC21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4052C0-7E86-49E5-A4BE-1D33E6686FE7}" type="doc">
      <dgm:prSet loTypeId="urn:microsoft.com/office/officeart/2005/8/layout/chevron2" loCatId="process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AFB63DA-BDF9-4CEF-BB1B-B0D78C78992E}">
      <dgm:prSet phldrT="[Текст]" custT="1"/>
      <dgm:spPr/>
      <dgm:t>
        <a:bodyPr/>
        <a:lstStyle/>
        <a:p>
          <a:r>
            <a:rPr lang="ru-RU" sz="2000" baseline="0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422,7</a:t>
          </a:r>
        </a:p>
      </dgm:t>
    </dgm:pt>
    <dgm:pt modelId="{B6C770FC-516D-413B-9420-D29668822B27}" type="parTrans" cxnId="{E98021FF-E850-4BC5-8227-F9B4F9755F55}">
      <dgm:prSet/>
      <dgm:spPr/>
      <dgm:t>
        <a:bodyPr/>
        <a:lstStyle/>
        <a:p>
          <a:endParaRPr lang="ru-RU"/>
        </a:p>
      </dgm:t>
    </dgm:pt>
    <dgm:pt modelId="{D7EF54DB-A893-4A8D-BCD3-70E9F89C6B52}" type="sibTrans" cxnId="{E98021FF-E850-4BC5-8227-F9B4F9755F55}">
      <dgm:prSet/>
      <dgm:spPr/>
      <dgm:t>
        <a:bodyPr/>
        <a:lstStyle/>
        <a:p>
          <a:endParaRPr lang="ru-RU"/>
        </a:p>
      </dgm:t>
    </dgm:pt>
    <dgm:pt modelId="{E7FFECAB-5470-4317-B5B0-A4A08CFB885E}">
      <dgm:prSet phldrT="[Текст]"/>
      <dgm:spPr/>
      <dgm:t>
        <a:bodyPr/>
        <a:lstStyle/>
        <a:p>
          <a:r>
            <a:rPr lang="ru-RU" dirty="0" smtClean="0"/>
            <a:t>г. Березовский – 81,1%</a:t>
          </a:r>
          <a:endParaRPr lang="ru-RU" dirty="0"/>
        </a:p>
      </dgm:t>
    </dgm:pt>
    <dgm:pt modelId="{BA9B12F6-B326-4AB2-93DC-FDC03F439776}" type="parTrans" cxnId="{4A4BF3B5-6373-4098-92FA-F87C34C70511}">
      <dgm:prSet/>
      <dgm:spPr/>
      <dgm:t>
        <a:bodyPr/>
        <a:lstStyle/>
        <a:p>
          <a:endParaRPr lang="ru-RU"/>
        </a:p>
      </dgm:t>
    </dgm:pt>
    <dgm:pt modelId="{2F4AAC07-ED91-4EC5-BEF0-7DE4D21CDCAB}" type="sibTrans" cxnId="{4A4BF3B5-6373-4098-92FA-F87C34C70511}">
      <dgm:prSet/>
      <dgm:spPr/>
      <dgm:t>
        <a:bodyPr/>
        <a:lstStyle/>
        <a:p>
          <a:endParaRPr lang="ru-RU"/>
        </a:p>
      </dgm:t>
    </dgm:pt>
    <dgm:pt modelId="{8ACC7D93-27C2-4B4A-A786-D3DF606948FF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39,7</a:t>
          </a:r>
          <a:endParaRPr lang="ru-RU" sz="2000" dirty="0">
            <a:solidFill>
              <a:schemeClr val="tx1"/>
            </a:solidFill>
            <a:effectLst>
              <a:glow rad="101600">
                <a:schemeClr val="bg1">
                  <a:alpha val="60000"/>
                </a:schemeClr>
              </a:glow>
            </a:effectLst>
          </a:endParaRPr>
        </a:p>
      </dgm:t>
    </dgm:pt>
    <dgm:pt modelId="{ED2F4F92-B8C5-4E06-8311-343FFEC9BAA5}" type="parTrans" cxnId="{9E72FAA5-057E-45F7-983A-CBE7D4F77B11}">
      <dgm:prSet/>
      <dgm:spPr/>
      <dgm:t>
        <a:bodyPr/>
        <a:lstStyle/>
        <a:p>
          <a:endParaRPr lang="ru-RU"/>
        </a:p>
      </dgm:t>
    </dgm:pt>
    <dgm:pt modelId="{6DD71B5C-0AA5-4829-A473-FCE599226F0D}" type="sibTrans" cxnId="{9E72FAA5-057E-45F7-983A-CBE7D4F77B11}">
      <dgm:prSet/>
      <dgm:spPr/>
      <dgm:t>
        <a:bodyPr/>
        <a:lstStyle/>
        <a:p>
          <a:endParaRPr lang="ru-RU"/>
        </a:p>
      </dgm:t>
    </dgm:pt>
    <dgm:pt modelId="{A5347D53-E0B4-48DD-AC45-AE8403ED3A26}">
      <dgm:prSet phldrT="[Текст]"/>
      <dgm:spPr/>
      <dgm:t>
        <a:bodyPr/>
        <a:lstStyle/>
        <a:p>
          <a:r>
            <a:rPr lang="ru-RU" dirty="0" smtClean="0"/>
            <a:t>п. Монетный – 7,6%</a:t>
          </a:r>
          <a:endParaRPr lang="ru-RU" dirty="0"/>
        </a:p>
      </dgm:t>
    </dgm:pt>
    <dgm:pt modelId="{1D635D09-68E5-407B-A770-4C8E85995906}" type="parTrans" cxnId="{5D2E9C8C-828A-4989-B25B-573E02A86444}">
      <dgm:prSet/>
      <dgm:spPr/>
      <dgm:t>
        <a:bodyPr/>
        <a:lstStyle/>
        <a:p>
          <a:endParaRPr lang="ru-RU"/>
        </a:p>
      </dgm:t>
    </dgm:pt>
    <dgm:pt modelId="{4583C787-A5CE-4F2D-92EC-9BF67CCC908F}" type="sibTrans" cxnId="{5D2E9C8C-828A-4989-B25B-573E02A86444}">
      <dgm:prSet/>
      <dgm:spPr/>
      <dgm:t>
        <a:bodyPr/>
        <a:lstStyle/>
        <a:p>
          <a:endParaRPr lang="ru-RU"/>
        </a:p>
      </dgm:t>
    </dgm:pt>
    <dgm:pt modelId="{2DED0FE4-A87A-4A95-88FF-9EC6EEEB0CDF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15,1</a:t>
          </a:r>
          <a:endParaRPr lang="ru-RU" sz="2000" dirty="0">
            <a:solidFill>
              <a:schemeClr val="tx1"/>
            </a:solidFill>
            <a:effectLst>
              <a:glow rad="101600">
                <a:schemeClr val="bg1">
                  <a:alpha val="60000"/>
                </a:schemeClr>
              </a:glow>
            </a:effectLst>
          </a:endParaRPr>
        </a:p>
      </dgm:t>
    </dgm:pt>
    <dgm:pt modelId="{418D3031-5327-407A-8C96-483B0D1827AB}" type="parTrans" cxnId="{B633DF8D-222D-4D4B-ABB5-D2A78ABDC718}">
      <dgm:prSet/>
      <dgm:spPr/>
      <dgm:t>
        <a:bodyPr/>
        <a:lstStyle/>
        <a:p>
          <a:endParaRPr lang="ru-RU"/>
        </a:p>
      </dgm:t>
    </dgm:pt>
    <dgm:pt modelId="{942109BF-0840-44EF-8E71-3D60FCD4FF34}" type="sibTrans" cxnId="{B633DF8D-222D-4D4B-ABB5-D2A78ABDC718}">
      <dgm:prSet/>
      <dgm:spPr/>
      <dgm:t>
        <a:bodyPr/>
        <a:lstStyle/>
        <a:p>
          <a:endParaRPr lang="ru-RU"/>
        </a:p>
      </dgm:t>
    </dgm:pt>
    <dgm:pt modelId="{C6625C10-F5F6-4848-876E-AC35E45A53B9}">
      <dgm:prSet phldrT="[Текст]"/>
      <dgm:spPr/>
      <dgm:t>
        <a:bodyPr/>
        <a:lstStyle/>
        <a:p>
          <a:r>
            <a:rPr lang="ru-RU" dirty="0" smtClean="0"/>
            <a:t>п. Лосиный – 2,9%</a:t>
          </a:r>
          <a:endParaRPr lang="ru-RU" dirty="0"/>
        </a:p>
      </dgm:t>
    </dgm:pt>
    <dgm:pt modelId="{08E60F92-B911-4302-A495-C4AC6E2618F4}" type="parTrans" cxnId="{DAE63490-473D-44EA-AEEE-F9289860433B}">
      <dgm:prSet/>
      <dgm:spPr/>
      <dgm:t>
        <a:bodyPr/>
        <a:lstStyle/>
        <a:p>
          <a:endParaRPr lang="ru-RU"/>
        </a:p>
      </dgm:t>
    </dgm:pt>
    <dgm:pt modelId="{606F7778-EF13-4AD4-BD84-8E2EFC83F649}" type="sibTrans" cxnId="{DAE63490-473D-44EA-AEEE-F9289860433B}">
      <dgm:prSet/>
      <dgm:spPr/>
      <dgm:t>
        <a:bodyPr/>
        <a:lstStyle/>
        <a:p>
          <a:endParaRPr lang="ru-RU"/>
        </a:p>
      </dgm:t>
    </dgm:pt>
    <dgm:pt modelId="{03B819A8-D62E-4F2D-BABF-0FF34A767999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14,0</a:t>
          </a:r>
          <a:endParaRPr lang="ru-RU" sz="2000" dirty="0">
            <a:solidFill>
              <a:schemeClr val="tx1"/>
            </a:solidFill>
            <a:effectLst>
              <a:glow rad="101600">
                <a:schemeClr val="bg1">
                  <a:alpha val="60000"/>
                </a:schemeClr>
              </a:glow>
            </a:effectLst>
          </a:endParaRPr>
        </a:p>
      </dgm:t>
    </dgm:pt>
    <dgm:pt modelId="{32DD1FC8-694E-4D81-A0F9-DDD9AA715FE4}" type="parTrans" cxnId="{3B471187-1DC5-45EA-89A4-A4E69DDB8167}">
      <dgm:prSet/>
      <dgm:spPr/>
      <dgm:t>
        <a:bodyPr/>
        <a:lstStyle/>
        <a:p>
          <a:endParaRPr lang="ru-RU"/>
        </a:p>
      </dgm:t>
    </dgm:pt>
    <dgm:pt modelId="{FED52B6F-0470-4B11-8DC3-A487EC4E195A}" type="sibTrans" cxnId="{3B471187-1DC5-45EA-89A4-A4E69DDB8167}">
      <dgm:prSet/>
      <dgm:spPr/>
      <dgm:t>
        <a:bodyPr/>
        <a:lstStyle/>
        <a:p>
          <a:endParaRPr lang="ru-RU"/>
        </a:p>
      </dgm:t>
    </dgm:pt>
    <dgm:pt modelId="{0B1AA8B4-9E2A-41AB-9926-3B95570FCF84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12,4</a:t>
          </a:r>
          <a:endParaRPr lang="ru-RU" sz="2000" dirty="0">
            <a:solidFill>
              <a:schemeClr val="tx1"/>
            </a:solidFill>
            <a:effectLst>
              <a:glow rad="101600">
                <a:schemeClr val="bg1">
                  <a:alpha val="60000"/>
                </a:schemeClr>
              </a:glow>
            </a:effectLst>
          </a:endParaRPr>
        </a:p>
      </dgm:t>
    </dgm:pt>
    <dgm:pt modelId="{13E074E7-7A3D-40D8-BA0C-FFC2E4DBB21E}" type="parTrans" cxnId="{E39BDC8C-F51F-4B30-8381-E9424DA183EE}">
      <dgm:prSet/>
      <dgm:spPr/>
      <dgm:t>
        <a:bodyPr/>
        <a:lstStyle/>
        <a:p>
          <a:endParaRPr lang="ru-RU"/>
        </a:p>
      </dgm:t>
    </dgm:pt>
    <dgm:pt modelId="{68C9F56D-864A-4ED5-BB06-943BC037A7B5}" type="sibTrans" cxnId="{E39BDC8C-F51F-4B30-8381-E9424DA183EE}">
      <dgm:prSet/>
      <dgm:spPr/>
      <dgm:t>
        <a:bodyPr/>
        <a:lstStyle/>
        <a:p>
          <a:endParaRPr lang="ru-RU"/>
        </a:p>
      </dgm:t>
    </dgm:pt>
    <dgm:pt modelId="{E25059B7-2EDD-467A-B7AC-03B437EFD8FC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11,5</a:t>
          </a:r>
          <a:endParaRPr lang="ru-RU" sz="2000" dirty="0">
            <a:solidFill>
              <a:schemeClr val="tx1"/>
            </a:solidFill>
            <a:effectLst>
              <a:glow rad="101600">
                <a:schemeClr val="bg1">
                  <a:alpha val="60000"/>
                </a:schemeClr>
              </a:glow>
            </a:effectLst>
          </a:endParaRPr>
        </a:p>
      </dgm:t>
    </dgm:pt>
    <dgm:pt modelId="{C1C96485-7FEC-4119-821B-19E4F9D90FB8}" type="parTrans" cxnId="{37E71E41-4A3D-448B-A8F8-571D013C5015}">
      <dgm:prSet/>
      <dgm:spPr/>
      <dgm:t>
        <a:bodyPr/>
        <a:lstStyle/>
        <a:p>
          <a:endParaRPr lang="ru-RU"/>
        </a:p>
      </dgm:t>
    </dgm:pt>
    <dgm:pt modelId="{75B09FE0-8C63-49E9-8766-7D1D77DAFCBF}" type="sibTrans" cxnId="{37E71E41-4A3D-448B-A8F8-571D013C5015}">
      <dgm:prSet/>
      <dgm:spPr/>
      <dgm:t>
        <a:bodyPr/>
        <a:lstStyle/>
        <a:p>
          <a:endParaRPr lang="ru-RU"/>
        </a:p>
      </dgm:t>
    </dgm:pt>
    <dgm:pt modelId="{09063542-05A3-41EE-A33D-899FCCC6BF45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5,7</a:t>
          </a:r>
          <a:endParaRPr lang="ru-RU" sz="2000" dirty="0">
            <a:solidFill>
              <a:schemeClr val="tx1"/>
            </a:solidFill>
            <a:effectLst>
              <a:glow rad="101600">
                <a:schemeClr val="bg1">
                  <a:alpha val="60000"/>
                </a:schemeClr>
              </a:glow>
            </a:effectLst>
          </a:endParaRPr>
        </a:p>
      </dgm:t>
    </dgm:pt>
    <dgm:pt modelId="{7C3B9645-9C07-41A1-A086-9952EB636AC7}" type="parTrans" cxnId="{25CBFCFB-1760-4DC5-975B-D917036458C9}">
      <dgm:prSet/>
      <dgm:spPr/>
      <dgm:t>
        <a:bodyPr/>
        <a:lstStyle/>
        <a:p>
          <a:endParaRPr lang="ru-RU"/>
        </a:p>
      </dgm:t>
    </dgm:pt>
    <dgm:pt modelId="{04E1149A-8665-4058-8DAB-84F883D00FE5}" type="sibTrans" cxnId="{25CBFCFB-1760-4DC5-975B-D917036458C9}">
      <dgm:prSet/>
      <dgm:spPr/>
      <dgm:t>
        <a:bodyPr/>
        <a:lstStyle/>
        <a:p>
          <a:endParaRPr lang="ru-RU"/>
        </a:p>
      </dgm:t>
    </dgm:pt>
    <dgm:pt modelId="{4B4E426E-DE58-4E7B-9AB8-C408E073B8A1}">
      <dgm:prSet/>
      <dgm:spPr/>
      <dgm:t>
        <a:bodyPr/>
        <a:lstStyle/>
        <a:p>
          <a:r>
            <a:rPr lang="ru-RU" dirty="0" smtClean="0"/>
            <a:t>п. </a:t>
          </a:r>
          <a:r>
            <a:rPr lang="ru-RU" dirty="0" err="1" smtClean="0"/>
            <a:t>Ключевск</a:t>
          </a:r>
          <a:r>
            <a:rPr lang="ru-RU" dirty="0" smtClean="0"/>
            <a:t> – 2,7%</a:t>
          </a:r>
          <a:endParaRPr lang="ru-RU" dirty="0"/>
        </a:p>
      </dgm:t>
    </dgm:pt>
    <dgm:pt modelId="{E175774B-35F2-4A05-85B8-616FD1F4AA3D}" type="parTrans" cxnId="{87C9FEAF-CD6A-46DF-92D9-DDA06DBFE0E1}">
      <dgm:prSet/>
      <dgm:spPr/>
      <dgm:t>
        <a:bodyPr/>
        <a:lstStyle/>
        <a:p>
          <a:endParaRPr lang="ru-RU"/>
        </a:p>
      </dgm:t>
    </dgm:pt>
    <dgm:pt modelId="{699F9EBD-6E9B-432E-A8F8-D67BC7EF2F62}" type="sibTrans" cxnId="{87C9FEAF-CD6A-46DF-92D9-DDA06DBFE0E1}">
      <dgm:prSet/>
      <dgm:spPr/>
      <dgm:t>
        <a:bodyPr/>
        <a:lstStyle/>
        <a:p>
          <a:endParaRPr lang="ru-RU"/>
        </a:p>
      </dgm:t>
    </dgm:pt>
    <dgm:pt modelId="{D05A3952-324D-4240-941F-CA59071B2DEC}">
      <dgm:prSet/>
      <dgm:spPr/>
      <dgm:t>
        <a:bodyPr/>
        <a:lstStyle/>
        <a:p>
          <a:r>
            <a:rPr lang="ru-RU" dirty="0" smtClean="0"/>
            <a:t>п. Кедровка – 2,4%</a:t>
          </a:r>
          <a:endParaRPr lang="ru-RU" dirty="0"/>
        </a:p>
      </dgm:t>
    </dgm:pt>
    <dgm:pt modelId="{7F21D9A3-CE19-46BD-9622-75378FF60A3C}" type="parTrans" cxnId="{189749F3-0966-4BFE-B016-F8DBECFC860E}">
      <dgm:prSet/>
      <dgm:spPr/>
      <dgm:t>
        <a:bodyPr/>
        <a:lstStyle/>
        <a:p>
          <a:endParaRPr lang="ru-RU"/>
        </a:p>
      </dgm:t>
    </dgm:pt>
    <dgm:pt modelId="{E720156C-B369-4BFF-B522-18111939019E}" type="sibTrans" cxnId="{189749F3-0966-4BFE-B016-F8DBECFC860E}">
      <dgm:prSet/>
      <dgm:spPr/>
      <dgm:t>
        <a:bodyPr/>
        <a:lstStyle/>
        <a:p>
          <a:endParaRPr lang="ru-RU"/>
        </a:p>
      </dgm:t>
    </dgm:pt>
    <dgm:pt modelId="{39B59301-96D6-4919-B950-FC483DD6E497}">
      <dgm:prSet/>
      <dgm:spPr/>
      <dgm:t>
        <a:bodyPr/>
        <a:lstStyle/>
        <a:p>
          <a:r>
            <a:rPr lang="ru-RU" dirty="0" smtClean="0"/>
            <a:t>п. </a:t>
          </a:r>
          <a:r>
            <a:rPr lang="ru-RU" dirty="0" err="1" smtClean="0"/>
            <a:t>Старопышминск</a:t>
          </a:r>
          <a:r>
            <a:rPr lang="ru-RU" dirty="0" smtClean="0"/>
            <a:t> – 2,2%</a:t>
          </a:r>
          <a:endParaRPr lang="ru-RU" dirty="0"/>
        </a:p>
      </dgm:t>
    </dgm:pt>
    <dgm:pt modelId="{5BA9A538-D3BB-481D-A4B1-8C648A856807}" type="parTrans" cxnId="{E54C6E9E-E895-4EC7-AD4A-B163A39FA691}">
      <dgm:prSet/>
      <dgm:spPr/>
      <dgm:t>
        <a:bodyPr/>
        <a:lstStyle/>
        <a:p>
          <a:endParaRPr lang="ru-RU"/>
        </a:p>
      </dgm:t>
    </dgm:pt>
    <dgm:pt modelId="{CA02FC01-90B5-4554-9BF9-8E59B18F0D51}" type="sibTrans" cxnId="{E54C6E9E-E895-4EC7-AD4A-B163A39FA691}">
      <dgm:prSet/>
      <dgm:spPr/>
      <dgm:t>
        <a:bodyPr/>
        <a:lstStyle/>
        <a:p>
          <a:endParaRPr lang="ru-RU"/>
        </a:p>
      </dgm:t>
    </dgm:pt>
    <dgm:pt modelId="{EBBC9902-57F1-4CFD-90B4-5D7429BBD2B3}">
      <dgm:prSet/>
      <dgm:spPr/>
      <dgm:t>
        <a:bodyPr/>
        <a:lstStyle/>
        <a:p>
          <a:r>
            <a:rPr lang="ru-RU" dirty="0" smtClean="0"/>
            <a:t>п. </a:t>
          </a:r>
          <a:r>
            <a:rPr lang="ru-RU" dirty="0" err="1" smtClean="0"/>
            <a:t>Сарапулка</a:t>
          </a:r>
          <a:r>
            <a:rPr lang="ru-RU" dirty="0" smtClean="0"/>
            <a:t> – 1,1%</a:t>
          </a:r>
          <a:endParaRPr lang="ru-RU" dirty="0"/>
        </a:p>
      </dgm:t>
    </dgm:pt>
    <dgm:pt modelId="{D5A70EBD-9809-46E5-B6A6-D67BF80F77A3}" type="parTrans" cxnId="{ABBEC794-02C7-4D1E-888F-0185B95FEBA2}">
      <dgm:prSet/>
      <dgm:spPr/>
      <dgm:t>
        <a:bodyPr/>
        <a:lstStyle/>
        <a:p>
          <a:endParaRPr lang="ru-RU"/>
        </a:p>
      </dgm:t>
    </dgm:pt>
    <dgm:pt modelId="{463495D1-1427-4AD7-91EA-B92A224748E3}" type="sibTrans" cxnId="{ABBEC794-02C7-4D1E-888F-0185B95FEBA2}">
      <dgm:prSet/>
      <dgm:spPr/>
      <dgm:t>
        <a:bodyPr/>
        <a:lstStyle/>
        <a:p>
          <a:endParaRPr lang="ru-RU"/>
        </a:p>
      </dgm:t>
    </dgm:pt>
    <dgm:pt modelId="{5339E070-D008-47F7-8E73-D94500E7A378}" type="pres">
      <dgm:prSet presAssocID="{734052C0-7E86-49E5-A4BE-1D33E6686FE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7AE136-D26F-4E26-9ACB-A36C310BA406}" type="pres">
      <dgm:prSet presAssocID="{AAFB63DA-BDF9-4CEF-BB1B-B0D78C78992E}" presName="composite" presStyleCnt="0"/>
      <dgm:spPr/>
    </dgm:pt>
    <dgm:pt modelId="{4274139F-CDAC-404A-8BB4-F38D4E0E5DD5}" type="pres">
      <dgm:prSet presAssocID="{AAFB63DA-BDF9-4CEF-BB1B-B0D78C78992E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3D2CFF-FCA6-4EA6-97F3-996B423485DD}" type="pres">
      <dgm:prSet presAssocID="{AAFB63DA-BDF9-4CEF-BB1B-B0D78C78992E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F57635-8709-434E-880E-12BC85E17987}" type="pres">
      <dgm:prSet presAssocID="{D7EF54DB-A893-4A8D-BCD3-70E9F89C6B52}" presName="sp" presStyleCnt="0"/>
      <dgm:spPr/>
    </dgm:pt>
    <dgm:pt modelId="{F1680EA3-6073-4300-9A45-806A30F4C652}" type="pres">
      <dgm:prSet presAssocID="{8ACC7D93-27C2-4B4A-A786-D3DF606948FF}" presName="composite" presStyleCnt="0"/>
      <dgm:spPr/>
    </dgm:pt>
    <dgm:pt modelId="{CC33F34F-258D-4F44-8396-DA7646016A00}" type="pres">
      <dgm:prSet presAssocID="{8ACC7D93-27C2-4B4A-A786-D3DF606948FF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141301-55DF-43A2-AB60-1E9FF88FC106}" type="pres">
      <dgm:prSet presAssocID="{8ACC7D93-27C2-4B4A-A786-D3DF606948FF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101C37-4C2C-4145-A4A8-FE33D70E6E83}" type="pres">
      <dgm:prSet presAssocID="{6DD71B5C-0AA5-4829-A473-FCE599226F0D}" presName="sp" presStyleCnt="0"/>
      <dgm:spPr/>
    </dgm:pt>
    <dgm:pt modelId="{FCBDCFB2-D823-4B20-AC98-5F77E4A0840C}" type="pres">
      <dgm:prSet presAssocID="{2DED0FE4-A87A-4A95-88FF-9EC6EEEB0CDF}" presName="composite" presStyleCnt="0"/>
      <dgm:spPr/>
    </dgm:pt>
    <dgm:pt modelId="{919B39EE-36CC-4574-8C0F-536B7E185680}" type="pres">
      <dgm:prSet presAssocID="{2DED0FE4-A87A-4A95-88FF-9EC6EEEB0CDF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3C3371-62AF-40BE-A775-727302D3F278}" type="pres">
      <dgm:prSet presAssocID="{2DED0FE4-A87A-4A95-88FF-9EC6EEEB0CDF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1D1632-9B20-44CD-A706-557CDC60304D}" type="pres">
      <dgm:prSet presAssocID="{942109BF-0840-44EF-8E71-3D60FCD4FF34}" presName="sp" presStyleCnt="0"/>
      <dgm:spPr/>
    </dgm:pt>
    <dgm:pt modelId="{0ECFD71C-42A8-45DB-8780-0F40730AAA55}" type="pres">
      <dgm:prSet presAssocID="{03B819A8-D62E-4F2D-BABF-0FF34A767999}" presName="composite" presStyleCnt="0"/>
      <dgm:spPr/>
    </dgm:pt>
    <dgm:pt modelId="{C20FF71F-B25F-4EA0-A282-26B3948EDABB}" type="pres">
      <dgm:prSet presAssocID="{03B819A8-D62E-4F2D-BABF-0FF34A767999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F98A69-ACC8-460F-A21A-E6A55C5AEA27}" type="pres">
      <dgm:prSet presAssocID="{03B819A8-D62E-4F2D-BABF-0FF34A767999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CBEC06-2A5A-4B46-AC11-5F5C7E0361A1}" type="pres">
      <dgm:prSet presAssocID="{FED52B6F-0470-4B11-8DC3-A487EC4E195A}" presName="sp" presStyleCnt="0"/>
      <dgm:spPr/>
    </dgm:pt>
    <dgm:pt modelId="{802AE741-3344-4B91-AE01-A85090B3BD41}" type="pres">
      <dgm:prSet presAssocID="{0B1AA8B4-9E2A-41AB-9926-3B95570FCF84}" presName="composite" presStyleCnt="0"/>
      <dgm:spPr/>
    </dgm:pt>
    <dgm:pt modelId="{4B42B009-C4B0-4137-8131-6E710AC15597}" type="pres">
      <dgm:prSet presAssocID="{0B1AA8B4-9E2A-41AB-9926-3B95570FCF84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5DCF96-310B-4B84-981F-6F1EBAB9A628}" type="pres">
      <dgm:prSet presAssocID="{0B1AA8B4-9E2A-41AB-9926-3B95570FCF84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244CE5-CA5F-431D-94A7-D4CB11EC938B}" type="pres">
      <dgm:prSet presAssocID="{68C9F56D-864A-4ED5-BB06-943BC037A7B5}" presName="sp" presStyleCnt="0"/>
      <dgm:spPr/>
    </dgm:pt>
    <dgm:pt modelId="{E1FE49CC-3483-408F-8FC0-8322FFE38368}" type="pres">
      <dgm:prSet presAssocID="{E25059B7-2EDD-467A-B7AC-03B437EFD8FC}" presName="composite" presStyleCnt="0"/>
      <dgm:spPr/>
    </dgm:pt>
    <dgm:pt modelId="{5B8E6D35-9AFA-41DD-B54D-F3BB6CF64B65}" type="pres">
      <dgm:prSet presAssocID="{E25059B7-2EDD-467A-B7AC-03B437EFD8FC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46638B-F264-4186-A0EA-F42D13E7B547}" type="pres">
      <dgm:prSet presAssocID="{E25059B7-2EDD-467A-B7AC-03B437EFD8FC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606ECE-954A-45A8-85A6-B3D42C82FBD6}" type="pres">
      <dgm:prSet presAssocID="{75B09FE0-8C63-49E9-8766-7D1D77DAFCBF}" presName="sp" presStyleCnt="0"/>
      <dgm:spPr/>
    </dgm:pt>
    <dgm:pt modelId="{88AF52DA-4AD4-4CB6-82C7-CF4449C9D2D9}" type="pres">
      <dgm:prSet presAssocID="{09063542-05A3-41EE-A33D-899FCCC6BF45}" presName="composite" presStyleCnt="0"/>
      <dgm:spPr/>
    </dgm:pt>
    <dgm:pt modelId="{BE8E982D-B877-4E4E-8053-8284A85F4988}" type="pres">
      <dgm:prSet presAssocID="{09063542-05A3-41EE-A33D-899FCCC6BF45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48084D-C480-405E-8516-050899586E94}" type="pres">
      <dgm:prSet presAssocID="{09063542-05A3-41EE-A33D-899FCCC6BF45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8DF214-DA2E-40E8-A3F2-C7A0BC9A1C71}" type="presOf" srcId="{C6625C10-F5F6-4848-876E-AC35E45A53B9}" destId="{7D3C3371-62AF-40BE-A775-727302D3F278}" srcOrd="0" destOrd="0" presId="urn:microsoft.com/office/officeart/2005/8/layout/chevron2"/>
    <dgm:cxn modelId="{A1C39D9E-5B53-4FEE-B02A-658587B47579}" type="presOf" srcId="{09063542-05A3-41EE-A33D-899FCCC6BF45}" destId="{BE8E982D-B877-4E4E-8053-8284A85F4988}" srcOrd="0" destOrd="0" presId="urn:microsoft.com/office/officeart/2005/8/layout/chevron2"/>
    <dgm:cxn modelId="{87C9FEAF-CD6A-46DF-92D9-DDA06DBFE0E1}" srcId="{03B819A8-D62E-4F2D-BABF-0FF34A767999}" destId="{4B4E426E-DE58-4E7B-9AB8-C408E073B8A1}" srcOrd="0" destOrd="0" parTransId="{E175774B-35F2-4A05-85B8-616FD1F4AA3D}" sibTransId="{699F9EBD-6E9B-432E-A8F8-D67BC7EF2F62}"/>
    <dgm:cxn modelId="{E54C6E9E-E895-4EC7-AD4A-B163A39FA691}" srcId="{E25059B7-2EDD-467A-B7AC-03B437EFD8FC}" destId="{39B59301-96D6-4919-B950-FC483DD6E497}" srcOrd="0" destOrd="0" parTransId="{5BA9A538-D3BB-481D-A4B1-8C648A856807}" sibTransId="{CA02FC01-90B5-4554-9BF9-8E59B18F0D51}"/>
    <dgm:cxn modelId="{ED14A26F-57CE-411A-8E09-F8993890696F}" type="presOf" srcId="{EBBC9902-57F1-4CFD-90B4-5D7429BBD2B3}" destId="{2C48084D-C480-405E-8516-050899586E94}" srcOrd="0" destOrd="0" presId="urn:microsoft.com/office/officeart/2005/8/layout/chevron2"/>
    <dgm:cxn modelId="{CC990856-B5C6-4170-A618-E0A24D2E8AC3}" type="presOf" srcId="{D05A3952-324D-4240-941F-CA59071B2DEC}" destId="{1B5DCF96-310B-4B84-981F-6F1EBAB9A628}" srcOrd="0" destOrd="0" presId="urn:microsoft.com/office/officeart/2005/8/layout/chevron2"/>
    <dgm:cxn modelId="{E39BDC8C-F51F-4B30-8381-E9424DA183EE}" srcId="{734052C0-7E86-49E5-A4BE-1D33E6686FE7}" destId="{0B1AA8B4-9E2A-41AB-9926-3B95570FCF84}" srcOrd="4" destOrd="0" parTransId="{13E074E7-7A3D-40D8-BA0C-FFC2E4DBB21E}" sibTransId="{68C9F56D-864A-4ED5-BB06-943BC037A7B5}"/>
    <dgm:cxn modelId="{92BB7FDE-866E-4FA1-88C8-B2C86125282B}" type="presOf" srcId="{8ACC7D93-27C2-4B4A-A786-D3DF606948FF}" destId="{CC33F34F-258D-4F44-8396-DA7646016A00}" srcOrd="0" destOrd="0" presId="urn:microsoft.com/office/officeart/2005/8/layout/chevron2"/>
    <dgm:cxn modelId="{14A4AD56-1ED3-41AB-9B38-A2016C7BF006}" type="presOf" srcId="{2DED0FE4-A87A-4A95-88FF-9EC6EEEB0CDF}" destId="{919B39EE-36CC-4574-8C0F-536B7E185680}" srcOrd="0" destOrd="0" presId="urn:microsoft.com/office/officeart/2005/8/layout/chevron2"/>
    <dgm:cxn modelId="{ABBEC794-02C7-4D1E-888F-0185B95FEBA2}" srcId="{09063542-05A3-41EE-A33D-899FCCC6BF45}" destId="{EBBC9902-57F1-4CFD-90B4-5D7429BBD2B3}" srcOrd="0" destOrd="0" parTransId="{D5A70EBD-9809-46E5-B6A6-D67BF80F77A3}" sibTransId="{463495D1-1427-4AD7-91EA-B92A224748E3}"/>
    <dgm:cxn modelId="{E98021FF-E850-4BC5-8227-F9B4F9755F55}" srcId="{734052C0-7E86-49E5-A4BE-1D33E6686FE7}" destId="{AAFB63DA-BDF9-4CEF-BB1B-B0D78C78992E}" srcOrd="0" destOrd="0" parTransId="{B6C770FC-516D-413B-9420-D29668822B27}" sibTransId="{D7EF54DB-A893-4A8D-BCD3-70E9F89C6B52}"/>
    <dgm:cxn modelId="{DAE63490-473D-44EA-AEEE-F9289860433B}" srcId="{2DED0FE4-A87A-4A95-88FF-9EC6EEEB0CDF}" destId="{C6625C10-F5F6-4848-876E-AC35E45A53B9}" srcOrd="0" destOrd="0" parTransId="{08E60F92-B911-4302-A495-C4AC6E2618F4}" sibTransId="{606F7778-EF13-4AD4-BD84-8E2EFC83F649}"/>
    <dgm:cxn modelId="{4A4BF3B5-6373-4098-92FA-F87C34C70511}" srcId="{AAFB63DA-BDF9-4CEF-BB1B-B0D78C78992E}" destId="{E7FFECAB-5470-4317-B5B0-A4A08CFB885E}" srcOrd="0" destOrd="0" parTransId="{BA9B12F6-B326-4AB2-93DC-FDC03F439776}" sibTransId="{2F4AAC07-ED91-4EC5-BEF0-7DE4D21CDCAB}"/>
    <dgm:cxn modelId="{5D2E9C8C-828A-4989-B25B-573E02A86444}" srcId="{8ACC7D93-27C2-4B4A-A786-D3DF606948FF}" destId="{A5347D53-E0B4-48DD-AC45-AE8403ED3A26}" srcOrd="0" destOrd="0" parTransId="{1D635D09-68E5-407B-A770-4C8E85995906}" sibTransId="{4583C787-A5CE-4F2D-92EC-9BF67CCC908F}"/>
    <dgm:cxn modelId="{3B471187-1DC5-45EA-89A4-A4E69DDB8167}" srcId="{734052C0-7E86-49E5-A4BE-1D33E6686FE7}" destId="{03B819A8-D62E-4F2D-BABF-0FF34A767999}" srcOrd="3" destOrd="0" parTransId="{32DD1FC8-694E-4D81-A0F9-DDD9AA715FE4}" sibTransId="{FED52B6F-0470-4B11-8DC3-A487EC4E195A}"/>
    <dgm:cxn modelId="{72F6263F-5E63-4BA6-801B-5354CD685579}" type="presOf" srcId="{A5347D53-E0B4-48DD-AC45-AE8403ED3A26}" destId="{E9141301-55DF-43A2-AB60-1E9FF88FC106}" srcOrd="0" destOrd="0" presId="urn:microsoft.com/office/officeart/2005/8/layout/chevron2"/>
    <dgm:cxn modelId="{A434B10A-50BA-48F7-801D-D11ADF3D8351}" type="presOf" srcId="{0B1AA8B4-9E2A-41AB-9926-3B95570FCF84}" destId="{4B42B009-C4B0-4137-8131-6E710AC15597}" srcOrd="0" destOrd="0" presId="urn:microsoft.com/office/officeart/2005/8/layout/chevron2"/>
    <dgm:cxn modelId="{3ABFB25C-F44D-4FE0-BB9A-DE81A0842510}" type="presOf" srcId="{E25059B7-2EDD-467A-B7AC-03B437EFD8FC}" destId="{5B8E6D35-9AFA-41DD-B54D-F3BB6CF64B65}" srcOrd="0" destOrd="0" presId="urn:microsoft.com/office/officeart/2005/8/layout/chevron2"/>
    <dgm:cxn modelId="{675EBF39-1428-4A5B-82E4-8B1860901FBE}" type="presOf" srcId="{03B819A8-D62E-4F2D-BABF-0FF34A767999}" destId="{C20FF71F-B25F-4EA0-A282-26B3948EDABB}" srcOrd="0" destOrd="0" presId="urn:microsoft.com/office/officeart/2005/8/layout/chevron2"/>
    <dgm:cxn modelId="{9E72FAA5-057E-45F7-983A-CBE7D4F77B11}" srcId="{734052C0-7E86-49E5-A4BE-1D33E6686FE7}" destId="{8ACC7D93-27C2-4B4A-A786-D3DF606948FF}" srcOrd="1" destOrd="0" parTransId="{ED2F4F92-B8C5-4E06-8311-343FFEC9BAA5}" sibTransId="{6DD71B5C-0AA5-4829-A473-FCE599226F0D}"/>
    <dgm:cxn modelId="{189749F3-0966-4BFE-B016-F8DBECFC860E}" srcId="{0B1AA8B4-9E2A-41AB-9926-3B95570FCF84}" destId="{D05A3952-324D-4240-941F-CA59071B2DEC}" srcOrd="0" destOrd="0" parTransId="{7F21D9A3-CE19-46BD-9622-75378FF60A3C}" sibTransId="{E720156C-B369-4BFF-B522-18111939019E}"/>
    <dgm:cxn modelId="{97BFE7EF-D321-4704-BF50-72EC186AE2BA}" type="presOf" srcId="{39B59301-96D6-4919-B950-FC483DD6E497}" destId="{FA46638B-F264-4186-A0EA-F42D13E7B547}" srcOrd="0" destOrd="0" presId="urn:microsoft.com/office/officeart/2005/8/layout/chevron2"/>
    <dgm:cxn modelId="{FBB474CB-C410-4B46-9F78-1432E681D056}" type="presOf" srcId="{4B4E426E-DE58-4E7B-9AB8-C408E073B8A1}" destId="{0EF98A69-ACC8-460F-A21A-E6A55C5AEA27}" srcOrd="0" destOrd="0" presId="urn:microsoft.com/office/officeart/2005/8/layout/chevron2"/>
    <dgm:cxn modelId="{37E71E41-4A3D-448B-A8F8-571D013C5015}" srcId="{734052C0-7E86-49E5-A4BE-1D33E6686FE7}" destId="{E25059B7-2EDD-467A-B7AC-03B437EFD8FC}" srcOrd="5" destOrd="0" parTransId="{C1C96485-7FEC-4119-821B-19E4F9D90FB8}" sibTransId="{75B09FE0-8C63-49E9-8766-7D1D77DAFCBF}"/>
    <dgm:cxn modelId="{E34F634D-CCC8-4F8C-A4B8-918D50FA36E6}" type="presOf" srcId="{E7FFECAB-5470-4317-B5B0-A4A08CFB885E}" destId="{953D2CFF-FCA6-4EA6-97F3-996B423485DD}" srcOrd="0" destOrd="0" presId="urn:microsoft.com/office/officeart/2005/8/layout/chevron2"/>
    <dgm:cxn modelId="{151B6639-4959-458A-B154-8F325F8FA92D}" type="presOf" srcId="{AAFB63DA-BDF9-4CEF-BB1B-B0D78C78992E}" destId="{4274139F-CDAC-404A-8BB4-F38D4E0E5DD5}" srcOrd="0" destOrd="0" presId="urn:microsoft.com/office/officeart/2005/8/layout/chevron2"/>
    <dgm:cxn modelId="{B633DF8D-222D-4D4B-ABB5-D2A78ABDC718}" srcId="{734052C0-7E86-49E5-A4BE-1D33E6686FE7}" destId="{2DED0FE4-A87A-4A95-88FF-9EC6EEEB0CDF}" srcOrd="2" destOrd="0" parTransId="{418D3031-5327-407A-8C96-483B0D1827AB}" sibTransId="{942109BF-0840-44EF-8E71-3D60FCD4FF34}"/>
    <dgm:cxn modelId="{930349F8-3642-435F-ACA1-2ECAB8AAC676}" type="presOf" srcId="{734052C0-7E86-49E5-A4BE-1D33E6686FE7}" destId="{5339E070-D008-47F7-8E73-D94500E7A378}" srcOrd="0" destOrd="0" presId="urn:microsoft.com/office/officeart/2005/8/layout/chevron2"/>
    <dgm:cxn modelId="{25CBFCFB-1760-4DC5-975B-D917036458C9}" srcId="{734052C0-7E86-49E5-A4BE-1D33E6686FE7}" destId="{09063542-05A3-41EE-A33D-899FCCC6BF45}" srcOrd="6" destOrd="0" parTransId="{7C3B9645-9C07-41A1-A086-9952EB636AC7}" sibTransId="{04E1149A-8665-4058-8DAB-84F883D00FE5}"/>
    <dgm:cxn modelId="{9B8888E4-7182-4186-9C2C-EAE30A30E4A7}" type="presParOf" srcId="{5339E070-D008-47F7-8E73-D94500E7A378}" destId="{F17AE136-D26F-4E26-9ACB-A36C310BA406}" srcOrd="0" destOrd="0" presId="urn:microsoft.com/office/officeart/2005/8/layout/chevron2"/>
    <dgm:cxn modelId="{D2FB6C79-6BAF-4423-BACD-52331B4A17F8}" type="presParOf" srcId="{F17AE136-D26F-4E26-9ACB-A36C310BA406}" destId="{4274139F-CDAC-404A-8BB4-F38D4E0E5DD5}" srcOrd="0" destOrd="0" presId="urn:microsoft.com/office/officeart/2005/8/layout/chevron2"/>
    <dgm:cxn modelId="{92605A6F-C881-453D-95E3-78715188B108}" type="presParOf" srcId="{F17AE136-D26F-4E26-9ACB-A36C310BA406}" destId="{953D2CFF-FCA6-4EA6-97F3-996B423485DD}" srcOrd="1" destOrd="0" presId="urn:microsoft.com/office/officeart/2005/8/layout/chevron2"/>
    <dgm:cxn modelId="{2B78A02E-FC31-4EC7-A379-ADD0FF1C1FEC}" type="presParOf" srcId="{5339E070-D008-47F7-8E73-D94500E7A378}" destId="{42F57635-8709-434E-880E-12BC85E17987}" srcOrd="1" destOrd="0" presId="urn:microsoft.com/office/officeart/2005/8/layout/chevron2"/>
    <dgm:cxn modelId="{0319B922-C370-4848-8F0A-2840BC680344}" type="presParOf" srcId="{5339E070-D008-47F7-8E73-D94500E7A378}" destId="{F1680EA3-6073-4300-9A45-806A30F4C652}" srcOrd="2" destOrd="0" presId="urn:microsoft.com/office/officeart/2005/8/layout/chevron2"/>
    <dgm:cxn modelId="{5082F46D-A467-436A-AA6D-5424141149CF}" type="presParOf" srcId="{F1680EA3-6073-4300-9A45-806A30F4C652}" destId="{CC33F34F-258D-4F44-8396-DA7646016A00}" srcOrd="0" destOrd="0" presId="urn:microsoft.com/office/officeart/2005/8/layout/chevron2"/>
    <dgm:cxn modelId="{07AA249D-C24D-4110-9C3C-8B738801790D}" type="presParOf" srcId="{F1680EA3-6073-4300-9A45-806A30F4C652}" destId="{E9141301-55DF-43A2-AB60-1E9FF88FC106}" srcOrd="1" destOrd="0" presId="urn:microsoft.com/office/officeart/2005/8/layout/chevron2"/>
    <dgm:cxn modelId="{49F72260-1BD9-406E-94AA-A8A3481CCF98}" type="presParOf" srcId="{5339E070-D008-47F7-8E73-D94500E7A378}" destId="{62101C37-4C2C-4145-A4A8-FE33D70E6E83}" srcOrd="3" destOrd="0" presId="urn:microsoft.com/office/officeart/2005/8/layout/chevron2"/>
    <dgm:cxn modelId="{FA8CCCA4-050F-4AEE-81CC-D2B2B95E1E7E}" type="presParOf" srcId="{5339E070-D008-47F7-8E73-D94500E7A378}" destId="{FCBDCFB2-D823-4B20-AC98-5F77E4A0840C}" srcOrd="4" destOrd="0" presId="urn:microsoft.com/office/officeart/2005/8/layout/chevron2"/>
    <dgm:cxn modelId="{54F6568F-EADF-48CA-AD71-F5EF4BC7B154}" type="presParOf" srcId="{FCBDCFB2-D823-4B20-AC98-5F77E4A0840C}" destId="{919B39EE-36CC-4574-8C0F-536B7E185680}" srcOrd="0" destOrd="0" presId="urn:microsoft.com/office/officeart/2005/8/layout/chevron2"/>
    <dgm:cxn modelId="{80A81AA8-7594-42F6-AA93-403A57816E66}" type="presParOf" srcId="{FCBDCFB2-D823-4B20-AC98-5F77E4A0840C}" destId="{7D3C3371-62AF-40BE-A775-727302D3F278}" srcOrd="1" destOrd="0" presId="urn:microsoft.com/office/officeart/2005/8/layout/chevron2"/>
    <dgm:cxn modelId="{EE79656A-C860-44B4-A1B7-5A6DC1F0FBF6}" type="presParOf" srcId="{5339E070-D008-47F7-8E73-D94500E7A378}" destId="{CA1D1632-9B20-44CD-A706-557CDC60304D}" srcOrd="5" destOrd="0" presId="urn:microsoft.com/office/officeart/2005/8/layout/chevron2"/>
    <dgm:cxn modelId="{80EF2077-89CB-4988-8C6D-AA47844BF2D5}" type="presParOf" srcId="{5339E070-D008-47F7-8E73-D94500E7A378}" destId="{0ECFD71C-42A8-45DB-8780-0F40730AAA55}" srcOrd="6" destOrd="0" presId="urn:microsoft.com/office/officeart/2005/8/layout/chevron2"/>
    <dgm:cxn modelId="{64AC5824-545E-4184-A864-FFB85E924F90}" type="presParOf" srcId="{0ECFD71C-42A8-45DB-8780-0F40730AAA55}" destId="{C20FF71F-B25F-4EA0-A282-26B3948EDABB}" srcOrd="0" destOrd="0" presId="urn:microsoft.com/office/officeart/2005/8/layout/chevron2"/>
    <dgm:cxn modelId="{D84DFDAD-9F5C-4B3E-8134-0769D58DAABC}" type="presParOf" srcId="{0ECFD71C-42A8-45DB-8780-0F40730AAA55}" destId="{0EF98A69-ACC8-460F-A21A-E6A55C5AEA27}" srcOrd="1" destOrd="0" presId="urn:microsoft.com/office/officeart/2005/8/layout/chevron2"/>
    <dgm:cxn modelId="{C3756A17-B57B-4F6A-916C-97EDB594AC33}" type="presParOf" srcId="{5339E070-D008-47F7-8E73-D94500E7A378}" destId="{0BCBEC06-2A5A-4B46-AC11-5F5C7E0361A1}" srcOrd="7" destOrd="0" presId="urn:microsoft.com/office/officeart/2005/8/layout/chevron2"/>
    <dgm:cxn modelId="{FD22BCC2-EE45-4D10-9282-05024E671793}" type="presParOf" srcId="{5339E070-D008-47F7-8E73-D94500E7A378}" destId="{802AE741-3344-4B91-AE01-A85090B3BD41}" srcOrd="8" destOrd="0" presId="urn:microsoft.com/office/officeart/2005/8/layout/chevron2"/>
    <dgm:cxn modelId="{D8398B54-F2E0-493A-8941-74C5F3129D99}" type="presParOf" srcId="{802AE741-3344-4B91-AE01-A85090B3BD41}" destId="{4B42B009-C4B0-4137-8131-6E710AC15597}" srcOrd="0" destOrd="0" presId="urn:microsoft.com/office/officeart/2005/8/layout/chevron2"/>
    <dgm:cxn modelId="{DC01ADC2-F2E3-4132-B74B-62C35E799620}" type="presParOf" srcId="{802AE741-3344-4B91-AE01-A85090B3BD41}" destId="{1B5DCF96-310B-4B84-981F-6F1EBAB9A628}" srcOrd="1" destOrd="0" presId="urn:microsoft.com/office/officeart/2005/8/layout/chevron2"/>
    <dgm:cxn modelId="{93A96ACF-D642-4C45-B271-83A41C8ED039}" type="presParOf" srcId="{5339E070-D008-47F7-8E73-D94500E7A378}" destId="{03244CE5-CA5F-431D-94A7-D4CB11EC938B}" srcOrd="9" destOrd="0" presId="urn:microsoft.com/office/officeart/2005/8/layout/chevron2"/>
    <dgm:cxn modelId="{BC682D64-E839-4314-9E67-2BBCCB48E3BB}" type="presParOf" srcId="{5339E070-D008-47F7-8E73-D94500E7A378}" destId="{E1FE49CC-3483-408F-8FC0-8322FFE38368}" srcOrd="10" destOrd="0" presId="urn:microsoft.com/office/officeart/2005/8/layout/chevron2"/>
    <dgm:cxn modelId="{0ECDC213-3FD1-4E95-8DC6-CC639C6D0A1F}" type="presParOf" srcId="{E1FE49CC-3483-408F-8FC0-8322FFE38368}" destId="{5B8E6D35-9AFA-41DD-B54D-F3BB6CF64B65}" srcOrd="0" destOrd="0" presId="urn:microsoft.com/office/officeart/2005/8/layout/chevron2"/>
    <dgm:cxn modelId="{9E989898-0C40-4AB4-AFEB-4F4691DC6018}" type="presParOf" srcId="{E1FE49CC-3483-408F-8FC0-8322FFE38368}" destId="{FA46638B-F264-4186-A0EA-F42D13E7B547}" srcOrd="1" destOrd="0" presId="urn:microsoft.com/office/officeart/2005/8/layout/chevron2"/>
    <dgm:cxn modelId="{06B66C7B-2AE3-45AE-A670-001DB3B2696F}" type="presParOf" srcId="{5339E070-D008-47F7-8E73-D94500E7A378}" destId="{EC606ECE-954A-45A8-85A6-B3D42C82FBD6}" srcOrd="11" destOrd="0" presId="urn:microsoft.com/office/officeart/2005/8/layout/chevron2"/>
    <dgm:cxn modelId="{81F38CFA-A9AE-4341-8B4D-A4BF0BEDDCE9}" type="presParOf" srcId="{5339E070-D008-47F7-8E73-D94500E7A378}" destId="{88AF52DA-4AD4-4CB6-82C7-CF4449C9D2D9}" srcOrd="12" destOrd="0" presId="urn:microsoft.com/office/officeart/2005/8/layout/chevron2"/>
    <dgm:cxn modelId="{97C4A5D3-8948-4E5A-AF1B-43DA2B21C8F5}" type="presParOf" srcId="{88AF52DA-4AD4-4CB6-82C7-CF4449C9D2D9}" destId="{BE8E982D-B877-4E4E-8053-8284A85F4988}" srcOrd="0" destOrd="0" presId="urn:microsoft.com/office/officeart/2005/8/layout/chevron2"/>
    <dgm:cxn modelId="{F39A1AB9-8599-4E35-8F94-32E0D78FAA50}" type="presParOf" srcId="{88AF52DA-4AD4-4CB6-82C7-CF4449C9D2D9}" destId="{2C48084D-C480-405E-8516-050899586E9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74139F-CDAC-404A-8BB4-F38D4E0E5DD5}">
      <dsp:nvSpPr>
        <dsp:cNvPr id="0" name=""/>
        <dsp:cNvSpPr/>
      </dsp:nvSpPr>
      <dsp:spPr>
        <a:xfrm rot="5400000">
          <a:off x="-134091" y="140146"/>
          <a:ext cx="893945" cy="62576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baseline="0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422,7</a:t>
          </a:r>
        </a:p>
      </dsp:txBody>
      <dsp:txXfrm rot="-5400000">
        <a:off x="2" y="318935"/>
        <a:ext cx="625761" cy="268184"/>
      </dsp:txXfrm>
    </dsp:sp>
    <dsp:sp modelId="{953D2CFF-FCA6-4EA6-97F3-996B423485DD}">
      <dsp:nvSpPr>
        <dsp:cNvPr id="0" name=""/>
        <dsp:cNvSpPr/>
      </dsp:nvSpPr>
      <dsp:spPr>
        <a:xfrm rot="5400000">
          <a:off x="3936199" y="-3304383"/>
          <a:ext cx="581370" cy="72022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400" kern="1200" dirty="0" smtClean="0"/>
            <a:t>г. Березовский – 81,1%</a:t>
          </a:r>
          <a:endParaRPr lang="ru-RU" sz="3400" kern="1200" dirty="0"/>
        </a:p>
      </dsp:txBody>
      <dsp:txXfrm rot="-5400000">
        <a:off x="625762" y="34434"/>
        <a:ext cx="7173865" cy="524610"/>
      </dsp:txXfrm>
    </dsp:sp>
    <dsp:sp modelId="{CC33F34F-258D-4F44-8396-DA7646016A00}">
      <dsp:nvSpPr>
        <dsp:cNvPr id="0" name=""/>
        <dsp:cNvSpPr/>
      </dsp:nvSpPr>
      <dsp:spPr>
        <a:xfrm rot="5400000">
          <a:off x="-134091" y="951126"/>
          <a:ext cx="893945" cy="62576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39,7</a:t>
          </a:r>
          <a:endParaRPr lang="ru-RU" sz="2000" kern="1200" dirty="0">
            <a:solidFill>
              <a:schemeClr val="tx1"/>
            </a:solidFill>
            <a:effectLst>
              <a:glow rad="101600">
                <a:schemeClr val="bg1">
                  <a:alpha val="60000"/>
                </a:schemeClr>
              </a:glow>
            </a:effectLst>
          </a:endParaRPr>
        </a:p>
      </dsp:txBody>
      <dsp:txXfrm rot="-5400000">
        <a:off x="2" y="1129915"/>
        <a:ext cx="625761" cy="268184"/>
      </dsp:txXfrm>
    </dsp:sp>
    <dsp:sp modelId="{E9141301-55DF-43A2-AB60-1E9FF88FC106}">
      <dsp:nvSpPr>
        <dsp:cNvPr id="0" name=""/>
        <dsp:cNvSpPr/>
      </dsp:nvSpPr>
      <dsp:spPr>
        <a:xfrm rot="5400000">
          <a:off x="3936352" y="-2493555"/>
          <a:ext cx="581064" cy="72022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400" kern="1200" dirty="0" smtClean="0"/>
            <a:t>п. Монетный – 7,6%</a:t>
          </a:r>
          <a:endParaRPr lang="ru-RU" sz="3400" kern="1200" dirty="0"/>
        </a:p>
      </dsp:txBody>
      <dsp:txXfrm rot="-5400000">
        <a:off x="625762" y="845400"/>
        <a:ext cx="7173880" cy="524334"/>
      </dsp:txXfrm>
    </dsp:sp>
    <dsp:sp modelId="{919B39EE-36CC-4574-8C0F-536B7E185680}">
      <dsp:nvSpPr>
        <dsp:cNvPr id="0" name=""/>
        <dsp:cNvSpPr/>
      </dsp:nvSpPr>
      <dsp:spPr>
        <a:xfrm rot="5400000">
          <a:off x="-134091" y="1762107"/>
          <a:ext cx="893945" cy="62576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15,1</a:t>
          </a:r>
          <a:endParaRPr lang="ru-RU" sz="2000" kern="1200" dirty="0">
            <a:solidFill>
              <a:schemeClr val="tx1"/>
            </a:solidFill>
            <a:effectLst>
              <a:glow rad="101600">
                <a:schemeClr val="bg1">
                  <a:alpha val="60000"/>
                </a:schemeClr>
              </a:glow>
            </a:effectLst>
          </a:endParaRPr>
        </a:p>
      </dsp:txBody>
      <dsp:txXfrm rot="-5400000">
        <a:off x="2" y="1940896"/>
        <a:ext cx="625761" cy="268184"/>
      </dsp:txXfrm>
    </dsp:sp>
    <dsp:sp modelId="{7D3C3371-62AF-40BE-A775-727302D3F278}">
      <dsp:nvSpPr>
        <dsp:cNvPr id="0" name=""/>
        <dsp:cNvSpPr/>
      </dsp:nvSpPr>
      <dsp:spPr>
        <a:xfrm rot="5400000">
          <a:off x="3936352" y="-1682574"/>
          <a:ext cx="581064" cy="72022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400" kern="1200" dirty="0" smtClean="0"/>
            <a:t>п. Лосиный – 2,9%</a:t>
          </a:r>
          <a:endParaRPr lang="ru-RU" sz="3400" kern="1200" dirty="0"/>
        </a:p>
      </dsp:txBody>
      <dsp:txXfrm rot="-5400000">
        <a:off x="625762" y="1656381"/>
        <a:ext cx="7173880" cy="524334"/>
      </dsp:txXfrm>
    </dsp:sp>
    <dsp:sp modelId="{C20FF71F-B25F-4EA0-A282-26B3948EDABB}">
      <dsp:nvSpPr>
        <dsp:cNvPr id="0" name=""/>
        <dsp:cNvSpPr/>
      </dsp:nvSpPr>
      <dsp:spPr>
        <a:xfrm rot="5400000">
          <a:off x="-134091" y="2573088"/>
          <a:ext cx="893945" cy="62576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14,0</a:t>
          </a:r>
          <a:endParaRPr lang="ru-RU" sz="2000" kern="1200" dirty="0">
            <a:solidFill>
              <a:schemeClr val="tx1"/>
            </a:solidFill>
            <a:effectLst>
              <a:glow rad="101600">
                <a:schemeClr val="bg1">
                  <a:alpha val="60000"/>
                </a:schemeClr>
              </a:glow>
            </a:effectLst>
          </a:endParaRPr>
        </a:p>
      </dsp:txBody>
      <dsp:txXfrm rot="-5400000">
        <a:off x="2" y="2751877"/>
        <a:ext cx="625761" cy="268184"/>
      </dsp:txXfrm>
    </dsp:sp>
    <dsp:sp modelId="{0EF98A69-ACC8-460F-A21A-E6A55C5AEA27}">
      <dsp:nvSpPr>
        <dsp:cNvPr id="0" name=""/>
        <dsp:cNvSpPr/>
      </dsp:nvSpPr>
      <dsp:spPr>
        <a:xfrm rot="5400000">
          <a:off x="3936352" y="-871594"/>
          <a:ext cx="581064" cy="72022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400" kern="1200" dirty="0" smtClean="0"/>
            <a:t>п. </a:t>
          </a:r>
          <a:r>
            <a:rPr lang="ru-RU" sz="3400" kern="1200" dirty="0" err="1" smtClean="0"/>
            <a:t>Ключевск</a:t>
          </a:r>
          <a:r>
            <a:rPr lang="ru-RU" sz="3400" kern="1200" dirty="0" smtClean="0"/>
            <a:t> – 2,7%</a:t>
          </a:r>
          <a:endParaRPr lang="ru-RU" sz="3400" kern="1200" dirty="0"/>
        </a:p>
      </dsp:txBody>
      <dsp:txXfrm rot="-5400000">
        <a:off x="625762" y="2467361"/>
        <a:ext cx="7173880" cy="524334"/>
      </dsp:txXfrm>
    </dsp:sp>
    <dsp:sp modelId="{4B42B009-C4B0-4137-8131-6E710AC15597}">
      <dsp:nvSpPr>
        <dsp:cNvPr id="0" name=""/>
        <dsp:cNvSpPr/>
      </dsp:nvSpPr>
      <dsp:spPr>
        <a:xfrm rot="5400000">
          <a:off x="-134091" y="3384068"/>
          <a:ext cx="893945" cy="62576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12,4</a:t>
          </a:r>
          <a:endParaRPr lang="ru-RU" sz="2000" kern="1200" dirty="0">
            <a:solidFill>
              <a:schemeClr val="tx1"/>
            </a:solidFill>
            <a:effectLst>
              <a:glow rad="101600">
                <a:schemeClr val="bg1">
                  <a:alpha val="60000"/>
                </a:schemeClr>
              </a:glow>
            </a:effectLst>
          </a:endParaRPr>
        </a:p>
      </dsp:txBody>
      <dsp:txXfrm rot="-5400000">
        <a:off x="2" y="3562857"/>
        <a:ext cx="625761" cy="268184"/>
      </dsp:txXfrm>
    </dsp:sp>
    <dsp:sp modelId="{1B5DCF96-310B-4B84-981F-6F1EBAB9A628}">
      <dsp:nvSpPr>
        <dsp:cNvPr id="0" name=""/>
        <dsp:cNvSpPr/>
      </dsp:nvSpPr>
      <dsp:spPr>
        <a:xfrm rot="5400000">
          <a:off x="3936352" y="-60613"/>
          <a:ext cx="581064" cy="72022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400" kern="1200" dirty="0" smtClean="0"/>
            <a:t>п. Кедровка – 2,4%</a:t>
          </a:r>
          <a:endParaRPr lang="ru-RU" sz="3400" kern="1200" dirty="0"/>
        </a:p>
      </dsp:txBody>
      <dsp:txXfrm rot="-5400000">
        <a:off x="625762" y="3278342"/>
        <a:ext cx="7173880" cy="524334"/>
      </dsp:txXfrm>
    </dsp:sp>
    <dsp:sp modelId="{5B8E6D35-9AFA-41DD-B54D-F3BB6CF64B65}">
      <dsp:nvSpPr>
        <dsp:cNvPr id="0" name=""/>
        <dsp:cNvSpPr/>
      </dsp:nvSpPr>
      <dsp:spPr>
        <a:xfrm rot="5400000">
          <a:off x="-134091" y="4195049"/>
          <a:ext cx="893945" cy="62576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11,5</a:t>
          </a:r>
          <a:endParaRPr lang="ru-RU" sz="2000" kern="1200" dirty="0">
            <a:solidFill>
              <a:schemeClr val="tx1"/>
            </a:solidFill>
            <a:effectLst>
              <a:glow rad="101600">
                <a:schemeClr val="bg1">
                  <a:alpha val="60000"/>
                </a:schemeClr>
              </a:glow>
            </a:effectLst>
          </a:endParaRPr>
        </a:p>
      </dsp:txBody>
      <dsp:txXfrm rot="-5400000">
        <a:off x="2" y="4373838"/>
        <a:ext cx="625761" cy="268184"/>
      </dsp:txXfrm>
    </dsp:sp>
    <dsp:sp modelId="{FA46638B-F264-4186-A0EA-F42D13E7B547}">
      <dsp:nvSpPr>
        <dsp:cNvPr id="0" name=""/>
        <dsp:cNvSpPr/>
      </dsp:nvSpPr>
      <dsp:spPr>
        <a:xfrm rot="5400000">
          <a:off x="3936352" y="750367"/>
          <a:ext cx="581064" cy="72022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400" kern="1200" dirty="0" smtClean="0"/>
            <a:t>п. </a:t>
          </a:r>
          <a:r>
            <a:rPr lang="ru-RU" sz="3400" kern="1200" dirty="0" err="1" smtClean="0"/>
            <a:t>Старопышминск</a:t>
          </a:r>
          <a:r>
            <a:rPr lang="ru-RU" sz="3400" kern="1200" dirty="0" smtClean="0"/>
            <a:t> – 2,2%</a:t>
          </a:r>
          <a:endParaRPr lang="ru-RU" sz="3400" kern="1200" dirty="0"/>
        </a:p>
      </dsp:txBody>
      <dsp:txXfrm rot="-5400000">
        <a:off x="625762" y="4089323"/>
        <a:ext cx="7173880" cy="524334"/>
      </dsp:txXfrm>
    </dsp:sp>
    <dsp:sp modelId="{BE8E982D-B877-4E4E-8053-8284A85F4988}">
      <dsp:nvSpPr>
        <dsp:cNvPr id="0" name=""/>
        <dsp:cNvSpPr/>
      </dsp:nvSpPr>
      <dsp:spPr>
        <a:xfrm rot="5400000">
          <a:off x="-134091" y="5006029"/>
          <a:ext cx="893945" cy="62576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rPr>
            <a:t>5,7</a:t>
          </a:r>
          <a:endParaRPr lang="ru-RU" sz="2000" kern="1200" dirty="0">
            <a:solidFill>
              <a:schemeClr val="tx1"/>
            </a:solidFill>
            <a:effectLst>
              <a:glow rad="101600">
                <a:schemeClr val="bg1">
                  <a:alpha val="60000"/>
                </a:schemeClr>
              </a:glow>
            </a:effectLst>
          </a:endParaRPr>
        </a:p>
      </dsp:txBody>
      <dsp:txXfrm rot="-5400000">
        <a:off x="2" y="5184818"/>
        <a:ext cx="625761" cy="268184"/>
      </dsp:txXfrm>
    </dsp:sp>
    <dsp:sp modelId="{2C48084D-C480-405E-8516-050899586E94}">
      <dsp:nvSpPr>
        <dsp:cNvPr id="0" name=""/>
        <dsp:cNvSpPr/>
      </dsp:nvSpPr>
      <dsp:spPr>
        <a:xfrm rot="5400000">
          <a:off x="3936352" y="1561347"/>
          <a:ext cx="581064" cy="72022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400" kern="1200" dirty="0" smtClean="0"/>
            <a:t>п. </a:t>
          </a:r>
          <a:r>
            <a:rPr lang="ru-RU" sz="3400" kern="1200" dirty="0" err="1" smtClean="0"/>
            <a:t>Сарапулка</a:t>
          </a:r>
          <a:r>
            <a:rPr lang="ru-RU" sz="3400" kern="1200" dirty="0" smtClean="0"/>
            <a:t> – 1,1%</a:t>
          </a:r>
          <a:endParaRPr lang="ru-RU" sz="3400" kern="1200" dirty="0"/>
        </a:p>
      </dsp:txBody>
      <dsp:txXfrm rot="-5400000">
        <a:off x="625762" y="4900303"/>
        <a:ext cx="7173880" cy="5243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0.82774</cdr:x>
      <cdr:y>0.34894</cdr:y>
    </cdr:from>
    <cdr:to>
      <cdr:x>1</cdr:x>
      <cdr:y>0.46169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84201" y="2021313"/>
          <a:ext cx="1495137" cy="6531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4000" dirty="0" smtClean="0"/>
            <a:t>12,8%</a:t>
          </a:r>
          <a:endParaRPr lang="ru-RU" sz="40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0.80915</cdr:x>
      <cdr:y>0.5</cdr:y>
    </cdr:from>
    <cdr:to>
      <cdr:x>0.93622</cdr:x>
      <cdr:y>0.60547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996129" y="2640757"/>
          <a:ext cx="1098686" cy="5570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3200" dirty="0" smtClean="0">
              <a:solidFill>
                <a:schemeClr val="tx1"/>
              </a:solidFill>
              <a:effectLst/>
            </a:rPr>
            <a:t>17,0</a:t>
          </a:r>
          <a:r>
            <a:rPr lang="ru-RU" sz="3200" b="0" dirty="0" smtClean="0">
              <a:solidFill>
                <a:schemeClr val="tx1"/>
              </a:solidFill>
              <a:effectLst/>
            </a:rPr>
            <a:t>%</a:t>
          </a:r>
          <a:endParaRPr lang="ru-RU" sz="3200" b="0" dirty="0">
            <a:solidFill>
              <a:schemeClr val="tx1"/>
            </a:solidFill>
            <a:effectLst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909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fld id="{178CCAD1-316D-4174-88B6-1C085BC42385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92213" y="1244600"/>
            <a:ext cx="447357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9" tIns="45939" rIns="91879" bIns="4593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87125"/>
            <a:ext cx="5486400" cy="3916740"/>
          </a:xfrm>
          <a:prstGeom prst="rect">
            <a:avLst/>
          </a:prstGeom>
        </p:spPr>
        <p:txBody>
          <a:bodyPr vert="horz" lIns="91879" tIns="45939" rIns="91879" bIns="4593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6"/>
            <a:ext cx="2971800" cy="499090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6"/>
            <a:ext cx="2971800" cy="499090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0B6E7F01-0E13-48A4-979E-6DBA55ECA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907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D1FC3-33B8-4AEA-9F93-1BBF4DFCAB63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874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D1FC3-33B8-4AEA-9F93-1BBF4DFCAB63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023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24.04.2019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A44F7BC7-02C6-4E06-8CE1-BC2A890841E2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30608067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24.04.2019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8288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24.04.2019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0966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24.04.2019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8095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24.04.2019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9765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24.04.2019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1072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24.04.2019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1149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24.04.2019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1462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24.04.2019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1853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fld id="{91354FE0-7545-47CE-86D6-91E255E6CD9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23009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24.04.2019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130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24.04.2019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2173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24.04.2019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0557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24.04.2019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0435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24.04.2019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8827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24.04.2019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6372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24.04.2019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9389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24.04.2019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9689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24.04.2019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597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  <p:sldLayoutId id="2147483910" r:id="rId13"/>
    <p:sldLayoutId id="2147483911" r:id="rId14"/>
    <p:sldLayoutId id="2147483912" r:id="rId15"/>
    <p:sldLayoutId id="2147483913" r:id="rId16"/>
    <p:sldLayoutId id="2147483914" r:id="rId17"/>
    <p:sldLayoutId id="2147483915" r:id="rId18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image" Target="../media/image3.png"/><Relationship Id="rId4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420000">
            <a:off x="424418" y="1413055"/>
            <a:ext cx="7533524" cy="2767599"/>
          </a:xfrm>
        </p:spPr>
        <p:txBody>
          <a:bodyPr>
            <a:normAutofit/>
          </a:bodyPr>
          <a:lstStyle/>
          <a:p>
            <a:r>
              <a:rPr lang="ru-RU" dirty="0" smtClean="0"/>
              <a:t>Исполнение бюджета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08" y="3611350"/>
            <a:ext cx="8029741" cy="119970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Березовского городского округа за 1 квартал 2019 года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332656"/>
            <a:ext cx="5214974" cy="11430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7620" y="4474748"/>
            <a:ext cx="3592420" cy="2191602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1223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4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2289214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7771915"/>
              </p:ext>
            </p:extLst>
          </p:nvPr>
        </p:nvGraphicFramePr>
        <p:xfrm>
          <a:off x="-197594" y="-263611"/>
          <a:ext cx="10073725" cy="7121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 descr="logo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512" y="116632"/>
            <a:ext cx="3285365" cy="7200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10363" y="116632"/>
            <a:ext cx="57336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Структура основных расходов бюджета БГО за </a:t>
            </a:r>
            <a:r>
              <a:rPr lang="en-US" sz="2200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I </a:t>
            </a:r>
            <a:r>
              <a:rPr lang="ru-RU" sz="2200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квартал 2019 года, </a:t>
            </a:r>
            <a:r>
              <a:rPr lang="ru-RU" sz="2200" dirty="0" err="1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млн.руб</a:t>
            </a:r>
            <a:r>
              <a:rPr lang="ru-RU" sz="22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31710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2742301"/>
              </p:ext>
            </p:extLst>
          </p:nvPr>
        </p:nvGraphicFramePr>
        <p:xfrm>
          <a:off x="0" y="774357"/>
          <a:ext cx="9238125" cy="6083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464877" y="12882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Динамика исполнения расходной части бюджета в функциональном разрезе, млн. руб.</a:t>
            </a:r>
          </a:p>
        </p:txBody>
      </p:sp>
      <p:pic>
        <p:nvPicPr>
          <p:cNvPr id="6" name="Рисунок 5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6632"/>
            <a:ext cx="328536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8952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3848" y="0"/>
            <a:ext cx="60841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Динамика исполнения бюджета  по </a:t>
            </a:r>
          </a:p>
          <a:p>
            <a:pPr algn="ctr"/>
            <a:r>
              <a:rPr lang="ru-RU" sz="28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главным распорядителям </a:t>
            </a:r>
            <a:endParaRPr lang="ru-RU" sz="2800" dirty="0" smtClean="0">
              <a:solidFill>
                <a:prstClr val="black"/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бюджетных </a:t>
            </a:r>
            <a:r>
              <a:rPr lang="ru-RU" sz="28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средств, </a:t>
            </a:r>
            <a:r>
              <a:rPr lang="ru-RU" sz="2800" dirty="0" err="1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млн.руб</a:t>
            </a:r>
            <a:r>
              <a:rPr lang="ru-RU" sz="28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0784638"/>
              </p:ext>
            </p:extLst>
          </p:nvPr>
        </p:nvGraphicFramePr>
        <p:xfrm>
          <a:off x="-270344" y="1386033"/>
          <a:ext cx="9813733" cy="6006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6632"/>
            <a:ext cx="328536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970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91697" y="116632"/>
            <a:ext cx="52287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Исполнение бюджета в разрезе муниципальных программ, удельный вес (%)</a:t>
            </a: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849910426"/>
              </p:ext>
            </p:extLst>
          </p:nvPr>
        </p:nvGraphicFramePr>
        <p:xfrm>
          <a:off x="428532" y="1501627"/>
          <a:ext cx="8715468" cy="5922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6632"/>
            <a:ext cx="328536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7088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72716"/>
              </p:ext>
            </p:extLst>
          </p:nvPr>
        </p:nvGraphicFramePr>
        <p:xfrm>
          <a:off x="1" y="1471245"/>
          <a:ext cx="9143998" cy="52697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543"/>
                <a:gridCol w="5760640"/>
                <a:gridCol w="936104"/>
                <a:gridCol w="1008112"/>
                <a:gridCol w="971599"/>
              </a:tblGrid>
              <a:tr h="4714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/>
                        <a:t>№ </a:t>
                      </a:r>
                      <a:r>
                        <a:rPr lang="ru-RU" sz="1600" baseline="0" dirty="0" smtClean="0"/>
                        <a:t>п/п</a:t>
                      </a:r>
                      <a:endParaRPr lang="ru-RU" sz="1600" b="1" i="0" baseline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/>
                        <a:t>Наименование подпрограммы</a:t>
                      </a:r>
                      <a:endParaRPr lang="ru-RU" sz="1600" b="1" i="0" baseline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Утверждено ассигнований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Кассовый расход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Процент исполнения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95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/>
                        <a:t>1</a:t>
                      </a:r>
                      <a:endParaRPr lang="ru-RU" sz="18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kern="1200" dirty="0" smtClean="0"/>
                        <a:t>Развитие местного самоуправления</a:t>
                      </a:r>
                      <a:endParaRPr lang="ru-RU" sz="16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10,0</a:t>
                      </a:r>
                      <a:endParaRPr lang="ru-RU" sz="2400" b="1" i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2,4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23,7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3791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/>
                        <a:t>2</a:t>
                      </a:r>
                      <a:endParaRPr lang="ru-RU" sz="18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/>
                        <a:t>Осуществление мер по защите населения и территорий от чрезвычайных ситуаций природного и техногенного характера, обеспечению пожарной безопасности и предупреждению терроризма, профилактике экстремизма  и охране общественного порядка</a:t>
                      </a:r>
                      <a:endParaRPr lang="ru-RU" sz="16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21,5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2,2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10,3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307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 smtClean="0"/>
                        <a:t>3</a:t>
                      </a:r>
                      <a:endParaRPr lang="ru-RU" sz="18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/>
                        <a:t>Обеспечение и развитие дорожного хозяйства,  систем наружного освещения и благоустройства</a:t>
                      </a:r>
                      <a:endParaRPr kumimoji="0" lang="ru-RU" sz="1600" kern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359,5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24,5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6,8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155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 smtClean="0"/>
                        <a:t>3.1</a:t>
                      </a:r>
                      <a:endParaRPr lang="ru-RU" sz="18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baseline="0" dirty="0" smtClean="0"/>
                        <a:t>Мероприятие: Формирование современной городской среды в целях реализации </a:t>
                      </a:r>
                      <a:r>
                        <a:rPr kumimoji="0" lang="ru-RU" sz="1600" b="1" kern="1200" baseline="0" dirty="0" smtClean="0"/>
                        <a:t>национального проекта «Жильё и городская среда»</a:t>
                      </a:r>
                      <a:endParaRPr kumimoji="0" lang="ru-RU" sz="1800" b="1" kern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76,8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0,0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0,0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0081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 smtClean="0"/>
                        <a:t>3.2</a:t>
                      </a:r>
                      <a:endParaRPr lang="ru-RU" sz="18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/>
                        <a:t>Мероприятие: Реализация мероприятия по ликвидации несанкционированных свалок и наиболее опасных объектов накопленного экологического вреда окружающей среде в целях</a:t>
                      </a:r>
                      <a:r>
                        <a:rPr kumimoji="0" lang="ru-RU" sz="1600" kern="1200" baseline="0" dirty="0" smtClean="0"/>
                        <a:t> реализации </a:t>
                      </a:r>
                      <a:r>
                        <a:rPr kumimoji="0" lang="ru-RU" sz="1600" b="1" kern="1200" baseline="0" dirty="0" smtClean="0"/>
                        <a:t>национального проекта «Экология»</a:t>
                      </a:r>
                      <a:endParaRPr kumimoji="0" lang="ru-RU" sz="1600" b="1" kern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1,0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0,0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0,0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39545" y="55078"/>
            <a:ext cx="6660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+mj-lt"/>
                <a:cs typeface="Times New Roman" panose="02020603050405020304" pitchFamily="18" charset="0"/>
              </a:rPr>
              <a:t>Администрация БГО</a:t>
            </a:r>
            <a:r>
              <a:rPr lang="ru-RU" sz="2800" dirty="0">
                <a:latin typeface="+mj-lt"/>
                <a:cs typeface="Times New Roman" panose="02020603050405020304" pitchFamily="18" charset="0"/>
              </a:rPr>
              <a:t>, млн.руб.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6206" y="521850"/>
            <a:ext cx="76052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cs typeface="Times New Roman" panose="02020603050405020304" pitchFamily="18" charset="0"/>
              </a:rPr>
              <a:t>Муниципальная  программа </a:t>
            </a:r>
            <a:r>
              <a:rPr lang="ru-RU" dirty="0" smtClean="0">
                <a:cs typeface="Times New Roman" panose="02020603050405020304" pitchFamily="18" charset="0"/>
              </a:rPr>
              <a:t>БГО «Развитие </a:t>
            </a:r>
            <a:r>
              <a:rPr lang="ru-RU" dirty="0">
                <a:cs typeface="Times New Roman" panose="02020603050405020304" pitchFamily="18" charset="0"/>
              </a:rPr>
              <a:t>и обеспечение эффективности деятельности администрации </a:t>
            </a:r>
            <a:r>
              <a:rPr lang="ru-RU" dirty="0" smtClean="0">
                <a:cs typeface="Times New Roman" panose="02020603050405020304" pitchFamily="18" charset="0"/>
              </a:rPr>
              <a:t>БГО </a:t>
            </a:r>
            <a:r>
              <a:rPr lang="ru-RU" dirty="0">
                <a:cs typeface="Times New Roman" panose="02020603050405020304" pitchFamily="18" charset="0"/>
              </a:rPr>
              <a:t>до </a:t>
            </a:r>
            <a:r>
              <a:rPr lang="ru-RU" dirty="0" smtClean="0">
                <a:cs typeface="Times New Roman" panose="02020603050405020304" pitchFamily="18" charset="0"/>
              </a:rPr>
              <a:t>2024 года».</a:t>
            </a:r>
          </a:p>
          <a:p>
            <a:r>
              <a:rPr lang="ru-RU" b="1" dirty="0" smtClean="0">
                <a:cs typeface="Times New Roman" panose="02020603050405020304" pitchFamily="18" charset="0"/>
              </a:rPr>
              <a:t>Исполнено: 172,5 млн. руб. – 17,4%</a:t>
            </a:r>
            <a:endParaRPr lang="ru-RU" b="1" dirty="0"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33700"/>
            <a:ext cx="2808312" cy="57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8820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4639993"/>
              </p:ext>
            </p:extLst>
          </p:nvPr>
        </p:nvGraphicFramePr>
        <p:xfrm>
          <a:off x="0" y="690344"/>
          <a:ext cx="9143999" cy="611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508"/>
                <a:gridCol w="5725676"/>
                <a:gridCol w="936104"/>
                <a:gridCol w="1008112"/>
                <a:gridCol w="971599"/>
              </a:tblGrid>
              <a:tr h="5014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/>
                        <a:t>№ </a:t>
                      </a:r>
                      <a:r>
                        <a:rPr lang="ru-RU" sz="1600" baseline="0" dirty="0" smtClean="0"/>
                        <a:t>п/п</a:t>
                      </a:r>
                      <a:endParaRPr lang="ru-RU" sz="1600" b="1" i="0" baseline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/>
                        <a:t>Наименование подпрограммы</a:t>
                      </a:r>
                      <a:endParaRPr lang="ru-RU" sz="1600" b="1" i="0" baseline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Утверждено ассигнований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Кассовый расход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Процент исполнения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61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 smtClean="0"/>
                        <a:t>4</a:t>
                      </a:r>
                      <a:endParaRPr lang="ru-RU" sz="18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/>
                        <a:t>Развитие строительства</a:t>
                      </a:r>
                      <a:r>
                        <a:rPr kumimoji="0" lang="ru-RU" sz="1600" kern="1200" baseline="0" dirty="0" smtClean="0"/>
                        <a:t> и архитектуры</a:t>
                      </a:r>
                      <a:endParaRPr lang="ru-RU" sz="16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65,3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6,2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9,5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554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 smtClean="0"/>
                        <a:t>5</a:t>
                      </a:r>
                      <a:endParaRPr lang="ru-RU" sz="18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/>
                        <a:t>Развитие малого и среднего предпринимательства</a:t>
                      </a:r>
                      <a:endParaRPr lang="ru-RU" sz="16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0,7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0,2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25,0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444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 smtClean="0"/>
                        <a:t>5.1</a:t>
                      </a:r>
                      <a:endParaRPr lang="ru-RU" sz="18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/>
                        <a:t>Мероприятие: Реализация федерального проекта «Акселерация субъектов малого и среднего предпринимательства» в целях реализации </a:t>
                      </a:r>
                      <a:r>
                        <a:rPr lang="ru-RU" sz="1600" b="1" baseline="0" dirty="0" smtClean="0"/>
                        <a:t>национального проекта «Малое и среднее предпринимательство и поддержки индивидуальной предпринимательской инициативы»</a:t>
                      </a:r>
                      <a:endParaRPr lang="ru-RU" sz="16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0,7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0,2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25,0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931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 smtClean="0"/>
                        <a:t>6</a:t>
                      </a:r>
                      <a:endParaRPr lang="ru-RU" sz="18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/>
                        <a:t>Переселение граждан Березовского городского округа из ветхого и  аварийного жилого фонда</a:t>
                      </a:r>
                      <a:endParaRPr lang="ru-RU" sz="16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47,8</a:t>
                      </a:r>
                      <a:endParaRPr lang="ru-RU" sz="2400" b="1" i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0,0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0,0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444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 smtClean="0"/>
                        <a:t>6.1</a:t>
                      </a:r>
                      <a:endParaRPr lang="ru-RU" sz="18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/>
                        <a:t>Мероприятие: Переселение граждан из жилых помещений, признанных непригодными для проживания в целях реализации </a:t>
                      </a:r>
                      <a:r>
                        <a:rPr lang="ru-RU" sz="1600" b="1" baseline="0" dirty="0" smtClean="0"/>
                        <a:t>национального проекта «Жильё и городская среда»</a:t>
                      </a:r>
                      <a:endParaRPr lang="ru-RU" sz="16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47,8</a:t>
                      </a:r>
                      <a:endParaRPr lang="ru-RU" sz="2400" b="1" i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0,0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0,0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444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 smtClean="0"/>
                        <a:t>7</a:t>
                      </a:r>
                      <a:endParaRPr lang="ru-RU" sz="18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kern="1200" dirty="0" smtClean="0"/>
                        <a:t>Развитие и модернизация коммунальной и жилищной инфраструктуры и выполнение мероприятий по энергосбережению </a:t>
                      </a:r>
                      <a:endParaRPr lang="ru-RU" sz="16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40,9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0,6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1,4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3" name="Рисунок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33700"/>
            <a:ext cx="2808312" cy="57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0810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2863857"/>
              </p:ext>
            </p:extLst>
          </p:nvPr>
        </p:nvGraphicFramePr>
        <p:xfrm>
          <a:off x="0" y="717994"/>
          <a:ext cx="9144001" cy="5882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319"/>
                <a:gridCol w="5272216"/>
                <a:gridCol w="1318054"/>
                <a:gridCol w="996779"/>
                <a:gridCol w="1095633"/>
              </a:tblGrid>
              <a:tr h="5799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/>
                        <a:t>№ </a:t>
                      </a:r>
                      <a:r>
                        <a:rPr lang="ru-RU" sz="1600" baseline="0" dirty="0" err="1"/>
                        <a:t>п</a:t>
                      </a:r>
                      <a:r>
                        <a:rPr lang="ru-RU" sz="1600" baseline="0" dirty="0"/>
                        <a:t>/</a:t>
                      </a:r>
                      <a:r>
                        <a:rPr lang="ru-RU" sz="1600" baseline="0" dirty="0" err="1"/>
                        <a:t>п</a:t>
                      </a:r>
                      <a:endParaRPr lang="ru-RU" sz="1600" b="1" i="0" baseline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/>
                        <a:t>Наименование подпрограммы</a:t>
                      </a:r>
                      <a:endParaRPr lang="ru-RU" sz="1600" b="1" i="0" baseline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Утверждено ассигнований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Кассовый расход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Процент исполнения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514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 smtClean="0"/>
                        <a:t>8</a:t>
                      </a:r>
                      <a:endParaRPr lang="ru-RU" sz="18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/>
                        <a:t>Обеспечение рационального, безопасного природопользования и обеспечение экологической безопасности территории</a:t>
                      </a:r>
                      <a:endParaRPr lang="ru-RU" sz="16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103,4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11,4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11,0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975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 smtClean="0"/>
                        <a:t>9</a:t>
                      </a:r>
                      <a:endParaRPr lang="ru-RU" sz="18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/>
                        <a:t>Социальная поддержка и социальное</a:t>
                      </a:r>
                      <a:r>
                        <a:rPr kumimoji="0" lang="ru-RU" sz="1600" kern="1200" baseline="0" dirty="0" smtClean="0"/>
                        <a:t> обслуживание населения</a:t>
                      </a:r>
                      <a:endParaRPr lang="ru-RU" sz="16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232,1</a:t>
                      </a:r>
                      <a:endParaRPr lang="ru-RU" sz="2400" b="1" i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105,7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45,6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006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 smtClean="0"/>
                        <a:t>9.1</a:t>
                      </a:r>
                      <a:endParaRPr lang="ru-RU" sz="18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/>
                        <a:t>Мероприятие: Мероприятия, направленные на поддержку старшего поколения в Березовском городском округе в целях реализации </a:t>
                      </a:r>
                      <a:r>
                        <a:rPr lang="ru-RU" sz="1600" b="1" baseline="0" dirty="0" smtClean="0"/>
                        <a:t>национального проекта «Демография»</a:t>
                      </a:r>
                      <a:endParaRPr lang="ru-RU" sz="16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0,04</a:t>
                      </a:r>
                      <a:endParaRPr lang="ru-RU" sz="2400" b="1" i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0,0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0,0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651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 smtClean="0"/>
                        <a:t>10</a:t>
                      </a:r>
                      <a:endParaRPr lang="ru-RU" sz="18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/>
                        <a:t>Обеспечение жильем молодых семей</a:t>
                      </a:r>
                      <a:endParaRPr lang="ru-RU" sz="16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1,4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0,0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0,0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651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 smtClean="0"/>
                        <a:t>11</a:t>
                      </a:r>
                      <a:endParaRPr lang="ru-RU" sz="18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/>
                        <a:t>Управление муниципальным долгом</a:t>
                      </a:r>
                      <a:endParaRPr lang="ru-RU" sz="16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0,1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0,007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6,7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651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 smtClean="0"/>
                        <a:t>12</a:t>
                      </a:r>
                      <a:endParaRPr lang="ru-RU" sz="18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/>
                        <a:t>Обеспечение реализации муниципальной программы Березовского городского округа "Развитие и обеспечение эффективности деятельности администрации Березовского городского округа до 2024 года»</a:t>
                      </a:r>
                      <a:endParaRPr lang="ru-RU" sz="16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108,9</a:t>
                      </a:r>
                      <a:endParaRPr lang="ru-RU" sz="2400" b="1" i="0" baseline="0" dirty="0" smtClean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19,4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17,8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3" name="Рисунок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33700"/>
            <a:ext cx="2808312" cy="57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9831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1451730957"/>
              </p:ext>
            </p:extLst>
          </p:nvPr>
        </p:nvGraphicFramePr>
        <p:xfrm>
          <a:off x="714972" y="953344"/>
          <a:ext cx="8804328" cy="6168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2783347" y="0"/>
            <a:ext cx="62281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Исполнение по муниципальной  программе БГО «Развитие и обеспечение эффективности деятельности администрации БГО до </a:t>
            </a:r>
            <a:r>
              <a:rPr lang="ru-RU" sz="2000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2024 </a:t>
            </a:r>
            <a:r>
              <a:rPr lang="ru-RU" sz="20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года», удельный вес (%)</a:t>
            </a:r>
          </a:p>
        </p:txBody>
      </p:sp>
      <p:pic>
        <p:nvPicPr>
          <p:cNvPr id="4" name="Рисунок 3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6632"/>
            <a:ext cx="328536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4178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230343"/>
              </p:ext>
            </p:extLst>
          </p:nvPr>
        </p:nvGraphicFramePr>
        <p:xfrm>
          <a:off x="2" y="1203027"/>
          <a:ext cx="9143998" cy="57003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317"/>
                <a:gridCol w="5321643"/>
                <a:gridCol w="1260389"/>
                <a:gridCol w="988541"/>
                <a:gridCol w="1112108"/>
              </a:tblGrid>
              <a:tr h="5219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baseline="0" dirty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600" b="1" i="0" baseline="0" dirty="0" err="1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600" b="1" i="0" baseline="0" dirty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600" b="1" i="0" baseline="0" dirty="0" err="1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п</a:t>
                      </a:r>
                      <a:endParaRPr lang="ru-RU" sz="1600" b="1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baseline="0" dirty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Наименование подпрограммы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anose="02020603050405020304" pitchFamily="18" charset="0"/>
                        </a:rPr>
                        <a:t>Утверждено ассигнований</a:t>
                      </a:r>
                      <a:endParaRPr lang="ru-RU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anose="02020603050405020304" pitchFamily="18" charset="0"/>
                        </a:rPr>
                        <a:t>Кассовый расход</a:t>
                      </a:r>
                      <a:endParaRPr lang="ru-RU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anose="02020603050405020304" pitchFamily="18" charset="0"/>
                        </a:rPr>
                        <a:t>Процент исполнения</a:t>
                      </a:r>
                      <a:endParaRPr lang="ru-RU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935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0" baseline="0" dirty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Реализация проекта «Уральская инженерная школа»</a:t>
                      </a:r>
                      <a:endParaRPr lang="ru-RU" sz="1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8,4</a:t>
                      </a:r>
                      <a:endParaRPr lang="ru-RU" sz="2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  <a:endParaRPr lang="ru-RU" sz="2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  <a:endParaRPr lang="ru-RU" sz="2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44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1.1</a:t>
                      </a:r>
                      <a:endParaRPr lang="ru-RU" sz="20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Мероприятие: Обновление материально-технической базы для формирования у обучающихся современных технологических и гуманитарных навыков в целях реализации </a:t>
                      </a:r>
                      <a:r>
                        <a:rPr lang="ru-RU" sz="1400" b="1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национального проекта «Образование»</a:t>
                      </a:r>
                      <a:endParaRPr lang="ru-RU" sz="1400" b="1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5,2</a:t>
                      </a:r>
                      <a:endParaRPr lang="ru-RU" sz="2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  <a:endParaRPr lang="ru-RU" sz="2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  <a:endParaRPr lang="ru-RU" sz="2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44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0" baseline="0" dirty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Качество образования как основа благополучия</a:t>
                      </a:r>
                      <a:endParaRPr lang="ru-RU" sz="1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1313,0</a:t>
                      </a:r>
                      <a:endParaRPr lang="ru-RU" sz="2400" b="0" i="0" baseline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254,1</a:t>
                      </a:r>
                      <a:endParaRPr lang="ru-RU" sz="2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19,4</a:t>
                      </a:r>
                      <a:endParaRPr lang="ru-RU" sz="2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332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2.1</a:t>
                      </a:r>
                      <a:endParaRPr lang="ru-RU" sz="20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Мероприятие: Создание новых мест в общеобразовательных </a:t>
                      </a:r>
                      <a:r>
                        <a:rPr lang="ru-RU" sz="1400" b="0" i="0" baseline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организациях </a:t>
                      </a:r>
                      <a:r>
                        <a:rPr kumimoji="0" lang="ru-RU" sz="1400" b="0" i="0" kern="1200" baseline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kumimoji="0" lang="ru-RU" sz="1400" b="0" i="0" kern="120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целях реализации </a:t>
                      </a:r>
                      <a:r>
                        <a:rPr kumimoji="0" lang="ru-RU" sz="1400" b="1" i="0" kern="120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национального проекта «Образование»</a:t>
                      </a:r>
                      <a:endParaRPr lang="ru-RU" sz="1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0,7</a:t>
                      </a:r>
                      <a:endParaRPr lang="ru-RU" sz="2400" b="0" i="0" baseline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0,2</a:t>
                      </a:r>
                      <a:endParaRPr lang="ru-RU" sz="2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31,7</a:t>
                      </a:r>
                      <a:endParaRPr lang="ru-RU" sz="2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332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2.2</a:t>
                      </a:r>
                      <a:endParaRPr lang="ru-RU" sz="20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Мероприятие: Создание в общеобразовательных организациях, расположенных в сельской местности, условий для занятий физической культурой и спортом </a:t>
                      </a:r>
                      <a:r>
                        <a:rPr kumimoji="0" lang="ru-RU" sz="1400" b="0" i="0" kern="120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в целях реализации </a:t>
                      </a:r>
                      <a:r>
                        <a:rPr kumimoji="0" lang="ru-RU" sz="1400" b="1" i="0" kern="120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национального проекта  «Образование»</a:t>
                      </a:r>
                      <a:endParaRPr lang="ru-RU" sz="1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0,9</a:t>
                      </a:r>
                      <a:endParaRPr lang="ru-RU" sz="2400" b="0" i="0" baseline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  <a:endParaRPr lang="ru-RU" sz="2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  <a:endParaRPr lang="ru-RU" sz="2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26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0" baseline="0" dirty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Педагогические кадры </a:t>
                      </a:r>
                      <a:r>
                        <a:rPr lang="en-US" sz="1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XXI </a:t>
                      </a:r>
                      <a:r>
                        <a:rPr lang="ru-RU" sz="1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века</a:t>
                      </a:r>
                      <a:endParaRPr lang="ru-RU" sz="1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0,3</a:t>
                      </a:r>
                      <a:endParaRPr lang="ru-RU" sz="2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  <a:endParaRPr lang="ru-RU" sz="2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  <a:endParaRPr lang="ru-RU" sz="2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552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Патриотическое воспитание граждан и формирование основ безопасности жизнедеятельности обучающихся в БГО</a:t>
                      </a:r>
                      <a:endParaRPr lang="ru-RU" sz="1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2,7</a:t>
                      </a:r>
                      <a:endParaRPr lang="ru-RU" sz="2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0,05</a:t>
                      </a:r>
                      <a:endParaRPr lang="ru-RU" sz="2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2,</a:t>
                      </a:r>
                      <a:r>
                        <a:rPr lang="ru-RU" sz="2400" b="0" i="0" baseline="0" dirty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0" i="0" baseline="0" dirty="0" smtClean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043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Строительство и реконструкция зданий муниципальных образовательных организаций</a:t>
                      </a:r>
                      <a:endParaRPr lang="ru-RU" sz="1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250,5</a:t>
                      </a:r>
                      <a:endParaRPr lang="ru-RU" sz="2400" b="0" i="0" baseline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16,2</a:t>
                      </a:r>
                      <a:endParaRPr lang="ru-RU" sz="2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6,5</a:t>
                      </a:r>
                      <a:endParaRPr lang="ru-RU" sz="2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4" name="Рисунок 3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33700"/>
            <a:ext cx="2808312" cy="5704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51438" y="0"/>
            <a:ext cx="62772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dirty="0" smtClean="0">
                <a:latin typeface="+mj-lt"/>
                <a:cs typeface="Times New Roman" panose="02020603050405020304" pitchFamily="18" charset="0"/>
              </a:rPr>
              <a:t>Управление образования БГО, млн. руб.</a:t>
            </a:r>
            <a:endParaRPr lang="ru-RU" sz="2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1235" y="540204"/>
            <a:ext cx="8705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cs typeface="Times New Roman" panose="02020603050405020304" pitchFamily="18" charset="0"/>
              </a:rPr>
              <a:t>Муниципальная  программа </a:t>
            </a:r>
            <a:r>
              <a:rPr lang="ru-RU" dirty="0" smtClean="0">
                <a:cs typeface="Times New Roman" panose="02020603050405020304" pitchFamily="18" charset="0"/>
              </a:rPr>
              <a:t>БГО «Развитие </a:t>
            </a:r>
            <a:r>
              <a:rPr lang="ru-RU" dirty="0">
                <a:cs typeface="Times New Roman" panose="02020603050405020304" pitchFamily="18" charset="0"/>
              </a:rPr>
              <a:t>системы образования  </a:t>
            </a:r>
            <a:r>
              <a:rPr lang="ru-RU" dirty="0" smtClean="0">
                <a:cs typeface="Times New Roman" panose="02020603050405020304" pitchFamily="18" charset="0"/>
              </a:rPr>
              <a:t>БГО </a:t>
            </a:r>
            <a:r>
              <a:rPr lang="ru-RU" dirty="0">
                <a:cs typeface="Times New Roman" panose="02020603050405020304" pitchFamily="18" charset="0"/>
              </a:rPr>
              <a:t>до </a:t>
            </a:r>
            <a:r>
              <a:rPr lang="ru-RU" dirty="0" smtClean="0">
                <a:cs typeface="Times New Roman" panose="02020603050405020304" pitchFamily="18" charset="0"/>
              </a:rPr>
              <a:t>2024 года».</a:t>
            </a:r>
          </a:p>
          <a:p>
            <a:r>
              <a:rPr lang="ru-RU" b="1" dirty="0" smtClean="0">
                <a:cs typeface="Times New Roman" panose="02020603050405020304" pitchFamily="18" charset="0"/>
              </a:rPr>
              <a:t>Исполнено</a:t>
            </a:r>
            <a:r>
              <a:rPr lang="ru-RU" b="1" dirty="0">
                <a:cs typeface="Times New Roman" panose="02020603050405020304" pitchFamily="18" charset="0"/>
              </a:rPr>
              <a:t>: </a:t>
            </a:r>
            <a:r>
              <a:rPr lang="ru-RU" b="1" dirty="0" smtClean="0">
                <a:cs typeface="Times New Roman" panose="02020603050405020304" pitchFamily="18" charset="0"/>
              </a:rPr>
              <a:t>281,8 млн. </a:t>
            </a:r>
            <a:r>
              <a:rPr lang="ru-RU" b="1" dirty="0">
                <a:cs typeface="Times New Roman" panose="02020603050405020304" pitchFamily="18" charset="0"/>
              </a:rPr>
              <a:t>руб. – </a:t>
            </a:r>
            <a:r>
              <a:rPr lang="ru-RU" b="1" dirty="0" smtClean="0">
                <a:cs typeface="Times New Roman" panose="02020603050405020304" pitchFamily="18" charset="0"/>
              </a:rPr>
              <a:t>17,3%</a:t>
            </a:r>
            <a:endParaRPr lang="ru-RU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322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454040"/>
              </p:ext>
            </p:extLst>
          </p:nvPr>
        </p:nvGraphicFramePr>
        <p:xfrm>
          <a:off x="1" y="74141"/>
          <a:ext cx="9143999" cy="6751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4720"/>
                <a:gridCol w="4937583"/>
                <a:gridCol w="1342767"/>
                <a:gridCol w="1128584"/>
                <a:gridCol w="1120345"/>
              </a:tblGrid>
              <a:tr h="6206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baseline="0" dirty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600" b="1" i="0" baseline="0" dirty="0" err="1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600" b="1" i="0" baseline="0" dirty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600" b="1" i="0" baseline="0" dirty="0" err="1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п</a:t>
                      </a:r>
                      <a:endParaRPr lang="ru-RU" sz="1600" b="1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baseline="0" dirty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Наименование подпрограммы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anose="02020603050405020304" pitchFamily="18" charset="0"/>
                        </a:rPr>
                        <a:t>Утверждено ассигнований</a:t>
                      </a:r>
                      <a:endParaRPr lang="ru-RU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anose="02020603050405020304" pitchFamily="18" charset="0"/>
                        </a:rPr>
                        <a:t>Кассовый расход</a:t>
                      </a:r>
                      <a:endParaRPr lang="ru-RU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anose="02020603050405020304" pitchFamily="18" charset="0"/>
                        </a:rPr>
                        <a:t>Процент исполнения</a:t>
                      </a:r>
                      <a:endParaRPr lang="ru-RU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2343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5.1</a:t>
                      </a:r>
                      <a:endParaRPr lang="ru-RU" sz="20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Мероприятие: Проектно-изыскательские работы, экспертиза проектно-сметной документации для строительства муниципальных общеобразовательных учреждениях </a:t>
                      </a:r>
                      <a:r>
                        <a:rPr kumimoji="0" lang="ru-RU" sz="1400" b="0" i="0" kern="120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в целях реализации </a:t>
                      </a:r>
                      <a:r>
                        <a:rPr kumimoji="0" lang="ru-RU" sz="1400" b="1" i="0" kern="120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национального проекта «Образование»</a:t>
                      </a:r>
                      <a:endParaRPr lang="ru-RU" sz="1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6,0</a:t>
                      </a:r>
                      <a:endParaRPr lang="ru-RU" sz="2400" b="0" i="0" baseline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  <a:endParaRPr lang="ru-RU" sz="2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  <a:endParaRPr lang="ru-RU" sz="2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634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5.2</a:t>
                      </a:r>
                      <a:endParaRPr lang="ru-RU" sz="20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Мероприятие: Строительство, реконструкция, модернизация зданий муниципальных общеобразовательных организаций </a:t>
                      </a:r>
                      <a:r>
                        <a:rPr kumimoji="0" lang="ru-RU" sz="1400" b="0" i="0" kern="120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в целях реализации </a:t>
                      </a:r>
                      <a:r>
                        <a:rPr kumimoji="0" lang="ru-RU" sz="1400" b="1" i="0" kern="120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национального проекта «Образование»</a:t>
                      </a:r>
                      <a:endParaRPr lang="ru-RU" sz="1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5,0</a:t>
                      </a:r>
                      <a:endParaRPr lang="ru-RU" sz="2400" b="0" i="0" baseline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  <a:endParaRPr lang="ru-RU" sz="2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  <a:endParaRPr lang="ru-RU" sz="2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5.3</a:t>
                      </a:r>
                      <a:endParaRPr lang="ru-RU" sz="20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Мероприятие: Строительство и реконструкция зданий муниципальных дошкольных образовательных организаций </a:t>
                      </a:r>
                      <a:r>
                        <a:rPr kumimoji="0" lang="ru-RU" sz="1400" b="0" i="0" kern="120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в целях реализации </a:t>
                      </a:r>
                      <a:r>
                        <a:rPr kumimoji="0" lang="ru-RU" sz="1400" b="1" i="0" kern="120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национального проекта «Демография»</a:t>
                      </a:r>
                      <a:endParaRPr lang="ru-RU" sz="1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12,4</a:t>
                      </a:r>
                      <a:endParaRPr lang="ru-RU" sz="2400" b="0" i="0" baseline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  <a:endParaRPr lang="ru-RU" sz="2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  <a:endParaRPr lang="ru-RU" sz="2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2343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5.4</a:t>
                      </a:r>
                      <a:endParaRPr lang="ru-RU" sz="20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Мероприятие:  Строительство дошкольного образовательного учреждения по адресу: г. Березовский, в 337 метрах на юго-восток от границы земельного участка по ул. Ветеранов,25 </a:t>
                      </a:r>
                      <a:r>
                        <a:rPr kumimoji="0" lang="ru-RU" sz="1400" b="0" i="0" kern="120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в целях реализации </a:t>
                      </a:r>
                      <a:r>
                        <a:rPr kumimoji="0" lang="ru-RU" sz="1400" b="1" i="0" kern="120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национального проекта «Демография»</a:t>
                      </a:r>
                      <a:endParaRPr lang="ru-RU" sz="1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8,8</a:t>
                      </a:r>
                      <a:endParaRPr lang="ru-RU" sz="2400" b="0" i="0" baseline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  <a:endParaRPr lang="ru-RU" sz="2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  <a:endParaRPr lang="ru-RU" sz="2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258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5.5</a:t>
                      </a:r>
                      <a:endParaRPr lang="ru-RU" sz="20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Мероприятие: Проектно-изыскательские работы, экспертиза проектно-сметной документации для строительства муниципальных дошкольных учреждений </a:t>
                      </a:r>
                      <a:r>
                        <a:rPr kumimoji="0" lang="ru-RU" sz="1400" b="0" i="0" kern="120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в целях реализации </a:t>
                      </a:r>
                      <a:r>
                        <a:rPr kumimoji="0" lang="ru-RU" sz="1400" b="1" i="0" kern="120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национального проекта «Демография»</a:t>
                      </a:r>
                      <a:endParaRPr lang="ru-RU" sz="1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3,0</a:t>
                      </a:r>
                      <a:endParaRPr lang="ru-RU" sz="2400" b="0" i="0" baseline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  <a:endParaRPr lang="ru-RU" sz="2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  <a:endParaRPr lang="ru-RU" sz="2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258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5.6</a:t>
                      </a:r>
                      <a:endParaRPr lang="ru-RU" sz="20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Мероприятие: Строительство, приобретение, реконструкция, модернизация зданий муниципальных дошкольных образовательных организаций </a:t>
                      </a:r>
                      <a:r>
                        <a:rPr kumimoji="0" lang="ru-RU" sz="1400" b="0" i="0" kern="120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в целях реализации </a:t>
                      </a:r>
                      <a:r>
                        <a:rPr kumimoji="0" lang="ru-RU" sz="1400" b="1" i="0" kern="120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национального проекта «Демография»</a:t>
                      </a:r>
                      <a:endParaRPr lang="ru-RU" sz="1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17,0</a:t>
                      </a:r>
                      <a:endParaRPr lang="ru-RU" sz="2400" b="0" i="0" baseline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16,2</a:t>
                      </a:r>
                      <a:endParaRPr lang="ru-RU" sz="2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95,6</a:t>
                      </a:r>
                      <a:endParaRPr lang="ru-RU" sz="2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76638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1935892" y="257620"/>
            <a:ext cx="7301657" cy="854968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3000" b="0" dirty="0" smtClean="0">
                <a:solidFill>
                  <a:prstClr val="black"/>
                </a:solidFill>
                <a:effectLst/>
                <a:cs typeface="Times New Roman" panose="02020603050405020304" pitchFamily="18" charset="0"/>
              </a:rPr>
              <a:t>Структура бюджета</a:t>
            </a:r>
            <a:br>
              <a:rPr lang="ru-RU" sz="3000" b="0" dirty="0" smtClean="0">
                <a:solidFill>
                  <a:prstClr val="black"/>
                </a:solidFill>
                <a:effectLst/>
                <a:cs typeface="Times New Roman" panose="02020603050405020304" pitchFamily="18" charset="0"/>
              </a:rPr>
            </a:br>
            <a:r>
              <a:rPr lang="ru-RU" sz="3000" b="0" dirty="0" smtClean="0">
                <a:solidFill>
                  <a:prstClr val="black"/>
                </a:solidFill>
                <a:effectLst/>
                <a:cs typeface="Times New Roman" panose="02020603050405020304" pitchFamily="18" charset="0"/>
              </a:rPr>
              <a:t>Березовского городского округа, млн. руб.</a:t>
            </a:r>
            <a:endParaRPr lang="ru-RU" sz="3000" b="0" dirty="0">
              <a:solidFill>
                <a:prstClr val="black"/>
              </a:solidFill>
              <a:effectLst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0866720"/>
              </p:ext>
            </p:extLst>
          </p:nvPr>
        </p:nvGraphicFramePr>
        <p:xfrm>
          <a:off x="516051" y="1197702"/>
          <a:ext cx="8784468" cy="5394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42" y="101448"/>
            <a:ext cx="328536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1673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663881"/>
              </p:ext>
            </p:extLst>
          </p:nvPr>
        </p:nvGraphicFramePr>
        <p:xfrm>
          <a:off x="0" y="116632"/>
          <a:ext cx="9143999" cy="665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697"/>
                <a:gridCol w="4835126"/>
                <a:gridCol w="1400918"/>
                <a:gridCol w="1145059"/>
                <a:gridCol w="1219199"/>
              </a:tblGrid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baseline="0" dirty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600" b="1" i="0" baseline="0" dirty="0" err="1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600" b="1" i="0" baseline="0" dirty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600" b="1" i="0" baseline="0" dirty="0" err="1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п</a:t>
                      </a:r>
                      <a:endParaRPr lang="ru-RU" sz="1600" b="1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baseline="0" dirty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Наименование подпрограммы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anose="02020603050405020304" pitchFamily="18" charset="0"/>
                        </a:rPr>
                        <a:t>Утверждено ассигнований</a:t>
                      </a:r>
                      <a:endParaRPr lang="ru-RU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anose="02020603050405020304" pitchFamily="18" charset="0"/>
                        </a:rPr>
                        <a:t>Кассовый расход</a:t>
                      </a:r>
                      <a:endParaRPr lang="ru-RU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anose="02020603050405020304" pitchFamily="18" charset="0"/>
                        </a:rPr>
                        <a:t>Процент исполнения</a:t>
                      </a:r>
                      <a:endParaRPr lang="ru-RU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2343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5.7</a:t>
                      </a:r>
                      <a:endParaRPr lang="ru-RU" sz="20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Мероприятие: Строительство и реконструкция зданий муниципальных дошкольных образовательных организаций за счет межбюджетных трансфертов из областного бюджета </a:t>
                      </a:r>
                      <a:r>
                        <a:rPr kumimoji="0" lang="ru-RU" sz="1400" b="0" i="0" kern="120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в целях реализации </a:t>
                      </a:r>
                      <a:r>
                        <a:rPr kumimoji="0" lang="ru-RU" sz="1400" b="1" i="0" kern="120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национального проекта «Демография»</a:t>
                      </a:r>
                      <a:endParaRPr lang="ru-RU" sz="1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12,4</a:t>
                      </a:r>
                      <a:endParaRPr lang="ru-RU" sz="2400" b="0" i="0" baseline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  <a:endParaRPr lang="ru-RU" sz="2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  <a:endParaRPr lang="ru-RU" sz="2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2343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5.8</a:t>
                      </a:r>
                      <a:endParaRPr lang="ru-RU" sz="20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Мероприятие:  Строительство и реконструкция зданий муниципальных дошкольных образовательных организаций в рамках мероприятий по созданию в субъектах Российской Федерации дополнительных мест для детей в возрасте от 2 месяцев до 3 лет в образовательных организациях, осуществляющих образовательную деятельность по образовательным программам дошкольного образования, на условиях </a:t>
                      </a:r>
                      <a:r>
                        <a:rPr lang="ru-RU" sz="1400" b="0" i="0" baseline="0" dirty="0" err="1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софинансирования</a:t>
                      </a:r>
                      <a:r>
                        <a:rPr lang="ru-RU" sz="1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 из федерального бюджета </a:t>
                      </a:r>
                      <a:r>
                        <a:rPr kumimoji="0" lang="ru-RU" sz="1400" b="0" i="0" kern="120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в целях реализации </a:t>
                      </a:r>
                      <a:r>
                        <a:rPr kumimoji="0" lang="ru-RU" sz="1400" b="1" i="0" kern="120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национального проекта «Демография»</a:t>
                      </a:r>
                      <a:endParaRPr lang="ru-RU" sz="1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175,0</a:t>
                      </a:r>
                      <a:endParaRPr lang="ru-RU" sz="2400" b="0" i="0" baseline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  <a:endParaRPr lang="ru-RU" sz="2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  <a:endParaRPr lang="ru-RU" sz="2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484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5.9</a:t>
                      </a:r>
                      <a:endParaRPr lang="ru-RU" sz="20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Строительство и реконструкция зданий дошкольных образовательных организаций в рамках мероприятий по созданию дополнительных мест для детей в возрасте от 1,5 до 3 лет в образовательных организациях, осуществляющих образовательную деятельность по образовательным программам дошкольного образования в целях реализации </a:t>
                      </a:r>
                      <a:r>
                        <a:rPr lang="ru-RU" sz="1400" b="1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национального проекта «Демография»</a:t>
                      </a:r>
                      <a:endParaRPr lang="ru-RU" sz="1400" b="1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10,8</a:t>
                      </a:r>
                      <a:endParaRPr lang="ru-RU" sz="2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  <a:endParaRPr lang="ru-RU" sz="2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  <a:endParaRPr lang="ru-RU" sz="2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484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Обеспечение реализации муниципальной программы БГО «Развитие системы образования БГО до 2024 года»</a:t>
                      </a:r>
                      <a:endParaRPr lang="ru-RU" sz="1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59,4</a:t>
                      </a:r>
                      <a:endParaRPr lang="ru-RU" sz="2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11,5</a:t>
                      </a:r>
                      <a:endParaRPr lang="ru-RU" sz="2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baseline="0" dirty="0" smtClean="0"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19,3</a:t>
                      </a:r>
                      <a:endParaRPr lang="ru-RU" sz="2400" b="0" i="0" baseline="0" dirty="0"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15465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7961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Исполнение по муниципальной  программе БГО «Развитие системы образования  БГО до </a:t>
            </a:r>
            <a:r>
              <a:rPr lang="ru-RU" sz="2400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2024 </a:t>
            </a:r>
            <a:r>
              <a:rPr lang="ru-RU" sz="24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года», удельный вес (%)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97256132"/>
              </p:ext>
            </p:extLst>
          </p:nvPr>
        </p:nvGraphicFramePr>
        <p:xfrm>
          <a:off x="179512" y="1060014"/>
          <a:ext cx="9071248" cy="5466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6632"/>
            <a:ext cx="328536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67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7761224"/>
              </p:ext>
            </p:extLst>
          </p:nvPr>
        </p:nvGraphicFramePr>
        <p:xfrm>
          <a:off x="-1" y="1669093"/>
          <a:ext cx="9144001" cy="50769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44"/>
                <a:gridCol w="5783340"/>
                <a:gridCol w="996401"/>
                <a:gridCol w="947815"/>
                <a:gridCol w="971601"/>
              </a:tblGrid>
              <a:tr h="5397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/>
                        <a:t>№ </a:t>
                      </a:r>
                      <a:r>
                        <a:rPr lang="ru-RU" sz="1600" baseline="0" dirty="0" err="1"/>
                        <a:t>п</a:t>
                      </a:r>
                      <a:r>
                        <a:rPr lang="ru-RU" sz="1600" baseline="0" dirty="0"/>
                        <a:t>/</a:t>
                      </a:r>
                      <a:r>
                        <a:rPr lang="ru-RU" sz="1600" baseline="0" dirty="0" err="1"/>
                        <a:t>п</a:t>
                      </a:r>
                      <a:endParaRPr lang="ru-RU" sz="1600" b="1" i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/>
                        <a:t>Наименование подпрограммы</a:t>
                      </a:r>
                      <a:endParaRPr lang="ru-RU" sz="1600" b="1" i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Утверждено ассигнований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Кассовый расход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Процент исполнения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0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/>
                        <a:t>1</a:t>
                      </a:r>
                      <a:endParaRPr lang="ru-RU" sz="18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/>
                        <a:t>Развитие </a:t>
                      </a:r>
                      <a:r>
                        <a:rPr lang="ru-RU" sz="1400" baseline="0" dirty="0" smtClean="0"/>
                        <a:t>культуры</a:t>
                      </a:r>
                      <a:endParaRPr lang="ru-RU" sz="14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158,6</a:t>
                      </a:r>
                      <a:endParaRPr lang="ru-RU" sz="2400" b="1" i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30,1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19,0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0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 smtClean="0"/>
                        <a:t>1.1</a:t>
                      </a:r>
                      <a:endParaRPr lang="ru-RU" sz="18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/>
                        <a:t>Мероприятие: Проведение ремонтных работ в зданиях и помещениях, в которых размещаются муниципальные учреждения культуры, приведение в соответствие требованиям норм пожарной безопасности и санитарного законодательства и (или) оснащение таких учреждений специальным оборудованием, музыкальным оборудованием, инвентарем и музыкальными инструментами (учреждения культурно-досугового типа в сельской местности) </a:t>
                      </a:r>
                      <a:r>
                        <a:rPr kumimoji="0" lang="ru-RU" sz="1400" kern="1200" baseline="0" dirty="0" smtClean="0"/>
                        <a:t>в целях реализации национального проекта «Культура»</a:t>
                      </a:r>
                      <a:endParaRPr lang="ru-RU" sz="14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1,3</a:t>
                      </a:r>
                      <a:endParaRPr lang="ru-RU" sz="2400" b="1" i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0,0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0,0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713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/>
                        <a:t>2</a:t>
                      </a:r>
                      <a:endParaRPr lang="ru-RU" sz="18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/>
                        <a:t>Развитие </a:t>
                      </a:r>
                      <a:r>
                        <a:rPr lang="ru-RU" sz="1400" baseline="0" dirty="0" smtClean="0"/>
                        <a:t>дополнительного образования </a:t>
                      </a:r>
                      <a:r>
                        <a:rPr lang="ru-RU" sz="1400" baseline="0" dirty="0"/>
                        <a:t>в </a:t>
                      </a:r>
                      <a:r>
                        <a:rPr lang="ru-RU" sz="1400" baseline="0" dirty="0" smtClean="0"/>
                        <a:t>сфере культуры</a:t>
                      </a:r>
                      <a:endParaRPr lang="ru-RU" sz="14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93,2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21,1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22,6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325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/>
                        <a:t>3</a:t>
                      </a:r>
                      <a:endParaRPr lang="ru-RU" sz="18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/>
                        <a:t>Развитие </a:t>
                      </a:r>
                      <a:r>
                        <a:rPr lang="ru-RU" sz="1400" baseline="0" dirty="0" smtClean="0"/>
                        <a:t>физической культуры и спорта</a:t>
                      </a:r>
                      <a:endParaRPr lang="ru-RU" sz="14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127,3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7,6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6,0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325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 smtClean="0"/>
                        <a:t>3.1</a:t>
                      </a:r>
                      <a:endParaRPr lang="ru-RU" sz="18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/>
                        <a:t>Мероприятие: Мероприятия, направленные на поддержку старшего поколения в Березовском городском округа </a:t>
                      </a:r>
                      <a:r>
                        <a:rPr kumimoji="0" lang="ru-RU" sz="1400" kern="1200" baseline="0" dirty="0" smtClean="0"/>
                        <a:t>в целях реализации национального проекта «Демография»</a:t>
                      </a:r>
                      <a:endParaRPr lang="ru-RU" sz="14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0,1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0,0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0,0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4" name="Рисунок 3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33700"/>
            <a:ext cx="2808312" cy="5704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17219" y="17973"/>
            <a:ext cx="6226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+mj-lt"/>
                <a:cs typeface="Times New Roman" panose="02020603050405020304" pitchFamily="18" charset="0"/>
              </a:rPr>
              <a:t>Управление культуры и спорта БГО, млн. руб.</a:t>
            </a:r>
            <a:endParaRPr lang="ru-RU" sz="24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8146" y="559008"/>
            <a:ext cx="84758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2000" dirty="0" smtClean="0">
                <a:cs typeface="Times New Roman" panose="02020603050405020304" pitchFamily="18" charset="0"/>
              </a:rPr>
              <a:t>БГО «Развитие </a:t>
            </a:r>
            <a:r>
              <a:rPr lang="ru-RU" sz="2000" dirty="0">
                <a:cs typeface="Times New Roman" panose="02020603050405020304" pitchFamily="18" charset="0"/>
              </a:rPr>
              <a:t>культуры, физической культуры и </a:t>
            </a:r>
            <a:r>
              <a:rPr lang="ru-RU" sz="2000" dirty="0" smtClean="0">
                <a:cs typeface="Times New Roman" panose="02020603050405020304" pitchFamily="18" charset="0"/>
              </a:rPr>
              <a:t>спорта, организация </a:t>
            </a:r>
            <a:r>
              <a:rPr lang="ru-RU" sz="2000" dirty="0">
                <a:cs typeface="Times New Roman" panose="02020603050405020304" pitchFamily="18" charset="0"/>
              </a:rPr>
              <a:t>работы с молодежью в </a:t>
            </a:r>
            <a:r>
              <a:rPr lang="ru-RU" sz="2000" dirty="0" smtClean="0">
                <a:cs typeface="Times New Roman" panose="02020603050405020304" pitchFamily="18" charset="0"/>
              </a:rPr>
              <a:t>БГО </a:t>
            </a:r>
            <a:r>
              <a:rPr lang="ru-RU" sz="2000" dirty="0">
                <a:cs typeface="Times New Roman" panose="02020603050405020304" pitchFamily="18" charset="0"/>
              </a:rPr>
              <a:t>до </a:t>
            </a:r>
            <a:r>
              <a:rPr lang="ru-RU" sz="2000" dirty="0" smtClean="0">
                <a:cs typeface="Times New Roman" panose="02020603050405020304" pitchFamily="18" charset="0"/>
              </a:rPr>
              <a:t>2024 года».</a:t>
            </a:r>
          </a:p>
          <a:p>
            <a:r>
              <a:rPr lang="ru-RU" sz="2000" b="1" dirty="0" smtClean="0">
                <a:cs typeface="Times New Roman" panose="02020603050405020304" pitchFamily="18" charset="0"/>
              </a:rPr>
              <a:t>Исполнено</a:t>
            </a:r>
            <a:r>
              <a:rPr lang="ru-RU" sz="2000" b="1" dirty="0">
                <a:cs typeface="Times New Roman" panose="02020603050405020304" pitchFamily="18" charset="0"/>
              </a:rPr>
              <a:t>: </a:t>
            </a:r>
            <a:r>
              <a:rPr lang="ru-RU" sz="2000" b="1" dirty="0" smtClean="0">
                <a:cs typeface="Times New Roman" panose="02020603050405020304" pitchFamily="18" charset="0"/>
              </a:rPr>
              <a:t>59,7 млн. </a:t>
            </a:r>
            <a:r>
              <a:rPr lang="ru-RU" sz="2000" b="1" dirty="0">
                <a:cs typeface="Times New Roman" panose="02020603050405020304" pitchFamily="18" charset="0"/>
              </a:rPr>
              <a:t>руб. – </a:t>
            </a:r>
            <a:r>
              <a:rPr lang="ru-RU" sz="2000" b="1" dirty="0" smtClean="0">
                <a:cs typeface="Times New Roman" panose="02020603050405020304" pitchFamily="18" charset="0"/>
              </a:rPr>
              <a:t>15,2%</a:t>
            </a:r>
            <a:endParaRPr lang="ru-RU" sz="20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6926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526997"/>
              </p:ext>
            </p:extLst>
          </p:nvPr>
        </p:nvGraphicFramePr>
        <p:xfrm>
          <a:off x="0" y="764704"/>
          <a:ext cx="9144001" cy="4662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459"/>
                <a:gridCol w="5263979"/>
                <a:gridCol w="1293340"/>
                <a:gridCol w="947352"/>
                <a:gridCol w="1103871"/>
              </a:tblGrid>
              <a:tr h="4930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/>
                        <a:t>№ </a:t>
                      </a:r>
                      <a:r>
                        <a:rPr lang="ru-RU" sz="1600" baseline="0" dirty="0" err="1"/>
                        <a:t>п</a:t>
                      </a:r>
                      <a:r>
                        <a:rPr lang="ru-RU" sz="1600" baseline="0" dirty="0"/>
                        <a:t>/</a:t>
                      </a:r>
                      <a:r>
                        <a:rPr lang="ru-RU" sz="1600" baseline="0" dirty="0" err="1"/>
                        <a:t>п</a:t>
                      </a:r>
                      <a:endParaRPr lang="ru-RU" sz="1600" b="1" i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/>
                        <a:t>Наименование подпрограммы</a:t>
                      </a:r>
                      <a:endParaRPr lang="ru-RU" sz="1600" b="1" i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Утверждено ассигнований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Кассовый расход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Процент исполнения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565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 smtClean="0"/>
                        <a:t>3.2</a:t>
                      </a:r>
                      <a:endParaRPr lang="ru-RU" sz="18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/>
                        <a:t>Мероприятие: Проектно-изыскательские работы и строительство физкультурно-оздоровительного комплекса в поселке Монетном </a:t>
                      </a:r>
                      <a:r>
                        <a:rPr kumimoji="0" lang="ru-RU" sz="1400" kern="1200" baseline="0" dirty="0" smtClean="0"/>
                        <a:t>в целях реализации национального проекта «Демография»</a:t>
                      </a:r>
                      <a:endParaRPr lang="ru-RU" sz="14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7,4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0,0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0,0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816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 smtClean="0"/>
                        <a:t>3.3</a:t>
                      </a:r>
                      <a:endParaRPr lang="ru-RU" sz="18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/>
                        <a:t>Мероприятие: Строительство и реконструкция объектов спортивной инфраструктуры муниципальной собственности для занятий физической культурой и спортом </a:t>
                      </a:r>
                      <a:r>
                        <a:rPr kumimoji="0" lang="ru-RU" sz="1400" kern="1200" baseline="0" dirty="0" smtClean="0"/>
                        <a:t>в целях реализации национального проекта «Демография»</a:t>
                      </a:r>
                      <a:endParaRPr lang="ru-RU" sz="1400" b="0" i="0" baseline="0" dirty="0" smtClean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79,0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0,0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0,0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816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 smtClean="0"/>
                        <a:t>3.4</a:t>
                      </a:r>
                      <a:endParaRPr lang="ru-RU" sz="18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/>
                        <a:t>Мероприятие: Реализация мероприятий по поэтапному внедрению Всероссийского физкультурно-спортивного комплекса "Готов к труду и обороне" (ГТО) </a:t>
                      </a:r>
                      <a:r>
                        <a:rPr kumimoji="0" lang="ru-RU" sz="1400" kern="1200" baseline="0" dirty="0" smtClean="0"/>
                        <a:t>в целях реализации национального проекта «Демография»</a:t>
                      </a:r>
                      <a:endParaRPr lang="ru-RU" sz="1400" b="0" i="0" baseline="0" dirty="0" smtClean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0,06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0,0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0,0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537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/>
                        <a:t>4</a:t>
                      </a:r>
                      <a:endParaRPr lang="ru-RU" sz="18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/>
                        <a:t>Развитие потенциала молодежи</a:t>
                      </a:r>
                      <a:endParaRPr lang="ru-RU" sz="14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8,4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0,05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0,5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818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 smtClean="0"/>
                        <a:t>5</a:t>
                      </a:r>
                      <a:endParaRPr lang="ru-RU" sz="18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/>
                        <a:t>Обеспечение реализации муниципальной программы БГО «Развитие культуры, физической культуры и спорта, организация работы с молодежью в БГО до 2024 года»</a:t>
                      </a:r>
                      <a:endParaRPr lang="ru-RU" sz="1400" b="0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4,6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0,9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19,3</a:t>
                      </a:r>
                      <a:endParaRPr lang="ru-RU" sz="2400" b="1" i="0" baseline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4" name="Рисунок 3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33700"/>
            <a:ext cx="2808312" cy="57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8141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5709" y="141556"/>
            <a:ext cx="56288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Исполнение по муниципальной программе БГО «Развитие культуры, физической культуры и </a:t>
            </a:r>
            <a:r>
              <a:rPr lang="ru-RU" sz="2400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спорта, организация </a:t>
            </a:r>
            <a:r>
              <a:rPr lang="ru-RU" sz="24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работы с молодежью в БГО до </a:t>
            </a:r>
            <a:r>
              <a:rPr lang="ru-RU" sz="2400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2024 </a:t>
            </a:r>
            <a:r>
              <a:rPr lang="ru-RU" sz="24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года», удельный вес (%)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957430299"/>
              </p:ext>
            </p:extLst>
          </p:nvPr>
        </p:nvGraphicFramePr>
        <p:xfrm>
          <a:off x="575048" y="1616052"/>
          <a:ext cx="856895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6632"/>
            <a:ext cx="328536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4722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37150" y="87788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+mj-lt"/>
                <a:cs typeface="Times New Roman" panose="02020603050405020304" pitchFamily="18" charset="0"/>
              </a:rPr>
              <a:t>Комитет по управлению имуществом БГО, млн. руб.</a:t>
            </a:r>
            <a:endParaRPr lang="ru-RU" sz="28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1070" y="1297808"/>
            <a:ext cx="84758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cs typeface="Times New Roman" panose="02020603050405020304" pitchFamily="18" charset="0"/>
              </a:rPr>
              <a:t>Муниципальная программа БГО «Управление </a:t>
            </a:r>
            <a:r>
              <a:rPr lang="ru-RU" sz="2200" dirty="0">
                <a:cs typeface="Times New Roman" panose="02020603050405020304" pitchFamily="18" charset="0"/>
              </a:rPr>
              <a:t>муниципальной собственностью и земельными ресурсами </a:t>
            </a:r>
            <a:r>
              <a:rPr lang="ru-RU" sz="2200" dirty="0" smtClean="0">
                <a:cs typeface="Times New Roman" panose="02020603050405020304" pitchFamily="18" charset="0"/>
              </a:rPr>
              <a:t>БГО </a:t>
            </a:r>
            <a:r>
              <a:rPr lang="ru-RU" sz="2200" dirty="0">
                <a:cs typeface="Times New Roman" panose="02020603050405020304" pitchFamily="18" charset="0"/>
              </a:rPr>
              <a:t>до </a:t>
            </a:r>
            <a:r>
              <a:rPr lang="ru-RU" sz="2200" dirty="0" smtClean="0">
                <a:cs typeface="Times New Roman" panose="02020603050405020304" pitchFamily="18" charset="0"/>
              </a:rPr>
              <a:t>2024 года».</a:t>
            </a:r>
          </a:p>
          <a:p>
            <a:r>
              <a:rPr lang="ru-RU" sz="2000" b="1" dirty="0" smtClean="0">
                <a:cs typeface="Times New Roman" panose="02020603050405020304" pitchFamily="18" charset="0"/>
              </a:rPr>
              <a:t>Исполнено</a:t>
            </a:r>
            <a:r>
              <a:rPr lang="ru-RU" sz="2000" b="1" dirty="0">
                <a:cs typeface="Times New Roman" panose="02020603050405020304" pitchFamily="18" charset="0"/>
              </a:rPr>
              <a:t>: </a:t>
            </a:r>
            <a:r>
              <a:rPr lang="ru-RU" sz="2000" b="1" dirty="0" smtClean="0">
                <a:cs typeface="Times New Roman" panose="02020603050405020304" pitchFamily="18" charset="0"/>
              </a:rPr>
              <a:t>2,6 млн. </a:t>
            </a:r>
            <a:r>
              <a:rPr lang="ru-RU" sz="2000" b="1" dirty="0">
                <a:cs typeface="Times New Roman" panose="02020603050405020304" pitchFamily="18" charset="0"/>
              </a:rPr>
              <a:t>руб. – </a:t>
            </a:r>
            <a:r>
              <a:rPr lang="ru-RU" sz="2000" b="1" dirty="0" smtClean="0">
                <a:cs typeface="Times New Roman" panose="02020603050405020304" pitchFamily="18" charset="0"/>
              </a:rPr>
              <a:t>18,3%</a:t>
            </a:r>
            <a:endParaRPr lang="ru-RU" sz="2000" b="1" dirty="0"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9022331"/>
              </p:ext>
            </p:extLst>
          </p:nvPr>
        </p:nvGraphicFramePr>
        <p:xfrm>
          <a:off x="0" y="2389040"/>
          <a:ext cx="9143999" cy="4433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683"/>
                <a:gridCol w="4674393"/>
                <a:gridCol w="1482810"/>
                <a:gridCol w="1159217"/>
                <a:gridCol w="1303896"/>
              </a:tblGrid>
              <a:tr h="59305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+mn-lt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cs typeface="Times New Roman" panose="02020603050405020304" pitchFamily="18" charset="0"/>
                        </a:rPr>
                        <a:t>Наименование подпрограммы</a:t>
                      </a:r>
                      <a:endParaRPr lang="ru-RU"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cs typeface="Times New Roman" panose="02020603050405020304" pitchFamily="18" charset="0"/>
                        </a:rPr>
                        <a:t>Утверждено ассигнований</a:t>
                      </a:r>
                      <a:endParaRPr lang="ru-RU"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cs typeface="Times New Roman" panose="02020603050405020304" pitchFamily="18" charset="0"/>
                        </a:rPr>
                        <a:t>Кассовый расход</a:t>
                      </a:r>
                      <a:endParaRPr lang="ru-RU"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cs typeface="Times New Roman" panose="02020603050405020304" pitchFamily="18" charset="0"/>
                        </a:rPr>
                        <a:t>Процент исполнения</a:t>
                      </a:r>
                      <a:endParaRPr lang="ru-RU"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14264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latin typeface="+mn-lt"/>
                          <a:cs typeface="Times New Roman" panose="02020603050405020304" pitchFamily="18" charset="0"/>
                        </a:rPr>
                        <a:t>Управление муниципальной собственностью, земельными ресурсами и приватизация муниципального имущества Березовского городского округа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latin typeface="+mn-lt"/>
                          <a:cs typeface="Times New Roman" panose="02020603050405020304" pitchFamily="18" charset="0"/>
                        </a:rPr>
                        <a:t>2,8</a:t>
                      </a:r>
                      <a:endParaRPr lang="ru-RU" sz="28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latin typeface="+mn-lt"/>
                          <a:cs typeface="Times New Roman" panose="02020603050405020304" pitchFamily="18" charset="0"/>
                        </a:rPr>
                        <a:t>0,05</a:t>
                      </a:r>
                      <a:endParaRPr lang="ru-RU" sz="28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latin typeface="+mn-lt"/>
                          <a:cs typeface="Times New Roman" panose="02020603050405020304" pitchFamily="18" charset="0"/>
                        </a:rPr>
                        <a:t>1,7</a:t>
                      </a:r>
                      <a:endParaRPr lang="ru-RU" sz="28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70421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latin typeface="+mn-lt"/>
                          <a:cs typeface="Times New Roman" panose="02020603050405020304" pitchFamily="18" charset="0"/>
                        </a:rPr>
                        <a:t>Обеспечение реализации муниципальной программы Березовского городского округа "Управление муниципальной собственностью и земельными ресурсами Березовского городского округа до 2024 года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latin typeface="+mn-lt"/>
                          <a:cs typeface="Times New Roman" panose="02020603050405020304" pitchFamily="18" charset="0"/>
                        </a:rPr>
                        <a:t>11,2</a:t>
                      </a:r>
                      <a:endParaRPr lang="ru-RU" sz="28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latin typeface="+mn-lt"/>
                          <a:cs typeface="Times New Roman" panose="02020603050405020304" pitchFamily="18" charset="0"/>
                        </a:rPr>
                        <a:t>2,5</a:t>
                      </a:r>
                      <a:endParaRPr lang="ru-RU" sz="28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latin typeface="+mn-lt"/>
                          <a:cs typeface="Times New Roman" panose="02020603050405020304" pitchFamily="18" charset="0"/>
                        </a:rPr>
                        <a:t>22,5</a:t>
                      </a:r>
                      <a:endParaRPr lang="ru-RU" sz="28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1" name="Рисунок 10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373" y="65285"/>
            <a:ext cx="4232619" cy="92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9889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6120" y="0"/>
            <a:ext cx="5897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Исполнение по муниципальной программе БГО «Управление муниципальной собственностью и земельными ресурсами БГО до </a:t>
            </a:r>
            <a:r>
              <a:rPr lang="ru-RU" sz="2400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2024 </a:t>
            </a:r>
            <a:r>
              <a:rPr lang="ru-RU" sz="24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года», удельный вес (%)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073262916"/>
              </p:ext>
            </p:extLst>
          </p:nvPr>
        </p:nvGraphicFramePr>
        <p:xfrm>
          <a:off x="497758" y="1475244"/>
          <a:ext cx="856895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6632"/>
            <a:ext cx="328536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4877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9511" y="1357298"/>
            <a:ext cx="8475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+mj-lt"/>
                <a:cs typeface="Times New Roman" panose="02020603050405020304" pitchFamily="18" charset="0"/>
              </a:rPr>
              <a:t>Управление финансов БГО, млн. руб.</a:t>
            </a:r>
            <a:endParaRPr lang="ru-RU" sz="3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7265" y="1880518"/>
            <a:ext cx="80581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cs typeface="Times New Roman" panose="02020603050405020304" pitchFamily="18" charset="0"/>
              </a:rPr>
              <a:t>Муниципальная программа  </a:t>
            </a:r>
            <a:r>
              <a:rPr lang="ru-RU" sz="2200" dirty="0" smtClean="0">
                <a:cs typeface="Times New Roman" panose="02020603050405020304" pitchFamily="18" charset="0"/>
              </a:rPr>
              <a:t>БГО «Управление </a:t>
            </a:r>
            <a:r>
              <a:rPr lang="ru-RU" sz="2200" dirty="0">
                <a:cs typeface="Times New Roman" panose="02020603050405020304" pitchFamily="18" charset="0"/>
              </a:rPr>
              <a:t>муниципальными финансами </a:t>
            </a:r>
            <a:r>
              <a:rPr lang="ru-RU" sz="2200" dirty="0" smtClean="0">
                <a:cs typeface="Times New Roman" panose="02020603050405020304" pitchFamily="18" charset="0"/>
              </a:rPr>
              <a:t>БГО </a:t>
            </a:r>
            <a:r>
              <a:rPr lang="ru-RU" sz="2200" dirty="0">
                <a:cs typeface="Times New Roman" panose="02020603050405020304" pitchFamily="18" charset="0"/>
              </a:rPr>
              <a:t>до </a:t>
            </a:r>
            <a:r>
              <a:rPr lang="ru-RU" sz="2200" dirty="0" smtClean="0">
                <a:cs typeface="Times New Roman" panose="02020603050405020304" pitchFamily="18" charset="0"/>
              </a:rPr>
              <a:t>2024 года».</a:t>
            </a:r>
          </a:p>
          <a:p>
            <a:endParaRPr lang="ru-RU" dirty="0">
              <a:cs typeface="Times New Roman" panose="02020603050405020304" pitchFamily="18" charset="0"/>
            </a:endParaRPr>
          </a:p>
          <a:p>
            <a:r>
              <a:rPr lang="ru-RU" sz="2000" b="1" dirty="0">
                <a:cs typeface="Times New Roman" panose="02020603050405020304" pitchFamily="18" charset="0"/>
              </a:rPr>
              <a:t>Исполнено: </a:t>
            </a:r>
            <a:r>
              <a:rPr lang="ru-RU" sz="2000" b="1" dirty="0" smtClean="0">
                <a:cs typeface="Times New Roman" panose="02020603050405020304" pitchFamily="18" charset="0"/>
              </a:rPr>
              <a:t>3,2 млн. </a:t>
            </a:r>
            <a:r>
              <a:rPr lang="ru-RU" sz="2000" b="1" dirty="0">
                <a:cs typeface="Times New Roman" panose="02020603050405020304" pitchFamily="18" charset="0"/>
              </a:rPr>
              <a:t>руб. – </a:t>
            </a:r>
            <a:r>
              <a:rPr lang="ru-RU" sz="2000" b="1" dirty="0" smtClean="0">
                <a:cs typeface="Times New Roman" panose="02020603050405020304" pitchFamily="18" charset="0"/>
              </a:rPr>
              <a:t>22,9%</a:t>
            </a:r>
            <a:endParaRPr lang="ru-RU" sz="2000" b="1" dirty="0"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185941"/>
              </p:ext>
            </p:extLst>
          </p:nvPr>
        </p:nvGraphicFramePr>
        <p:xfrm>
          <a:off x="0" y="3325995"/>
          <a:ext cx="9144000" cy="26630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271"/>
                <a:gridCol w="4827373"/>
                <a:gridCol w="1433384"/>
                <a:gridCol w="1103870"/>
                <a:gridCol w="1285102"/>
              </a:tblGrid>
              <a:tr h="74280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+mn-lt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cs typeface="Times New Roman" panose="02020603050405020304" pitchFamily="18" charset="0"/>
                        </a:rPr>
                        <a:t>Наименование подпрограммы</a:t>
                      </a:r>
                      <a:endParaRPr lang="ru-RU"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cs typeface="Times New Roman" panose="02020603050405020304" pitchFamily="18" charset="0"/>
                        </a:rPr>
                        <a:t>Утверждено ассигнований</a:t>
                      </a:r>
                      <a:endParaRPr lang="ru-RU"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cs typeface="Times New Roman" panose="02020603050405020304" pitchFamily="18" charset="0"/>
                        </a:rPr>
                        <a:t>Кассовый расход</a:t>
                      </a:r>
                      <a:endParaRPr lang="ru-RU"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cs typeface="Times New Roman" panose="02020603050405020304" pitchFamily="18" charset="0"/>
                        </a:rPr>
                        <a:t>Процент исполнения</a:t>
                      </a:r>
                      <a:endParaRPr lang="ru-RU"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4514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latin typeface="+mn-lt"/>
                          <a:cs typeface="Times New Roman" panose="02020603050405020304" pitchFamily="18" charset="0"/>
                        </a:rPr>
                        <a:t>Обеспечение реализации муниципальной программы Березовского городского округа "Управление муниципальными финансами Березовского городского округа до 2024 года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latin typeface="+mn-lt"/>
                          <a:cs typeface="Times New Roman" panose="02020603050405020304" pitchFamily="18" charset="0"/>
                        </a:rPr>
                        <a:t>14,1</a:t>
                      </a:r>
                      <a:endParaRPr lang="ru-RU" sz="28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latin typeface="+mn-lt"/>
                          <a:cs typeface="Times New Roman" panose="02020603050405020304" pitchFamily="18" charset="0"/>
                        </a:rPr>
                        <a:t>3,2</a:t>
                      </a:r>
                      <a:endParaRPr lang="ru-RU" sz="28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latin typeface="+mn-lt"/>
                          <a:cs typeface="Times New Roman" panose="02020603050405020304" pitchFamily="18" charset="0"/>
                        </a:rPr>
                        <a:t>22,9</a:t>
                      </a:r>
                      <a:endParaRPr lang="ru-RU" sz="28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Рисунок 6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14290"/>
            <a:ext cx="5214974" cy="114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8297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4877" y="130233"/>
            <a:ext cx="48965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Исполнение по муниципальной программе БГО </a:t>
            </a:r>
          </a:p>
          <a:p>
            <a:pPr algn="ctr"/>
            <a:r>
              <a:rPr lang="ru-RU" sz="24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«Управление муниципальными финансами БГО </a:t>
            </a:r>
          </a:p>
          <a:p>
            <a:pPr algn="ctr"/>
            <a:r>
              <a:rPr lang="ru-RU" sz="24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до </a:t>
            </a:r>
            <a:r>
              <a:rPr lang="ru-RU" sz="2400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2024 </a:t>
            </a:r>
            <a:r>
              <a:rPr lang="ru-RU" sz="24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года», удельный вес (%)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821586851"/>
              </p:ext>
            </p:extLst>
          </p:nvPr>
        </p:nvGraphicFramePr>
        <p:xfrm>
          <a:off x="642671" y="969773"/>
          <a:ext cx="7776864" cy="4616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6632"/>
            <a:ext cx="328536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2942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4877" y="116633"/>
            <a:ext cx="47075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+mj-lt"/>
                <a:cs typeface="Times New Roman" panose="02020603050405020304" pitchFamily="18" charset="0"/>
              </a:rPr>
              <a:t>Структура непрограммных направлений расходов,</a:t>
            </a:r>
          </a:p>
          <a:p>
            <a:pPr algn="ctr"/>
            <a:r>
              <a:rPr lang="ru-RU" sz="2800" dirty="0" smtClean="0">
                <a:latin typeface="+mj-lt"/>
                <a:cs typeface="Times New Roman" panose="02020603050405020304" pitchFamily="18" charset="0"/>
              </a:rPr>
              <a:t> удельный вес (%)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924629605"/>
              </p:ext>
            </p:extLst>
          </p:nvPr>
        </p:nvGraphicFramePr>
        <p:xfrm>
          <a:off x="503256" y="1699336"/>
          <a:ext cx="8766169" cy="4989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6632"/>
            <a:ext cx="3285365" cy="7200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4590" y="1501628"/>
            <a:ext cx="5004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cs typeface="Times New Roman" panose="02020603050405020304" pitchFamily="18" charset="0"/>
              </a:rPr>
              <a:t>Исполнено: </a:t>
            </a:r>
            <a:r>
              <a:rPr lang="ru-RU" sz="2400" b="1" dirty="0" smtClean="0">
                <a:cs typeface="Times New Roman" panose="02020603050405020304" pitchFamily="18" charset="0"/>
              </a:rPr>
              <a:t>1,3 млн</a:t>
            </a:r>
            <a:r>
              <a:rPr lang="ru-RU" sz="2400" b="1" dirty="0">
                <a:cs typeface="Times New Roman" panose="02020603050405020304" pitchFamily="18" charset="0"/>
              </a:rPr>
              <a:t>. руб. – </a:t>
            </a:r>
            <a:r>
              <a:rPr lang="ru-RU" sz="2400" b="1" dirty="0" smtClean="0">
                <a:cs typeface="Times New Roman" panose="02020603050405020304" pitchFamily="18" charset="0"/>
              </a:rPr>
              <a:t>10,8%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218843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07092" y="796814"/>
            <a:ext cx="88939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Исполнение доходов </a:t>
            </a:r>
            <a:r>
              <a:rPr lang="ru-RU" sz="2800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по итогам 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I</a:t>
            </a:r>
            <a:r>
              <a:rPr lang="ru-RU" sz="2800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квартал 2019 года, </a:t>
            </a:r>
            <a:r>
              <a:rPr lang="ru-RU" sz="28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млн. руб.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06900909"/>
              </p:ext>
            </p:extLst>
          </p:nvPr>
        </p:nvGraphicFramePr>
        <p:xfrm>
          <a:off x="107504" y="975507"/>
          <a:ext cx="8679338" cy="5792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6734"/>
            <a:ext cx="328536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9066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34031" y="-8238"/>
            <a:ext cx="55358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atin typeface="+mj-lt"/>
                <a:cs typeface="Times New Roman" panose="02020603050405020304" pitchFamily="18" charset="0"/>
              </a:rPr>
              <a:t>Исполнение расходов за </a:t>
            </a:r>
            <a:r>
              <a:rPr lang="en-US" sz="2200" dirty="0" smtClean="0">
                <a:latin typeface="+mj-lt"/>
                <a:cs typeface="Times New Roman" panose="02020603050405020304" pitchFamily="18" charset="0"/>
              </a:rPr>
              <a:t>I </a:t>
            </a:r>
            <a:r>
              <a:rPr lang="ru-RU" sz="2200" dirty="0" smtClean="0">
                <a:latin typeface="+mj-lt"/>
                <a:cs typeface="Times New Roman" panose="02020603050405020304" pitchFamily="18" charset="0"/>
              </a:rPr>
              <a:t>квартал 2019 года 521,1 </a:t>
            </a:r>
            <a:r>
              <a:rPr lang="ru-RU" sz="2200" dirty="0" err="1" smtClean="0">
                <a:latin typeface="+mj-lt"/>
                <a:cs typeface="Times New Roman" panose="02020603050405020304" pitchFamily="18" charset="0"/>
              </a:rPr>
              <a:t>млн.руб</a:t>
            </a:r>
            <a:r>
              <a:rPr lang="ru-RU" sz="2200" dirty="0" smtClean="0">
                <a:latin typeface="+mj-lt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200" dirty="0" smtClean="0">
                <a:latin typeface="+mj-lt"/>
                <a:cs typeface="Times New Roman" panose="02020603050405020304" pitchFamily="18" charset="0"/>
              </a:rPr>
              <a:t> в том числе по городу 422,7 млн.руб. по поселкам 98,4 млн.руб.</a:t>
            </a:r>
            <a:endParaRPr lang="ru-RU" sz="2200" dirty="0"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869164531"/>
              </p:ext>
            </p:extLst>
          </p:nvPr>
        </p:nvGraphicFramePr>
        <p:xfrm>
          <a:off x="1625106" y="952349"/>
          <a:ext cx="7828007" cy="5771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Рисунок 11" descr="logo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512" y="116632"/>
            <a:ext cx="328536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8553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811850" y="1357298"/>
            <a:ext cx="762513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+mj-lt"/>
                <a:cs typeface="Times New Roman" panose="02020603050405020304" pitchFamily="18" charset="0"/>
              </a:rPr>
              <a:t>Муниципальный долг БГО (</a:t>
            </a:r>
            <a:r>
              <a:rPr lang="ru-RU" sz="2800" dirty="0" err="1" smtClean="0">
                <a:latin typeface="+mj-lt"/>
                <a:cs typeface="Times New Roman" panose="02020603050405020304" pitchFamily="18" charset="0"/>
              </a:rPr>
              <a:t>млн.руб</a:t>
            </a:r>
            <a:r>
              <a:rPr lang="ru-RU" sz="2800" dirty="0" smtClean="0">
                <a:latin typeface="+mj-lt"/>
                <a:cs typeface="Times New Roman" panose="02020603050405020304" pitchFamily="18" charset="0"/>
              </a:rPr>
              <a:t>.)</a:t>
            </a:r>
          </a:p>
          <a:p>
            <a:endParaRPr lang="ru-RU" sz="2400" dirty="0">
              <a:latin typeface="+mj-lt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+mj-lt"/>
                <a:cs typeface="Times New Roman" panose="02020603050405020304" pitchFamily="18" charset="0"/>
              </a:rPr>
              <a:t>На 01.01.2019 – </a:t>
            </a:r>
            <a:r>
              <a:rPr lang="ru-RU" sz="2400" b="1" dirty="0" smtClean="0">
                <a:latin typeface="+mj-lt"/>
                <a:cs typeface="Times New Roman" panose="02020603050405020304" pitchFamily="18" charset="0"/>
              </a:rPr>
              <a:t>49,9</a:t>
            </a:r>
            <a:r>
              <a:rPr lang="ru-RU" sz="2400" dirty="0" smtClean="0">
                <a:latin typeface="+mj-lt"/>
                <a:cs typeface="Times New Roman" panose="02020603050405020304" pitchFamily="18" charset="0"/>
              </a:rPr>
              <a:t>		На 01.04.2019 – </a:t>
            </a:r>
            <a:r>
              <a:rPr lang="ru-RU" sz="2400" b="1" dirty="0" smtClean="0">
                <a:latin typeface="+mj-lt"/>
                <a:cs typeface="Times New Roman" panose="02020603050405020304" pitchFamily="18" charset="0"/>
              </a:rPr>
              <a:t>41,6</a:t>
            </a: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1575657515"/>
              </p:ext>
            </p:extLst>
          </p:nvPr>
        </p:nvGraphicFramePr>
        <p:xfrm>
          <a:off x="-218209" y="3221182"/>
          <a:ext cx="8338458" cy="2349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9" name="Рисунок 18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14290"/>
            <a:ext cx="5214974" cy="1143008"/>
          </a:xfrm>
          <a:prstGeom prst="rect">
            <a:avLst/>
          </a:prstGeom>
        </p:spPr>
      </p:pic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2615335283"/>
              </p:ext>
            </p:extLst>
          </p:nvPr>
        </p:nvGraphicFramePr>
        <p:xfrm>
          <a:off x="4870652" y="2409408"/>
          <a:ext cx="3566336" cy="2945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338364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14290"/>
            <a:ext cx="5214974" cy="1143008"/>
          </a:xfrm>
          <a:prstGeom prst="rect">
            <a:avLst/>
          </a:prstGeom>
        </p:spPr>
      </p:pic>
      <p:sp>
        <p:nvSpPr>
          <p:cNvPr id="6" name="Заголовок 3"/>
          <p:cNvSpPr txBox="1">
            <a:spLocks/>
          </p:cNvSpPr>
          <p:nvPr/>
        </p:nvSpPr>
        <p:spPr>
          <a:xfrm>
            <a:off x="256032" y="2785540"/>
            <a:ext cx="8570976" cy="99719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5400" smtClean="0"/>
              <a:t>Спасибо за внимание!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6930512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7226" y="159775"/>
            <a:ext cx="57167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Динамика исполнения, млн. руб.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564100438"/>
              </p:ext>
            </p:extLst>
          </p:nvPr>
        </p:nvGraphicFramePr>
        <p:xfrm>
          <a:off x="683912" y="980800"/>
          <a:ext cx="8286808" cy="53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Рисунок 5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76734"/>
            <a:ext cx="328536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4099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83868" y="43558"/>
            <a:ext cx="54726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Структура налоговых доходов </a:t>
            </a:r>
          </a:p>
          <a:p>
            <a:pPr algn="ctr"/>
            <a:r>
              <a:rPr lang="ru-RU" sz="30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за </a:t>
            </a:r>
            <a:r>
              <a:rPr lang="en-US" sz="30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I </a:t>
            </a:r>
            <a:r>
              <a:rPr lang="ru-RU" sz="30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квартал 2019 года, </a:t>
            </a:r>
            <a:r>
              <a:rPr lang="ru-RU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млн. руб.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416743019"/>
              </p:ext>
            </p:extLst>
          </p:nvPr>
        </p:nvGraphicFramePr>
        <p:xfrm>
          <a:off x="296974" y="1178148"/>
          <a:ext cx="8943750" cy="5740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27584" y="1059221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Всего доходов: </a:t>
            </a:r>
            <a:r>
              <a:rPr lang="ru-RU" sz="2400" b="1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162,5 </a:t>
            </a:r>
            <a:r>
              <a:rPr lang="ru-RU" sz="2400" b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млн. руб.</a:t>
            </a:r>
          </a:p>
        </p:txBody>
      </p:sp>
      <p:pic>
        <p:nvPicPr>
          <p:cNvPr id="5" name="Рисунок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6734"/>
            <a:ext cx="328536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4429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81544" y="76734"/>
            <a:ext cx="5545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Динамика основных </a:t>
            </a:r>
          </a:p>
          <a:p>
            <a:pPr algn="ctr"/>
            <a:r>
              <a:rPr lang="ru-RU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налоговых доходов, млн. руб.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118557353"/>
              </p:ext>
            </p:extLst>
          </p:nvPr>
        </p:nvGraphicFramePr>
        <p:xfrm>
          <a:off x="601774" y="1030841"/>
          <a:ext cx="8608658" cy="6000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6734"/>
            <a:ext cx="328536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3194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64877" y="0"/>
            <a:ext cx="56132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Структура неналоговых доходов </a:t>
            </a:r>
            <a:r>
              <a:rPr lang="ru-RU" sz="30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за </a:t>
            </a:r>
            <a:r>
              <a:rPr lang="en-US" sz="30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I </a:t>
            </a:r>
            <a:r>
              <a:rPr lang="ru-RU" sz="30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квартал 2019 года, </a:t>
            </a:r>
            <a:r>
              <a:rPr lang="ru-RU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млн. руб.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948080256"/>
              </p:ext>
            </p:extLst>
          </p:nvPr>
        </p:nvGraphicFramePr>
        <p:xfrm>
          <a:off x="736196" y="1689723"/>
          <a:ext cx="8572560" cy="6000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05916" y="1056158"/>
            <a:ext cx="4357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Всего доходов: </a:t>
            </a:r>
            <a:r>
              <a:rPr lang="ru-RU" sz="2400" b="1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55,0 </a:t>
            </a:r>
            <a:r>
              <a:rPr lang="ru-RU" sz="2400" b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млн. руб.</a:t>
            </a:r>
          </a:p>
        </p:txBody>
      </p:sp>
      <p:pic>
        <p:nvPicPr>
          <p:cNvPr id="6" name="Рисунок 5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1115"/>
            <a:ext cx="328536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4800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3464877" y="218207"/>
            <a:ext cx="5499611" cy="725597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3000" b="0" dirty="0" smtClean="0">
                <a:solidFill>
                  <a:prstClr val="black"/>
                </a:solidFill>
                <a:effectLst/>
                <a:cs typeface="Times New Roman" panose="02020603050405020304" pitchFamily="18" charset="0"/>
              </a:rPr>
              <a:t>Динамика основных </a:t>
            </a:r>
          </a:p>
          <a:p>
            <a:pPr algn="ctr"/>
            <a:r>
              <a:rPr lang="ru-RU" sz="3000" b="0" dirty="0" smtClean="0">
                <a:solidFill>
                  <a:prstClr val="black"/>
                </a:solidFill>
                <a:effectLst/>
                <a:cs typeface="Times New Roman" panose="02020603050405020304" pitchFamily="18" charset="0"/>
              </a:rPr>
              <a:t>неналоговых доходов, млн. руб.</a:t>
            </a:r>
            <a:endParaRPr lang="ru-RU" sz="3000" b="0" dirty="0">
              <a:solidFill>
                <a:prstClr val="black"/>
              </a:solidFill>
              <a:effectLst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3244812"/>
              </p:ext>
            </p:extLst>
          </p:nvPr>
        </p:nvGraphicFramePr>
        <p:xfrm>
          <a:off x="444843" y="1332013"/>
          <a:ext cx="9056914" cy="5395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1115"/>
            <a:ext cx="328536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518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81265" y="62625"/>
            <a:ext cx="58024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Исполнение расходов </a:t>
            </a:r>
          </a:p>
          <a:p>
            <a:pPr algn="ctr"/>
            <a:r>
              <a:rPr lang="ru-RU" sz="30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за </a:t>
            </a:r>
            <a:r>
              <a:rPr lang="en-US" sz="3000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I </a:t>
            </a:r>
            <a:r>
              <a:rPr lang="ru-RU" sz="3000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квартал 2019 года, </a:t>
            </a:r>
            <a:r>
              <a:rPr lang="ru-RU" sz="30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млн. руб.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295877618"/>
              </p:ext>
            </p:extLst>
          </p:nvPr>
        </p:nvGraphicFramePr>
        <p:xfrm>
          <a:off x="89846" y="1196752"/>
          <a:ext cx="8646299" cy="5281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Рисунок 5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116632"/>
            <a:ext cx="3285365" cy="72008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2246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2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6005503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3775</TotalTime>
  <Words>1991</Words>
  <Application>Microsoft Office PowerPoint</Application>
  <PresentationFormat>Экран (4:3)</PresentationFormat>
  <Paragraphs>550</Paragraphs>
  <Slides>32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7" baseType="lpstr">
      <vt:lpstr>Arial</vt:lpstr>
      <vt:lpstr>Calibri</vt:lpstr>
      <vt:lpstr>Corbel</vt:lpstr>
      <vt:lpstr>Times New Roman</vt:lpstr>
      <vt:lpstr>Параллакс</vt:lpstr>
      <vt:lpstr>Исполнение бюджета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MultiDVD Team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Исполнение бюджета</dc:title>
  <dc:creator>Устинов Антон Сергеевич</dc:creator>
  <cp:lastModifiedBy>admin</cp:lastModifiedBy>
  <cp:revision>228</cp:revision>
  <cp:lastPrinted>2019-04-24T04:27:27Z</cp:lastPrinted>
  <dcterms:created xsi:type="dcterms:W3CDTF">2016-04-08T06:30:54Z</dcterms:created>
  <dcterms:modified xsi:type="dcterms:W3CDTF">2019-04-24T04:28:30Z</dcterms:modified>
</cp:coreProperties>
</file>