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38" r:id="rId3"/>
    <p:sldMasterId id="2147483858" r:id="rId4"/>
  </p:sldMasterIdLst>
  <p:notesMasterIdLst>
    <p:notesMasterId r:id="rId18"/>
  </p:notesMasterIdLst>
  <p:sldIdLst>
    <p:sldId id="257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0" r:id="rId16"/>
    <p:sldId id="347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A4-4859-8466-EA8037F5CD46}"/>
                </c:ext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A4-4859-8466-EA8037F5CD46}"/>
                </c:ext>
              </c:extLst>
            </c:dLbl>
            <c:dLbl>
              <c:idx val="2"/>
              <c:layout>
                <c:manualLayout>
                  <c:x val="-3.39337398437312E-2"/>
                  <c:y val="0.31006982608347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9A4-4859-8466-EA8037F5C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2244</c:v>
                </c:pt>
                <c:pt idx="1">
                  <c:v>2376</c:v>
                </c:pt>
                <c:pt idx="2">
                  <c:v>-132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4-4859-8466-EA8037F5CD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69E-2"/>
                  <c:y val="7.9460866799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A4-4859-8466-EA8037F5CD46}"/>
                </c:ext>
              </c:extLst>
            </c:dLbl>
            <c:dLbl>
              <c:idx val="1"/>
              <c:layout>
                <c:manualLayout>
                  <c:x val="1.4428989894436408E-2"/>
                  <c:y val="8.384168550859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A4-4859-8466-EA8037F5CD46}"/>
                </c:ext>
              </c:extLst>
            </c:dLbl>
            <c:dLbl>
              <c:idx val="2"/>
              <c:layout>
                <c:manualLayout>
                  <c:x val="5.0494352916602946E-2"/>
                  <c:y val="-7.469500650845752E-2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</a:p>
                  <a:p>
                    <a:r>
                      <a:rPr lang="ru-RU"/>
                      <a:t>профицит 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9A4-4859-8466-EA8037F5C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404.6</c:v>
                </c:pt>
                <c:pt idx="1">
                  <c:v>394.3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A4-4859-8466-EA8037F5C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14412632"/>
        <c:axId val="514413024"/>
        <c:axId val="0"/>
      </c:bar3DChart>
      <c:catAx>
        <c:axId val="51441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413024"/>
        <c:crosses val="autoZero"/>
        <c:auto val="1"/>
        <c:lblAlgn val="ctr"/>
        <c:lblOffset val="100"/>
        <c:noMultiLvlLbl val="0"/>
      </c:catAx>
      <c:valAx>
        <c:axId val="51441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41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квартал 2017 год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4C-4AC0-B161-3E02825DC51F}"/>
                </c:ext>
              </c:extLst>
            </c:dLbl>
            <c:dLbl>
              <c:idx val="1"/>
              <c:layout>
                <c:manualLayout>
                  <c:x val="2.7777777777777779E-3"/>
                  <c:y val="-1.575235106940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4C-4AC0-B161-3E02825DC51F}"/>
                </c:ext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4C-4AC0-B161-3E02825DC51F}"/>
                </c:ext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4C-4AC0-B161-3E02825DC51F}"/>
                </c:ext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4C-4AC0-B161-3E02825DC51F}"/>
                </c:ext>
              </c:extLst>
            </c:dLbl>
            <c:dLbl>
              <c:idx val="5"/>
              <c:layout>
                <c:manualLayout>
                  <c:x val="-1.4398322448051456E-3"/>
                  <c:y val="0.11763208647644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4C-4AC0-B161-3E02825DC51F}"/>
                </c:ext>
              </c:extLst>
            </c:dLbl>
            <c:dLbl>
              <c:idx val="6"/>
              <c:layout>
                <c:manualLayout>
                  <c:x val="-4.625149311737407E-3"/>
                  <c:y val="0.13410076383052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4C-4AC0-B161-3E02825DC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111.9</c:v>
                </c:pt>
                <c:pt idx="1">
                  <c:v>230.4</c:v>
                </c:pt>
                <c:pt idx="2">
                  <c:v>33.9</c:v>
                </c:pt>
                <c:pt idx="3">
                  <c:v>2.4</c:v>
                </c:pt>
                <c:pt idx="4">
                  <c:v>1.5</c:v>
                </c:pt>
                <c:pt idx="5" formatCode="0.0;[Red]0.0">
                  <c:v>0.7</c:v>
                </c:pt>
                <c:pt idx="6">
                  <c:v>0.5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2A4C-4AC0-B161-3E02825DC5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квартал 2018 год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16747312388725E-2"/>
                  <c:y val="-1.073193648163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4C-4AC0-B161-3E02825DC51F}"/>
                </c:ext>
              </c:extLst>
            </c:dLbl>
            <c:dLbl>
              <c:idx val="1"/>
              <c:layout>
                <c:manualLayout>
                  <c:x val="3.358799846538825E-2"/>
                  <c:y val="-2.7863058467592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4C-4AC0-B161-3E02825DC51F}"/>
                </c:ext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4C-4AC0-B161-3E02825DC51F}"/>
                </c:ext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4C-4AC0-B161-3E02825DC51F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A4C-4AC0-B161-3E02825DC51F}"/>
                </c:ext>
              </c:extLst>
            </c:dLbl>
            <c:dLbl>
              <c:idx val="5"/>
              <c:layout>
                <c:manualLayout>
                  <c:x val="1.2652837625922966E-2"/>
                  <c:y val="0.11541486058189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4C-4AC0-B161-3E02825DC51F}"/>
                </c:ext>
              </c:extLst>
            </c:dLbl>
            <c:dLbl>
              <c:idx val="6"/>
              <c:layout>
                <c:manualLayout>
                  <c:x val="1.8361262299795188E-2"/>
                  <c:y val="0.13174812210099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A4C-4AC0-B161-3E02825DC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112.3</c:v>
                </c:pt>
                <c:pt idx="1">
                  <c:v>238.6</c:v>
                </c:pt>
                <c:pt idx="2">
                  <c:v>37.1</c:v>
                </c:pt>
                <c:pt idx="3">
                  <c:v>2.8</c:v>
                </c:pt>
                <c:pt idx="4">
                  <c:v>2.2000000000000002</c:v>
                </c:pt>
                <c:pt idx="5">
                  <c:v>0.7</c:v>
                </c:pt>
                <c:pt idx="6">
                  <c:v>0.5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F-2A4C-4AC0-B161-3E02825DC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515528856"/>
        <c:axId val="515529248"/>
        <c:axId val="0"/>
      </c:bar3DChart>
      <c:catAx>
        <c:axId val="515528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29248"/>
        <c:crosses val="autoZero"/>
        <c:auto val="1"/>
        <c:lblAlgn val="ctr"/>
        <c:lblOffset val="100"/>
        <c:noMultiLvlLbl val="0"/>
      </c:catAx>
      <c:valAx>
        <c:axId val="5155292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2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E2-4851-8F70-1D1E096B2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E2-4851-8F70-1D1E096B26A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E2-4851-8F70-1D1E096B26A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E2-4851-8F70-1D1E096B26A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E2-4851-8F70-1D1E096B26A1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E2-4851-8F70-1D1E096B26A1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8E2-4851-8F70-1D1E096B26A1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8E2-4851-8F70-1D1E096B26A1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8E2-4851-8F70-1D1E096B26A1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8E2-4851-8F70-1D1E096B26A1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E2-4851-8F70-1D1E096B2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8E2-4851-8F70-1D1E096B2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AF-486D-AD7C-1170EFBD48B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AF-486D-AD7C-1170EFBD48B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AF-486D-AD7C-1170EFBD48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AF-486D-AD7C-1170EFBD48B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AF-486D-AD7C-1170EFBD48B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AF-486D-AD7C-1170EFBD48B9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AF-486D-AD7C-1170EFBD48B9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AF-486D-AD7C-1170EFBD48B9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1AF-486D-AD7C-1170EFBD48B9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1AF-486D-AD7C-1170EFBD48B9}"/>
              </c:ext>
            </c:extLst>
          </c:dPt>
          <c:dLbls>
            <c:dLbl>
              <c:idx val="0"/>
              <c:layout>
                <c:manualLayout>
                  <c:x val="-0.23950077457260535"/>
                  <c:y val="-0.26803170243956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AF-486D-AD7C-1170EFBD4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1AF-486D-AD7C-1170EFBD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5783786735809"/>
          <c:y val="2.4066814091310059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  <c:extLst>
              <c:ext xmlns:c16="http://schemas.microsoft.com/office/drawing/2014/chart" uri="{C3380CC4-5D6E-409C-BE32-E72D297353CC}">
                <c16:uniqueId val="{00000001-28C9-4452-B716-64953E2DA41D}"/>
              </c:ext>
            </c:extLst>
          </c:dPt>
          <c:dLbls>
            <c:dLbl>
              <c:idx val="0"/>
              <c:layout>
                <c:manualLayout>
                  <c:x val="-5.8529809531556974E-3"/>
                  <c:y val="-0.25212376074395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C9-4452-B716-64953E2DA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9-4452-B716-64953E2DA4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6095697621178021E-2"/>
                  <c:y val="-0.24993138021575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C9-4452-B716-64953E2DA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9-4452-B716-64953E2DA4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2.9264904765778112E-2"/>
                  <c:y val="-0.2433542386311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C9-4452-B716-64953E2DA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404.6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9-4452-B716-64953E2DA4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245546712"/>
        <c:axId val="515465592"/>
        <c:axId val="0"/>
      </c:bar3DChart>
      <c:catAx>
        <c:axId val="24554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515465592"/>
        <c:crosses val="autoZero"/>
        <c:auto val="1"/>
        <c:lblAlgn val="ctr"/>
        <c:lblOffset val="100"/>
        <c:noMultiLvlLbl val="0"/>
      </c:catAx>
      <c:valAx>
        <c:axId val="5154655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24554671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F38-4AFA-A624-F0A8E960DC46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38-4AFA-A624-F0A8E960D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квартал 2017 год</c:v>
                </c:pt>
                <c:pt idx="1">
                  <c:v>I квартал 2018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210.6</c:v>
                </c:pt>
                <c:pt idx="1">
                  <c:v>212.9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38-4AFA-A624-F0A8E960DC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38-4AFA-A624-F0A8E960DC46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F38-4AFA-A624-F0A8E960D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квартал 2017 год</c:v>
                </c:pt>
                <c:pt idx="1">
                  <c:v>I квартал 2018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193.4</c:v>
                </c:pt>
                <c:pt idx="1">
                  <c:v>191.7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38-4AFA-A624-F0A8E960D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515465984"/>
        <c:axId val="515466376"/>
        <c:axId val="0"/>
      </c:bar3DChart>
      <c:catAx>
        <c:axId val="51546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515466376"/>
        <c:crosses val="autoZero"/>
        <c:auto val="1"/>
        <c:lblAlgn val="ctr"/>
        <c:lblOffset val="100"/>
        <c:noMultiLvlLbl val="0"/>
      </c:catAx>
      <c:valAx>
        <c:axId val="515466376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515465984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C5-4E04-B225-D5AF38F9DE4F}"/>
              </c:ext>
            </c:extLst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C5-4E04-B225-D5AF38F9DE4F}"/>
              </c:ext>
            </c:extLst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C5-4E04-B225-D5AF38F9DE4F}"/>
              </c:ext>
            </c:extLst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C5-4E04-B225-D5AF38F9DE4F}"/>
              </c:ext>
            </c:extLst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2C5-4E04-B225-D5AF38F9DE4F}"/>
              </c:ext>
            </c:extLst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2C5-4E04-B225-D5AF38F9DE4F}"/>
              </c:ext>
            </c:extLst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2C5-4E04-B225-D5AF38F9DE4F}"/>
              </c:ext>
            </c:extLst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2C5-4E04-B225-D5AF38F9DE4F}"/>
              </c:ext>
            </c:extLst>
          </c:dPt>
          <c:dLbls>
            <c:dLbl>
              <c:idx val="0"/>
              <c:layout>
                <c:manualLayout>
                  <c:x val="7.198501747030038E-2"/>
                  <c:y val="-3.3063969662184278E-3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22,2%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C5-4E04-B225-D5AF38F9DE4F}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dirty="0" smtClean="0"/>
                      <a:t>1,4%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C5-4E04-B225-D5AF38F9DE4F}"/>
                </c:ext>
              </c:extLst>
            </c:dLbl>
            <c:dLbl>
              <c:idx val="2"/>
              <c:layout>
                <c:manualLayout>
                  <c:x val="-9.4836282320055934E-2"/>
                  <c:y val="-2.6547331418348665E-2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dirty="0" smtClean="0"/>
                      <a:t>1,4%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C5-4E04-B225-D5AF38F9DE4F}"/>
                </c:ext>
              </c:extLst>
            </c:dLbl>
            <c:dLbl>
              <c:idx val="3"/>
              <c:layout>
                <c:manualLayout>
                  <c:x val="-0.24268712788259958"/>
                  <c:y val="-0.2165786691146883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dirty="0" smtClean="0"/>
                      <a:t>6,0%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C5-4E04-B225-D5AF38F9DE4F}"/>
                </c:ext>
              </c:extLst>
            </c:dLbl>
            <c:dLbl>
              <c:idx val="4"/>
              <c:layout>
                <c:manualLayout>
                  <c:x val="-0.16760408106219427"/>
                  <c:y val="0.1487756698236623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dirty="0" smtClean="0"/>
                      <a:t>61,7%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C5-4E04-B225-D5AF38F9DE4F}"/>
                </c:ext>
              </c:extLst>
            </c:dLbl>
            <c:dLbl>
              <c:idx val="5"/>
              <c:layout>
                <c:manualLayout>
                  <c:x val="1.4199972047519218E-2"/>
                  <c:y val="-0.25001140977826708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sp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mtClean="0"/>
                      <a:pPr>
                        <a:defRPr sz="2000"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dirty="0" smtClean="0"/>
                      <a:t>3,9%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2C5-4E04-B225-D5AF38F9DE4F}"/>
                </c:ext>
              </c:extLst>
            </c:dLbl>
            <c:dLbl>
              <c:idx val="6"/>
              <c:layout>
                <c:manualLayout>
                  <c:x val="0.10402974143955286"/>
                  <c:y val="-0.21417773821613778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2,4%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2C5-4E04-B225-D5AF38F9DE4F}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dirty="0" smtClean="0"/>
                      <a:t>1,0%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2C5-4E04-B225-D5AF38F9D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34.4</c:v>
                </c:pt>
                <c:pt idx="1">
                  <c:v>2.2000000000000002</c:v>
                </c:pt>
                <c:pt idx="2" formatCode="0.0">
                  <c:v>2.2000000000000002</c:v>
                </c:pt>
                <c:pt idx="3" formatCode="0.0">
                  <c:v>9.3000000000000007</c:v>
                </c:pt>
                <c:pt idx="4" formatCode="0.0">
                  <c:v>95.5</c:v>
                </c:pt>
                <c:pt idx="5">
                  <c:v>5.9</c:v>
                </c:pt>
                <c:pt idx="6">
                  <c:v>3.7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2C5-4E04-B225-D5AF38F9DE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2017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0212160826925637E-2"/>
                  <c:y val="-2.500379951366225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71-4845-80E3-DBDB8858293E}"/>
                </c:ext>
              </c:extLst>
            </c:dLbl>
            <c:dLbl>
              <c:idx val="1"/>
              <c:layout>
                <c:manualLayout>
                  <c:x val="2.8259108446403555E-2"/>
                  <c:y val="-6.222286880612622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71-4845-80E3-DBDB8858293E}"/>
                </c:ext>
              </c:extLst>
            </c:dLbl>
            <c:dLbl>
              <c:idx val="2"/>
              <c:layout>
                <c:manualLayout>
                  <c:x val="5.9010359105912983E-3"/>
                  <c:y val="4.2327915360166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71-4845-80E3-DBDB8858293E}"/>
                </c:ext>
              </c:extLst>
            </c:dLbl>
            <c:dLbl>
              <c:idx val="3"/>
              <c:layout>
                <c:manualLayout>
                  <c:x val="1.1802071821182597E-2"/>
                  <c:y val="-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71-4845-80E3-DBDB88582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99.3</c:v>
                </c:pt>
                <c:pt idx="1">
                  <c:v>34.4</c:v>
                </c:pt>
                <c:pt idx="2">
                  <c:v>9.9</c:v>
                </c:pt>
                <c:pt idx="3">
                  <c:v>4.7</c:v>
                </c:pt>
                <c:pt idx="4">
                  <c:v>3.7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1-4845-80E3-DBDB88582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5578135407400263E-2"/>
                  <c:y val="-3.075356354386638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71-4845-80E3-DBDB8858293E}"/>
                </c:ext>
              </c:extLst>
            </c:dLbl>
            <c:dLbl>
              <c:idx val="1"/>
              <c:layout>
                <c:manualLayout>
                  <c:x val="5.487103797130749E-2"/>
                  <c:y val="-4.00748704165866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A71-4845-80E3-DBDB8858293E}"/>
                </c:ext>
              </c:extLst>
            </c:dLbl>
            <c:dLbl>
              <c:idx val="2"/>
              <c:layout>
                <c:manualLayout>
                  <c:x val="7.3762948882392584E-3"/>
                  <c:y val="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71-4845-80E3-DBDB8858293E}"/>
                </c:ext>
              </c:extLst>
            </c:dLbl>
            <c:dLbl>
              <c:idx val="3"/>
              <c:layout>
                <c:manualLayout>
                  <c:x val="1.3277330798830665E-2"/>
                  <c:y val="-2.116395768008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A71-4845-80E3-DBDB88582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95.5</c:v>
                </c:pt>
                <c:pt idx="1">
                  <c:v>34.4</c:v>
                </c:pt>
                <c:pt idx="2">
                  <c:v>9.3000000000000007</c:v>
                </c:pt>
                <c:pt idx="3">
                  <c:v>5.9</c:v>
                </c:pt>
                <c:pt idx="4">
                  <c:v>3.7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71-4845-80E3-DBDB88582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515467552"/>
        <c:axId val="515467944"/>
        <c:axId val="0"/>
      </c:bar3DChart>
      <c:catAx>
        <c:axId val="5154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bg1"/>
                </a:solidFill>
              </a:defRPr>
            </a:pPr>
            <a:endParaRPr lang="ru-RU"/>
          </a:p>
        </c:txPr>
        <c:crossAx val="515467944"/>
        <c:crosses val="autoZero"/>
        <c:auto val="1"/>
        <c:lblAlgn val="ctr"/>
        <c:lblOffset val="100"/>
        <c:noMultiLvlLbl val="0"/>
      </c:catAx>
      <c:valAx>
        <c:axId val="51546794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51546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0-4AF5-4A36-B031-FCB9095454F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2-4AF5-4A36-B031-FCB9095454FD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3-4AF5-4A36-B031-FCB9095454FD}"/>
              </c:ext>
            </c:extLst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5-4AF5-4A36-B031-FCB9095454FD}"/>
              </c:ext>
            </c:extLst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7-4AF5-4A36-B031-FCB9095454FD}"/>
              </c:ext>
            </c:extLst>
          </c:dPt>
          <c:dLbls>
            <c:dLbl>
              <c:idx val="0"/>
              <c:layout>
                <c:manualLayout>
                  <c:x val="0.12837005515271985"/>
                  <c:y val="-2.1177622597640836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1,2%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AF5-4A36-B031-FCB9095454FD}"/>
                </c:ext>
              </c:extLst>
            </c:dLbl>
            <c:dLbl>
              <c:idx val="1"/>
              <c:layout>
                <c:manualLayout>
                  <c:x val="-4.2784302472073793E-2"/>
                  <c:y val="-0.11102345566434163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42,0%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AF5-4A36-B031-FCB9095454FD}"/>
                </c:ext>
              </c:extLst>
            </c:dLbl>
            <c:dLbl>
              <c:idx val="2"/>
              <c:layout>
                <c:manualLayout>
                  <c:x val="0.34113811976819058"/>
                  <c:y val="1.501924420340863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использование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23,3%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AF5-4A36-B031-FCB9095454FD}"/>
                </c:ext>
              </c:extLst>
            </c:dLbl>
            <c:dLbl>
              <c:idx val="3"/>
              <c:layout>
                <c:manualLayout>
                  <c:x val="-5.9238663829707813E-2"/>
                  <c:y val="4.900006132548367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0,9%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F5-4A36-B031-FCB9095454FD}"/>
                </c:ext>
              </c:extLst>
            </c:dLbl>
            <c:dLbl>
              <c:idx val="4"/>
              <c:layout>
                <c:manualLayout>
                  <c:x val="-3.0215361572272462E-2"/>
                  <c:y val="-0.10698397271815874"/>
                </c:manualLayout>
              </c:layout>
              <c:tx>
                <c:rich>
                  <a:bodyPr/>
                  <a:lstStyle/>
                  <a:p>
                    <a:fld id="{ABCEEC86-AE34-41A7-9D58-80C99DDB4B35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платные услуги</a:t>
                    </a:r>
                  </a:p>
                  <a:p>
                    <a:r>
                      <a:rPr lang="ru-RU" dirty="0" smtClean="0"/>
                      <a:t>4,7%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F5-4A36-B031-FCB9095454FD}"/>
                </c:ext>
              </c:extLst>
            </c:dLbl>
            <c:dLbl>
              <c:idx val="5"/>
              <c:layout>
                <c:manualLayout>
                  <c:x val="-0.1327283798538593"/>
                  <c:y val="-1.0333843934643032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27,2%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F5-4A36-B031-FCB9095454FD}"/>
                </c:ext>
              </c:extLst>
            </c:dLbl>
            <c:dLbl>
              <c:idx val="6"/>
              <c:layout>
                <c:manualLayout>
                  <c:x val="-0.19407271573485635"/>
                  <c:y val="3.67797921866001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23279753524882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F5-4A36-B031-FCB9095454FD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0.7</c:v>
                </c:pt>
                <c:pt idx="1">
                  <c:v>24.4</c:v>
                </c:pt>
                <c:pt idx="2" formatCode="General">
                  <c:v>13.5</c:v>
                </c:pt>
                <c:pt idx="3" formatCode="General">
                  <c:v>0.5</c:v>
                </c:pt>
                <c:pt idx="4">
                  <c:v>2.7</c:v>
                </c:pt>
                <c:pt idx="5">
                  <c:v>15.8</c:v>
                </c:pt>
                <c:pt idx="6" formatCode="General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F5-4A36-B031-FCB9095454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23.1</c:v>
                </c:pt>
                <c:pt idx="1">
                  <c:v>9.4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1-45C6-860E-A8EEF35E2E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24.4</c:v>
                </c:pt>
                <c:pt idx="1">
                  <c:v>15.8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1-45C6-860E-A8EEF35E2E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6419088"/>
        <c:axId val="515469120"/>
        <c:axId val="0"/>
      </c:bar3DChart>
      <c:valAx>
        <c:axId val="515469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516419088"/>
        <c:crosses val="autoZero"/>
        <c:crossBetween val="between"/>
      </c:valAx>
      <c:catAx>
        <c:axId val="51641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469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E-4FD0-A63F-A0837F9E5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394.3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E-4FD0-A63F-A0837F9E57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6419872"/>
        <c:axId val="516420264"/>
        <c:axId val="0"/>
      </c:bar3DChart>
      <c:catAx>
        <c:axId val="516419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420264"/>
        <c:crosses val="autoZero"/>
        <c:auto val="1"/>
        <c:lblAlgn val="ctr"/>
        <c:lblOffset val="100"/>
        <c:noMultiLvlLbl val="0"/>
      </c:catAx>
      <c:valAx>
        <c:axId val="51642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4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квартал 2017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5631731975579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8A-4FD3-BAFC-416A30078526}"/>
                </c:ext>
              </c:extLst>
            </c:dLbl>
            <c:dLbl>
              <c:idx val="3"/>
              <c:layout>
                <c:manualLayout>
                  <c:x val="-1.4456388314577513E-3"/>
                  <c:y val="1.6750539377654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8A-4FD3-BAFC-416A30078526}"/>
                </c:ext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8A-4FD3-BAFC-416A30078526}"/>
                </c:ext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8A-4FD3-BAFC-416A30078526}"/>
                </c:ext>
              </c:extLst>
            </c:dLbl>
            <c:dLbl>
              <c:idx val="7"/>
              <c:layout>
                <c:manualLayout>
                  <c:x val="-1.4338966853729138E-3"/>
                  <c:y val="-2.395138537419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8A-4FD3-BAFC-416A30078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21.7</c:v>
                </c:pt>
                <c:pt idx="1">
                  <c:v>1.4</c:v>
                </c:pt>
                <c:pt idx="2">
                  <c:v>9.6999999999999993</c:v>
                </c:pt>
                <c:pt idx="3">
                  <c:v>27.4</c:v>
                </c:pt>
                <c:pt idx="4">
                  <c:v>0</c:v>
                </c:pt>
                <c:pt idx="5">
                  <c:v>243.4</c:v>
                </c:pt>
                <c:pt idx="6">
                  <c:v>15.4</c:v>
                </c:pt>
                <c:pt idx="7">
                  <c:v>56.6</c:v>
                </c:pt>
                <c:pt idx="8">
                  <c:v>5.3</c:v>
                </c:pt>
                <c:pt idx="9">
                  <c:v>0.4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BD8A-4FD3-BAFC-416A30078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квартал 2018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44309078575732E-3"/>
                  <c:y val="-5.99621304080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8A-4FD3-BAFC-416A30078526}"/>
                </c:ext>
              </c:extLst>
            </c:dLbl>
            <c:dLbl>
              <c:idx val="1"/>
              <c:layout>
                <c:manualLayout>
                  <c:x val="-1.504462467133334E-3"/>
                  <c:y val="-7.068178981484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8A-4FD3-BAFC-416A30078526}"/>
                </c:ext>
              </c:extLst>
            </c:dLbl>
            <c:dLbl>
              <c:idx val="2"/>
              <c:layout>
                <c:manualLayout>
                  <c:x val="-1.1753436610029619E-4"/>
                  <c:y val="-7.981006225645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8A-4FD3-BAFC-416A30078526}"/>
                </c:ext>
              </c:extLst>
            </c:dLbl>
            <c:dLbl>
              <c:idx val="3"/>
              <c:layout>
                <c:manualLayout>
                  <c:x val="1.5937366489540909E-2"/>
                  <c:y val="-6.6159487080310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8A-4FD3-BAFC-416A30078526}"/>
                </c:ext>
              </c:extLst>
            </c:dLbl>
            <c:dLbl>
              <c:idx val="4"/>
              <c:layout>
                <c:manualLayout>
                  <c:x val="1.0095987528034374E-2"/>
                  <c:y val="-3.073475375164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D8A-4FD3-BAFC-416A30078526}"/>
                </c:ext>
              </c:extLst>
            </c:dLbl>
            <c:dLbl>
              <c:idx val="5"/>
              <c:layout>
                <c:manualLayout>
                  <c:x val="5.22785182856828E-2"/>
                  <c:y val="-1.222686505340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D8A-4FD3-BAFC-416A30078526}"/>
                </c:ext>
              </c:extLst>
            </c:dLbl>
            <c:dLbl>
              <c:idx val="6"/>
              <c:layout>
                <c:manualLayout>
                  <c:x val="-4.2782057639485409E-3"/>
                  <c:y val="-6.909057429832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D8A-4FD3-BAFC-416A30078526}"/>
                </c:ext>
              </c:extLst>
            </c:dLbl>
            <c:dLbl>
              <c:idx val="7"/>
              <c:layout>
                <c:manualLayout>
                  <c:x val="1.2999120242285531E-2"/>
                  <c:y val="-2.185765367634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D8A-4FD3-BAFC-416A30078526}"/>
                </c:ext>
              </c:extLst>
            </c:dLbl>
            <c:dLbl>
              <c:idx val="8"/>
              <c:layout>
                <c:manualLayout>
                  <c:x val="5.8766053997613638E-3"/>
                  <c:y val="-1.9680255005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D8A-4FD3-BAFC-416A30078526}"/>
                </c:ext>
              </c:extLst>
            </c:dLbl>
            <c:dLbl>
              <c:idx val="9"/>
              <c:layout>
                <c:manualLayout>
                  <c:x val="7.2752756468794488E-3"/>
                  <c:y val="-1.767036172935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D8A-4FD3-BAFC-416A30078526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8A-4FD3-BAFC-416A30078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24.3</c:v>
                </c:pt>
                <c:pt idx="1">
                  <c:v>13.4</c:v>
                </c:pt>
                <c:pt idx="2">
                  <c:v>10.8</c:v>
                </c:pt>
                <c:pt idx="3">
                  <c:v>15</c:v>
                </c:pt>
                <c:pt idx="4">
                  <c:v>0</c:v>
                </c:pt>
                <c:pt idx="5">
                  <c:v>253.2</c:v>
                </c:pt>
                <c:pt idx="6">
                  <c:v>16.5</c:v>
                </c:pt>
                <c:pt idx="7">
                  <c:v>54.9</c:v>
                </c:pt>
                <c:pt idx="8">
                  <c:v>5.8</c:v>
                </c:pt>
                <c:pt idx="9">
                  <c:v>0.4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1-BD8A-4FD3-BAFC-416A30078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517699856"/>
        <c:axId val="517700248"/>
        <c:axId val="0"/>
      </c:bar3DChart>
      <c:catAx>
        <c:axId val="51769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7700248"/>
        <c:crosses val="autoZero"/>
        <c:auto val="1"/>
        <c:lblAlgn val="ctr"/>
        <c:lblOffset val="0"/>
        <c:tickMarkSkip val="1"/>
        <c:noMultiLvlLbl val="0"/>
      </c:catAx>
      <c:valAx>
        <c:axId val="51770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699856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/>
      <dgm:spPr/>
      <dgm:t>
        <a:bodyPr/>
        <a:lstStyle/>
        <a:p>
          <a:r>
            <a:rPr lang="ru-RU" dirty="0" smtClean="0"/>
            <a:t>общегосударственные вопросы – 24,3</a:t>
          </a:r>
          <a:endParaRPr lang="ru-RU" dirty="0"/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/>
      <dgm:spPr/>
      <dgm:t>
        <a:bodyPr/>
        <a:lstStyle/>
        <a:p>
          <a:r>
            <a:rPr lang="ru-RU" dirty="0" err="1" smtClean="0"/>
            <a:t>нац.без</a:t>
          </a:r>
          <a:r>
            <a:rPr lang="ru-RU" dirty="0" smtClean="0"/>
            <a:t>. и </a:t>
          </a:r>
          <a:r>
            <a:rPr lang="ru-RU" dirty="0" err="1" smtClean="0"/>
            <a:t>прав.деятельность</a:t>
          </a:r>
          <a:r>
            <a:rPr lang="ru-RU" dirty="0" smtClean="0"/>
            <a:t> – 13,4</a:t>
          </a:r>
          <a:endParaRPr lang="ru-RU" dirty="0"/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/>
      <dgm:spPr/>
      <dgm:t>
        <a:bodyPr/>
        <a:lstStyle/>
        <a:p>
          <a:r>
            <a:rPr lang="ru-RU" dirty="0" smtClean="0"/>
            <a:t>национальная экономика – 10,8</a:t>
          </a:r>
          <a:endParaRPr lang="ru-RU" dirty="0"/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/>
      <dgm:spPr/>
      <dgm:t>
        <a:bodyPr/>
        <a:lstStyle/>
        <a:p>
          <a:r>
            <a:rPr lang="ru-RU" dirty="0" smtClean="0"/>
            <a:t>ЖКХ – 15,0</a:t>
          </a:r>
          <a:endParaRPr lang="ru-RU" dirty="0"/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/>
      <dgm:spPr/>
      <dgm:t>
        <a:bodyPr/>
        <a:lstStyle/>
        <a:p>
          <a:r>
            <a:rPr lang="ru-RU" dirty="0" smtClean="0"/>
            <a:t>охрана окружающей среды – 0,0</a:t>
          </a:r>
          <a:endParaRPr lang="ru-RU" dirty="0"/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/>
      <dgm:spPr/>
      <dgm:t>
        <a:bodyPr/>
        <a:lstStyle/>
        <a:p>
          <a:r>
            <a:rPr lang="ru-RU" dirty="0" smtClean="0"/>
            <a:t>образование – 253,2</a:t>
          </a:r>
          <a:endParaRPr lang="ru-RU" dirty="0"/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/>
      <dgm:spPr/>
      <dgm:t>
        <a:bodyPr/>
        <a:lstStyle/>
        <a:p>
          <a:r>
            <a:rPr lang="ru-RU" dirty="0" smtClean="0"/>
            <a:t>культура и кинематография – 16,5</a:t>
          </a:r>
          <a:endParaRPr lang="ru-RU" dirty="0"/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/>
      <dgm:spPr/>
      <dgm:t>
        <a:bodyPr/>
        <a:lstStyle/>
        <a:p>
          <a:r>
            <a:rPr lang="ru-RU" dirty="0" smtClean="0"/>
            <a:t>социальная политика – 54,9</a:t>
          </a:r>
          <a:endParaRPr lang="ru-RU" dirty="0"/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/>
      <dgm:spPr/>
      <dgm:t>
        <a:bodyPr/>
        <a:lstStyle/>
        <a:p>
          <a:r>
            <a:rPr lang="ru-RU" dirty="0" smtClean="0"/>
            <a:t>физическая культура и спорт – 5,8</a:t>
          </a:r>
          <a:endParaRPr lang="ru-RU" dirty="0"/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/>
      <dgm:spPr/>
      <dgm:t>
        <a:bodyPr/>
        <a:lstStyle/>
        <a:p>
          <a:r>
            <a:rPr lang="ru-RU" dirty="0" smtClean="0"/>
            <a:t>средства массовой информации – 0,4</a:t>
          </a:r>
          <a:endParaRPr lang="ru-RU" dirty="0"/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/>
      <dgm:spPr/>
      <dgm:t>
        <a:bodyPr/>
        <a:lstStyle/>
        <a:p>
          <a:r>
            <a:rPr lang="ru-RU" dirty="0" smtClean="0"/>
            <a:t>обслуживание </a:t>
          </a:r>
          <a:r>
            <a:rPr lang="ru-RU" dirty="0" err="1" smtClean="0"/>
            <a:t>мун.долга</a:t>
          </a:r>
          <a:r>
            <a:rPr lang="ru-RU" dirty="0" smtClean="0"/>
            <a:t> – 0,01</a:t>
          </a:r>
          <a:endParaRPr lang="ru-RU" dirty="0"/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</dgm:pt>
    <dgm:pt modelId="{5149130C-F1FF-4ECC-9E2E-B36D11C73A87}" type="pres">
      <dgm:prSet presAssocID="{944FE3C1-4D82-417F-BEDF-7C72A03866A9}" presName="composite" presStyleCnt="0"/>
      <dgm:spPr/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</dgm:pt>
    <dgm:pt modelId="{E4CB75B1-D908-4EA0-8DF2-A8F94D40468E}" type="pres">
      <dgm:prSet presAssocID="{2391B521-0CED-45E6-91DC-65639289D06E}" presName="composite" presStyleCnt="0"/>
      <dgm:spPr/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</dgm:pt>
    <dgm:pt modelId="{8586DA54-917E-4289-A850-22A95A8FFFDA}" type="pres">
      <dgm:prSet presAssocID="{715D7CA1-90E5-4570-8472-4E5397224F19}" presName="composite" presStyleCnt="0"/>
      <dgm:spPr/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</dgm:pt>
    <dgm:pt modelId="{8D9EF825-15C8-4FCC-8BD1-AF1B15E15DDD}" type="pres">
      <dgm:prSet presAssocID="{F1B2AFAA-5B99-4EB9-83A3-06E6181667B7}" presName="composite" presStyleCnt="0"/>
      <dgm:spPr/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</dgm:pt>
    <dgm:pt modelId="{29FD365A-665A-4925-A92B-D9A05FF0391B}" type="pres">
      <dgm:prSet presAssocID="{DB734EB1-809C-4C8F-9EA0-69AD8F3CE36A}" presName="composite" presStyleCnt="0"/>
      <dgm:spPr/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</dgm:pt>
    <dgm:pt modelId="{0415E664-4090-4961-946D-BED258557DAD}" type="pres">
      <dgm:prSet presAssocID="{C252DA81-A517-4CF5-8A90-011C67449689}" presName="composite" presStyleCnt="0"/>
      <dgm:spPr/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</dgm:pt>
    <dgm:pt modelId="{D6E7F1C7-EF17-444C-9E20-1C207EB45F92}" type="pres">
      <dgm:prSet presAssocID="{0340EC69-FA4D-4CFC-8A84-BB1A3A4AD477}" presName="composite" presStyleCnt="0"/>
      <dgm:spPr/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</dgm:pt>
    <dgm:pt modelId="{F0DD1BD8-EEBD-49C1-A676-F2560E4560FB}" type="pres">
      <dgm:prSet presAssocID="{C2B177F3-318D-4912-B2F9-5FEF6AE3F55B}" presName="composite" presStyleCnt="0"/>
      <dgm:spPr/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</dgm:pt>
    <dgm:pt modelId="{D0456A14-46CE-49F5-9BC3-BED8C9D8441C}" type="pres">
      <dgm:prSet presAssocID="{F8220AF0-04B0-4575-9823-E29FEA7199B1}" presName="composite" presStyleCnt="0"/>
      <dgm:spPr/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</dgm:pt>
    <dgm:pt modelId="{74803601-14AF-4274-9DE0-A06E0E0D37E4}" type="pres">
      <dgm:prSet presAssocID="{5441A107-7835-458B-A265-DF372BA8CAD2}" presName="composite" presStyleCnt="0"/>
      <dgm:spPr/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AB187-42DD-4C36-BF94-B9409D3521E7}">
      <dsp:nvSpPr>
        <dsp:cNvPr id="0" name=""/>
        <dsp:cNvSpPr/>
      </dsp:nvSpPr>
      <dsp:spPr>
        <a:xfrm rot="10800000">
          <a:off x="1614641" y="36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общегосударственные вопросы – 24,3</a:t>
          </a:r>
          <a:endParaRPr lang="ru-RU" sz="2100" kern="1200" dirty="0"/>
        </a:p>
      </dsp:txBody>
      <dsp:txXfrm rot="10800000">
        <a:off x="1727904" y="364"/>
        <a:ext cx="5847432" cy="453052"/>
      </dsp:txXfrm>
    </dsp:sp>
    <dsp:sp modelId="{1BDC5558-9062-49D4-B58E-B69A511BE88B}">
      <dsp:nvSpPr>
        <dsp:cNvPr id="0" name=""/>
        <dsp:cNvSpPr/>
      </dsp:nvSpPr>
      <dsp:spPr>
        <a:xfrm>
          <a:off x="1388115" y="364"/>
          <a:ext cx="453052" cy="453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90E5A-22B9-4594-80D3-E71C42E0C15B}">
      <dsp:nvSpPr>
        <dsp:cNvPr id="0" name=""/>
        <dsp:cNvSpPr/>
      </dsp:nvSpPr>
      <dsp:spPr>
        <a:xfrm rot="10800000">
          <a:off x="1614641" y="58865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нац.без</a:t>
          </a:r>
          <a:r>
            <a:rPr lang="ru-RU" sz="2100" kern="1200" dirty="0" smtClean="0"/>
            <a:t>. и </a:t>
          </a:r>
          <a:r>
            <a:rPr lang="ru-RU" sz="2100" kern="1200" dirty="0" err="1" smtClean="0"/>
            <a:t>прав.деятельность</a:t>
          </a:r>
          <a:r>
            <a:rPr lang="ru-RU" sz="2100" kern="1200" dirty="0" smtClean="0"/>
            <a:t> – 13,4</a:t>
          </a:r>
          <a:endParaRPr lang="ru-RU" sz="2100" kern="1200" dirty="0"/>
        </a:p>
      </dsp:txBody>
      <dsp:txXfrm rot="10800000">
        <a:off x="1727904" y="588656"/>
        <a:ext cx="5847432" cy="453052"/>
      </dsp:txXfrm>
    </dsp:sp>
    <dsp:sp modelId="{EDEAF545-26FA-40D6-8B7C-E5858253BFA9}">
      <dsp:nvSpPr>
        <dsp:cNvPr id="0" name=""/>
        <dsp:cNvSpPr/>
      </dsp:nvSpPr>
      <dsp:spPr>
        <a:xfrm>
          <a:off x="1388115" y="588656"/>
          <a:ext cx="453052" cy="4530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B471E-7432-4083-B0F6-8E98AA08E6D2}">
      <dsp:nvSpPr>
        <dsp:cNvPr id="0" name=""/>
        <dsp:cNvSpPr/>
      </dsp:nvSpPr>
      <dsp:spPr>
        <a:xfrm rot="10800000">
          <a:off x="1614641" y="1176949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национальная экономика – 10,8</a:t>
          </a:r>
          <a:endParaRPr lang="ru-RU" sz="2100" kern="1200" dirty="0"/>
        </a:p>
      </dsp:txBody>
      <dsp:txXfrm rot="10800000">
        <a:off x="1727904" y="1176949"/>
        <a:ext cx="5847432" cy="453052"/>
      </dsp:txXfrm>
    </dsp:sp>
    <dsp:sp modelId="{A58D5112-BF6C-4188-A4DD-DC4B58C39A6C}">
      <dsp:nvSpPr>
        <dsp:cNvPr id="0" name=""/>
        <dsp:cNvSpPr/>
      </dsp:nvSpPr>
      <dsp:spPr>
        <a:xfrm>
          <a:off x="1388115" y="1176949"/>
          <a:ext cx="453052" cy="4530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1C9D-72F6-49C2-A8AA-17010F68FFD5}">
      <dsp:nvSpPr>
        <dsp:cNvPr id="0" name=""/>
        <dsp:cNvSpPr/>
      </dsp:nvSpPr>
      <dsp:spPr>
        <a:xfrm rot="10800000">
          <a:off x="1614641" y="1765241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ЖКХ – 15,0</a:t>
          </a:r>
          <a:endParaRPr lang="ru-RU" sz="2100" kern="1200" dirty="0"/>
        </a:p>
      </dsp:txBody>
      <dsp:txXfrm rot="10800000">
        <a:off x="1727904" y="1765241"/>
        <a:ext cx="5847432" cy="453052"/>
      </dsp:txXfrm>
    </dsp:sp>
    <dsp:sp modelId="{BF4891D1-D186-402C-A6C9-18273921CE2C}">
      <dsp:nvSpPr>
        <dsp:cNvPr id="0" name=""/>
        <dsp:cNvSpPr/>
      </dsp:nvSpPr>
      <dsp:spPr>
        <a:xfrm>
          <a:off x="1388115" y="1765241"/>
          <a:ext cx="453052" cy="4530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124E3-B31C-4092-8D38-FC98B91901AD}">
      <dsp:nvSpPr>
        <dsp:cNvPr id="0" name=""/>
        <dsp:cNvSpPr/>
      </dsp:nvSpPr>
      <dsp:spPr>
        <a:xfrm rot="10800000">
          <a:off x="1614641" y="2353533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охрана окружающей среды – 0,0</a:t>
          </a:r>
          <a:endParaRPr lang="ru-RU" sz="2100" kern="1200" dirty="0"/>
        </a:p>
      </dsp:txBody>
      <dsp:txXfrm rot="10800000">
        <a:off x="1727904" y="2353533"/>
        <a:ext cx="5847432" cy="453052"/>
      </dsp:txXfrm>
    </dsp:sp>
    <dsp:sp modelId="{FA989B22-3F7B-4996-8CD5-8B908DEAC719}">
      <dsp:nvSpPr>
        <dsp:cNvPr id="0" name=""/>
        <dsp:cNvSpPr/>
      </dsp:nvSpPr>
      <dsp:spPr>
        <a:xfrm>
          <a:off x="1388115" y="2353533"/>
          <a:ext cx="453052" cy="45305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4C0B-72CC-46F8-A5F8-3DA3DC106AA7}">
      <dsp:nvSpPr>
        <dsp:cNvPr id="0" name=""/>
        <dsp:cNvSpPr/>
      </dsp:nvSpPr>
      <dsp:spPr>
        <a:xfrm rot="10800000">
          <a:off x="1614641" y="2941825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образование – 253,2</a:t>
          </a:r>
          <a:endParaRPr lang="ru-RU" sz="2100" kern="1200" dirty="0"/>
        </a:p>
      </dsp:txBody>
      <dsp:txXfrm rot="10800000">
        <a:off x="1727904" y="2941825"/>
        <a:ext cx="5847432" cy="453052"/>
      </dsp:txXfrm>
    </dsp:sp>
    <dsp:sp modelId="{22A1F2D1-2ABB-4EEC-BFB0-DF046CC9D858}">
      <dsp:nvSpPr>
        <dsp:cNvPr id="0" name=""/>
        <dsp:cNvSpPr/>
      </dsp:nvSpPr>
      <dsp:spPr>
        <a:xfrm>
          <a:off x="1388115" y="2941825"/>
          <a:ext cx="453052" cy="4530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0796C-A161-4FF5-845B-817C193ED8C5}">
      <dsp:nvSpPr>
        <dsp:cNvPr id="0" name=""/>
        <dsp:cNvSpPr/>
      </dsp:nvSpPr>
      <dsp:spPr>
        <a:xfrm rot="10800000">
          <a:off x="1614641" y="3530117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культура и кинематография – 16,5</a:t>
          </a:r>
          <a:endParaRPr lang="ru-RU" sz="2100" kern="1200" dirty="0"/>
        </a:p>
      </dsp:txBody>
      <dsp:txXfrm rot="10800000">
        <a:off x="1727904" y="3530117"/>
        <a:ext cx="5847432" cy="453052"/>
      </dsp:txXfrm>
    </dsp:sp>
    <dsp:sp modelId="{E998D9E4-5DDC-4DCA-99BD-CEEBB5316C26}">
      <dsp:nvSpPr>
        <dsp:cNvPr id="0" name=""/>
        <dsp:cNvSpPr/>
      </dsp:nvSpPr>
      <dsp:spPr>
        <a:xfrm>
          <a:off x="1388115" y="3530117"/>
          <a:ext cx="453052" cy="45305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A998-C08D-4AE6-A072-74F6D07B3D9D}">
      <dsp:nvSpPr>
        <dsp:cNvPr id="0" name=""/>
        <dsp:cNvSpPr/>
      </dsp:nvSpPr>
      <dsp:spPr>
        <a:xfrm rot="10800000">
          <a:off x="1614641" y="4118410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 политика – 54,9</a:t>
          </a:r>
          <a:endParaRPr lang="ru-RU" sz="2100" kern="1200" dirty="0"/>
        </a:p>
      </dsp:txBody>
      <dsp:txXfrm rot="10800000">
        <a:off x="1727904" y="4118410"/>
        <a:ext cx="5847432" cy="453052"/>
      </dsp:txXfrm>
    </dsp:sp>
    <dsp:sp modelId="{2C22ECB7-D79E-415F-9D7A-6C107E746093}">
      <dsp:nvSpPr>
        <dsp:cNvPr id="0" name=""/>
        <dsp:cNvSpPr/>
      </dsp:nvSpPr>
      <dsp:spPr>
        <a:xfrm>
          <a:off x="1388115" y="4118410"/>
          <a:ext cx="453052" cy="45305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7D56-CD7E-4D47-A214-70ECA97E3801}">
      <dsp:nvSpPr>
        <dsp:cNvPr id="0" name=""/>
        <dsp:cNvSpPr/>
      </dsp:nvSpPr>
      <dsp:spPr>
        <a:xfrm rot="10800000">
          <a:off x="1614641" y="4706702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физическая культура и спорт – 5,8</a:t>
          </a:r>
          <a:endParaRPr lang="ru-RU" sz="2100" kern="1200" dirty="0"/>
        </a:p>
      </dsp:txBody>
      <dsp:txXfrm rot="10800000">
        <a:off x="1727904" y="4706702"/>
        <a:ext cx="5847432" cy="453052"/>
      </dsp:txXfrm>
    </dsp:sp>
    <dsp:sp modelId="{9B61432E-E9B4-44B8-A800-1298B8C3A6F5}">
      <dsp:nvSpPr>
        <dsp:cNvPr id="0" name=""/>
        <dsp:cNvSpPr/>
      </dsp:nvSpPr>
      <dsp:spPr>
        <a:xfrm>
          <a:off x="1388115" y="4706702"/>
          <a:ext cx="453052" cy="45305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0BA6D-9933-4DBC-9CB5-8B6691E029E7}">
      <dsp:nvSpPr>
        <dsp:cNvPr id="0" name=""/>
        <dsp:cNvSpPr/>
      </dsp:nvSpPr>
      <dsp:spPr>
        <a:xfrm rot="10800000">
          <a:off x="1614641" y="529499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средства массовой информации – 0,4</a:t>
          </a:r>
          <a:endParaRPr lang="ru-RU" sz="2100" kern="1200" dirty="0"/>
        </a:p>
      </dsp:txBody>
      <dsp:txXfrm rot="10800000">
        <a:off x="1727904" y="5294994"/>
        <a:ext cx="5847432" cy="453052"/>
      </dsp:txXfrm>
    </dsp:sp>
    <dsp:sp modelId="{06ED81BD-D42B-4498-8497-3AB3CA29316C}">
      <dsp:nvSpPr>
        <dsp:cNvPr id="0" name=""/>
        <dsp:cNvSpPr/>
      </dsp:nvSpPr>
      <dsp:spPr>
        <a:xfrm>
          <a:off x="1388115" y="5294994"/>
          <a:ext cx="453052" cy="45305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8DEC-A6FB-44B3-BD96-30B1F26EC217}">
      <dsp:nvSpPr>
        <dsp:cNvPr id="0" name=""/>
        <dsp:cNvSpPr/>
      </dsp:nvSpPr>
      <dsp:spPr>
        <a:xfrm rot="10800000">
          <a:off x="1614641" y="588328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обслуживание </a:t>
          </a:r>
          <a:r>
            <a:rPr lang="ru-RU" sz="2100" kern="1200" dirty="0" err="1" smtClean="0"/>
            <a:t>мун.долга</a:t>
          </a:r>
          <a:r>
            <a:rPr lang="ru-RU" sz="2100" kern="1200" dirty="0" smtClean="0"/>
            <a:t> – 0,01</a:t>
          </a:r>
          <a:endParaRPr lang="ru-RU" sz="2100" kern="1200" dirty="0"/>
        </a:p>
      </dsp:txBody>
      <dsp:txXfrm rot="10800000">
        <a:off x="1727904" y="5883286"/>
        <a:ext cx="5847432" cy="453052"/>
      </dsp:txXfrm>
    </dsp:sp>
    <dsp:sp modelId="{28ACFB1E-63F5-44B0-8EDB-8F50A160F7FF}">
      <dsp:nvSpPr>
        <dsp:cNvPr id="0" name=""/>
        <dsp:cNvSpPr/>
      </dsp:nvSpPr>
      <dsp:spPr>
        <a:xfrm>
          <a:off x="1388115" y="5883286"/>
          <a:ext cx="453052" cy="45305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0.8618</cdr:x>
      <cdr:y>0.54945</cdr:y>
    </cdr:from>
    <cdr:to>
      <cdr:x>0.98847</cdr:x>
      <cdr:y>0.6622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9839" y="3182836"/>
          <a:ext cx="1099458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18%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0.72359</cdr:x>
      <cdr:y>0.51543</cdr:y>
    </cdr:from>
    <cdr:to>
      <cdr:x>0.85066</cdr:x>
      <cdr:y>0.6209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56367" y="2722241"/>
          <a:ext cx="1098685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16,6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57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8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769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79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7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6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8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4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1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6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2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802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5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8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1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3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4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93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5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4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582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1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8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52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3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5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1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8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4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57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8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3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1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7" y="1668427"/>
            <a:ext cx="7533524" cy="2767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032" y="3642522"/>
            <a:ext cx="7794170" cy="1199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Березовского городского округа за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ru-RU" dirty="0">
                <a:solidFill>
                  <a:schemeClr val="tx1"/>
                </a:solidFill>
              </a:rPr>
              <a:t>квартал </a:t>
            </a:r>
            <a:r>
              <a:rPr lang="ru-RU" dirty="0" smtClean="0">
                <a:solidFill>
                  <a:schemeClr val="tx1"/>
                </a:solidFill>
              </a:rPr>
              <a:t>2018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631267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2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3740791"/>
              </p:ext>
            </p:extLst>
          </p:nvPr>
        </p:nvGraphicFramePr>
        <p:xfrm>
          <a:off x="179512" y="139527"/>
          <a:ext cx="89634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546" y="139527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год,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4608333"/>
              </p:ext>
            </p:extLst>
          </p:nvPr>
        </p:nvGraphicFramePr>
        <p:xfrm>
          <a:off x="20026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4206357"/>
              </p:ext>
            </p:extLst>
          </p:nvPr>
        </p:nvGraphicFramePr>
        <p:xfrm>
          <a:off x="179512" y="1200329"/>
          <a:ext cx="8820472" cy="539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32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01.01.2018г. – 49,9		На 01.04.2018 – 39,9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03579316"/>
              </p:ext>
            </p:extLst>
          </p:nvPr>
        </p:nvGraphicFramePr>
        <p:xfrm>
          <a:off x="0" y="2500306"/>
          <a:ext cx="8338458" cy="309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1072161"/>
              </p:ext>
            </p:extLst>
          </p:nvPr>
        </p:nvGraphicFramePr>
        <p:xfrm>
          <a:off x="4931631" y="2394991"/>
          <a:ext cx="2851655" cy="235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9532" y="548680"/>
            <a:ext cx="8424936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810145"/>
              </p:ext>
            </p:extLst>
          </p:nvPr>
        </p:nvGraphicFramePr>
        <p:xfrm>
          <a:off x="359532" y="1356564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9654" y="79681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 2018 года,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4757047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75164"/>
            <a:ext cx="583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0717742"/>
              </p:ext>
            </p:extLst>
          </p:nvPr>
        </p:nvGraphicFramePr>
        <p:xfrm>
          <a:off x="357158" y="857232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5916"/>
            <a:ext cx="5472608" cy="86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квартале 2018 года,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6959670"/>
              </p:ext>
            </p:extLst>
          </p:nvPr>
        </p:nvGraphicFramePr>
        <p:xfrm>
          <a:off x="107504" y="659164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78979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154,8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70686546"/>
              </p:ext>
            </p:extLst>
          </p:nvPr>
        </p:nvGraphicFramePr>
        <p:xfrm>
          <a:off x="107504" y="668462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371" y="0"/>
            <a:ext cx="562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квартале 2018 года,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301386"/>
              </p:ext>
            </p:extLst>
          </p:nvPr>
        </p:nvGraphicFramePr>
        <p:xfrm>
          <a:off x="467544" y="1062027"/>
          <a:ext cx="857256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700" y="831195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6" y="111115"/>
            <a:ext cx="5499611" cy="7255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309347"/>
              </p:ext>
            </p:extLst>
          </p:nvPr>
        </p:nvGraphicFramePr>
        <p:xfrm>
          <a:off x="0" y="1002500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65" y="62625"/>
            <a:ext cx="580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2018 год,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2213930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45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3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7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334</Words>
  <Application>Microsoft Office PowerPoint</Application>
  <PresentationFormat>Экран (4:3)</PresentationFormat>
  <Paragraphs>138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Главное мероприятие</vt:lpstr>
      <vt:lpstr>1_Главное мероприятие</vt:lpstr>
      <vt:lpstr>3_Главное мероприятие</vt:lpstr>
      <vt:lpstr>7_Главное мероприятие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Ирина В. Валитова</cp:lastModifiedBy>
  <cp:revision>109</cp:revision>
  <cp:lastPrinted>2018-04-23T11:00:33Z</cp:lastPrinted>
  <dcterms:created xsi:type="dcterms:W3CDTF">2016-04-08T06:30:54Z</dcterms:created>
  <dcterms:modified xsi:type="dcterms:W3CDTF">2018-08-29T11:56:42Z</dcterms:modified>
</cp:coreProperties>
</file>