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ctiveX/activeX2.xml" ContentType="application/vnd.ms-office.activeX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5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2" r:id="rId1"/>
    <p:sldMasterId id="2147484258" r:id="rId2"/>
  </p:sldMasterIdLst>
  <p:notesMasterIdLst>
    <p:notesMasterId r:id="rId28"/>
  </p:notesMasterIdLst>
  <p:sldIdLst>
    <p:sldId id="256" r:id="rId3"/>
    <p:sldId id="313" r:id="rId4"/>
    <p:sldId id="280" r:id="rId5"/>
    <p:sldId id="316" r:id="rId6"/>
    <p:sldId id="295" r:id="rId7"/>
    <p:sldId id="317" r:id="rId8"/>
    <p:sldId id="296" r:id="rId9"/>
    <p:sldId id="318" r:id="rId10"/>
    <p:sldId id="321" r:id="rId11"/>
    <p:sldId id="270" r:id="rId12"/>
    <p:sldId id="311" r:id="rId13"/>
    <p:sldId id="312" r:id="rId14"/>
    <p:sldId id="314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20" r:id="rId26"/>
    <p:sldId id="356" r:id="rId2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4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CAEB"/>
    <a:srgbClr val="30F0E7"/>
    <a:srgbClr val="FF66CC"/>
    <a:srgbClr val="F5F5F5"/>
    <a:srgbClr val="FBA7F5"/>
    <a:srgbClr val="EB8AF2"/>
    <a:srgbClr val="2BD3F5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1562" autoAdjust="0"/>
  </p:normalViewPr>
  <p:slideViewPr>
    <p:cSldViewPr>
      <p:cViewPr varScale="1">
        <p:scale>
          <a:sx n="64" d="100"/>
          <a:sy n="64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102"/>
      </p:cViewPr>
      <p:guideLst>
        <p:guide orient="horz" pos="3134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4243735501373539E-5"/>
                  <c:y val="8.5595076977978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4E1-4DB3-A36B-8A9FC91C5432}"/>
                </c:ext>
              </c:extLst>
            </c:dLbl>
            <c:dLbl>
              <c:idx val="1"/>
              <c:layout>
                <c:manualLayout>
                  <c:x val="1.5703383384752122E-3"/>
                  <c:y val="0.100504826063097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22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E69F816-5089-4EE6-B075-5838A84FF779}" type="VALUE">
                      <a:rPr lang="en-US" sz="2200" u="none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 algn="ctr">
                        <a:defRPr sz="2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2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E1-4DB3-A36B-8A9FC91C5432}"/>
                </c:ext>
              </c:extLst>
            </c:dLbl>
            <c:dLbl>
              <c:idx val="2"/>
              <c:layout>
                <c:manualLayout>
                  <c:x val="1.1410175697477108E-3"/>
                  <c:y val="0.10186189329131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2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CAC8233-EF95-4068-9583-47D71AFCCA11}" type="VALUE">
                      <a:rPr lang="ru-RU" sz="2200" u="none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sz="2200" u="none" baseline="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2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200" u="non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Дефицит бюджета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84250705287257"/>
                      <c:h val="0.194233889837156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4E1-4DB3-A36B-8A9FC91C54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Доходы бюджета</c:v>
                </c:pt>
                <c:pt idx="1">
                  <c:v>Расходы бюджета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2126.8000000000002</c:v>
                </c:pt>
                <c:pt idx="1">
                  <c:v>2350.5</c:v>
                </c:pt>
                <c:pt idx="2">
                  <c:v>-223.7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E1-4DB3-A36B-8A9FC91C543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603093483440112E-3"/>
                  <c:y val="0.140003383462443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4E1-4DB3-A36B-8A9FC91C5432}"/>
                </c:ext>
              </c:extLst>
            </c:dLbl>
            <c:dLbl>
              <c:idx val="1"/>
              <c:layout>
                <c:manualLayout>
                  <c:x val="4.5136247919272026E-3"/>
                  <c:y val="0.142984744119340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4E1-4DB3-A36B-8A9FC91C5432}"/>
                </c:ext>
              </c:extLst>
            </c:dLbl>
            <c:dLbl>
              <c:idx val="2"/>
              <c:layout>
                <c:manualLayout>
                  <c:x val="1.5428188415911892E-2"/>
                  <c:y val="0.115827618480101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2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03994B36-F712-4405-BFB3-D41DE8723BAA}" type="VALUE">
                      <a:rPr lang="en-US" sz="220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sz="2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78536857728057"/>
                      <c:h val="0.13420794154184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4E1-4DB3-A36B-8A9FC91C54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Доходы бюджета</c:v>
                </c:pt>
                <c:pt idx="1">
                  <c:v>Расходы бюджета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2120.5</c:v>
                </c:pt>
                <c:pt idx="1">
                  <c:v>2264.4</c:v>
                </c:pt>
                <c:pt idx="2">
                  <c:v>-144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E1-4DB3-A36B-8A9FC91C5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shape val="box"/>
        <c:axId val="418868512"/>
        <c:axId val="418868904"/>
        <c:axId val="0"/>
      </c:bar3DChart>
      <c:catAx>
        <c:axId val="41886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8868904"/>
        <c:crosses val="autoZero"/>
        <c:auto val="1"/>
        <c:lblAlgn val="ctr"/>
        <c:lblOffset val="100"/>
        <c:noMultiLvlLbl val="0"/>
      </c:catAx>
      <c:valAx>
        <c:axId val="418868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886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9 месяцев 2016 года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6276255752229627E-4"/>
                  <c:y val="-3.9649424890509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A1E-4D8C-89CA-B6822FDE1E56}"/>
                </c:ext>
              </c:extLst>
            </c:dLbl>
            <c:dLbl>
              <c:idx val="1"/>
              <c:layout>
                <c:manualLayout>
                  <c:x val="1.4054120092566852E-3"/>
                  <c:y val="-2.5655510223270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A1E-4D8C-89CA-B6822FDE1E56}"/>
                </c:ext>
              </c:extLst>
            </c:dLbl>
            <c:dLbl>
              <c:idx val="2"/>
              <c:layout>
                <c:manualLayout>
                  <c:x val="-5.621648037026741E-3"/>
                  <c:y val="-2.332319111206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A1E-4D8C-89CA-B6822FDE1E56}"/>
                </c:ext>
              </c:extLst>
            </c:dLbl>
            <c:dLbl>
              <c:idx val="3"/>
              <c:layout>
                <c:manualLayout>
                  <c:x val="2.7705429184055413E-3"/>
                  <c:y val="-3.0462475005619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A1E-4D8C-89CA-B6822FDE1E56}"/>
                </c:ext>
              </c:extLst>
            </c:dLbl>
            <c:dLbl>
              <c:idx val="4"/>
              <c:layout>
                <c:manualLayout>
                  <c:x val="8.4324720555401123E-3"/>
                  <c:y val="-3.4984786668096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A1E-4D8C-89CA-B6822FDE1E56}"/>
                </c:ext>
              </c:extLst>
            </c:dLbl>
            <c:dLbl>
              <c:idx val="5"/>
              <c:layout>
                <c:manualLayout>
                  <c:x val="-6.2042189804543707E-2"/>
                  <c:y val="3.6605289332449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A1E-4D8C-89CA-B6822FDE1E56}"/>
                </c:ext>
              </c:extLst>
            </c:dLbl>
            <c:dLbl>
              <c:idx val="6"/>
              <c:layout>
                <c:manualLayout>
                  <c:x val="-1.4054120092566852E-3"/>
                  <c:y val="-2.332319111206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A1E-4D8C-89CA-B6822FDE1E56}"/>
                </c:ext>
              </c:extLst>
            </c:dLbl>
            <c:dLbl>
              <c:idx val="7"/>
              <c:layout>
                <c:manualLayout>
                  <c:x val="-1.4054120092567885E-3"/>
                  <c:y val="-1.6326233778445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A1E-4D8C-89CA-B6822FDE1E56}"/>
                </c:ext>
              </c:extLst>
            </c:dLbl>
            <c:dLbl>
              <c:idx val="8"/>
              <c:layout>
                <c:manualLayout>
                  <c:x val="5.6216480370266386E-3"/>
                  <c:y val="-2.7987829334477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A1E-4D8C-89CA-B6822FDE1E56}"/>
                </c:ext>
              </c:extLst>
            </c:dLbl>
            <c:dLbl>
              <c:idx val="9"/>
              <c:layout>
                <c:manualLayout>
                  <c:x val="0"/>
                  <c:y val="-3.2652467556890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A1E-4D8C-89CA-B6822FDE1E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физ.культура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114.6</c:v>
                </c:pt>
                <c:pt idx="1">
                  <c:v>99.5</c:v>
                </c:pt>
                <c:pt idx="2">
                  <c:v>187.1</c:v>
                </c:pt>
                <c:pt idx="3">
                  <c:v>261</c:v>
                </c:pt>
                <c:pt idx="4">
                  <c:v>0.7</c:v>
                </c:pt>
                <c:pt idx="5">
                  <c:v>1154.7</c:v>
                </c:pt>
                <c:pt idx="6">
                  <c:v>77.8</c:v>
                </c:pt>
                <c:pt idx="7">
                  <c:v>197.8</c:v>
                </c:pt>
                <c:pt idx="8">
                  <c:v>42.8</c:v>
                </c:pt>
                <c:pt idx="9">
                  <c:v>1.5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A-FA1E-4D8C-89CA-B6822FDE1E5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9 месяцев 2017  года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7574325269440716E-3"/>
                  <c:y val="-0.132427609956909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A1E-4D8C-89CA-B6822FDE1E56}"/>
                </c:ext>
              </c:extLst>
            </c:dLbl>
            <c:dLbl>
              <c:idx val="1"/>
              <c:layout>
                <c:manualLayout>
                  <c:x val="5.3801827611056324E-3"/>
                  <c:y val="-0.104582107182367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A1E-4D8C-89CA-B6822FDE1E56}"/>
                </c:ext>
              </c:extLst>
            </c:dLbl>
            <c:dLbl>
              <c:idx val="2"/>
              <c:layout>
                <c:manualLayout>
                  <c:x val="6.6246916946568158E-3"/>
                  <c:y val="-0.14387562384945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A1E-4D8C-89CA-B6822FDE1E56}"/>
                </c:ext>
              </c:extLst>
            </c:dLbl>
            <c:dLbl>
              <c:idx val="3"/>
              <c:layout>
                <c:manualLayout>
                  <c:x val="1.3212090173005111E-2"/>
                  <c:y val="-0.111721391075922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A1E-4D8C-89CA-B6822FDE1E56}"/>
                </c:ext>
              </c:extLst>
            </c:dLbl>
            <c:dLbl>
              <c:idx val="4"/>
              <c:layout>
                <c:manualLayout>
                  <c:x val="7.2282442220966032E-3"/>
                  <c:y val="-0.10337205595215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FA1E-4D8C-89CA-B6822FDE1E56}"/>
                </c:ext>
              </c:extLst>
            </c:dLbl>
            <c:dLbl>
              <c:idx val="5"/>
              <c:layout>
                <c:manualLayout>
                  <c:x val="8.0956396465966335E-2"/>
                  <c:y val="2.2611447730878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FA1E-4D8C-89CA-B6822FDE1E56}"/>
                </c:ext>
              </c:extLst>
            </c:dLbl>
            <c:dLbl>
              <c:idx val="6"/>
              <c:layout>
                <c:manualLayout>
                  <c:x val="8.0451537852725214E-5"/>
                  <c:y val="-0.132071701733482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FA1E-4D8C-89CA-B6822FDE1E56}"/>
                </c:ext>
              </c:extLst>
            </c:dLbl>
            <c:dLbl>
              <c:idx val="7"/>
              <c:layout>
                <c:manualLayout>
                  <c:x val="1.718686092485406E-2"/>
                  <c:y val="-9.6035718640775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FA1E-4D8C-89CA-B6822FDE1E56}"/>
                </c:ext>
              </c:extLst>
            </c:dLbl>
            <c:dLbl>
              <c:idx val="8"/>
              <c:layout>
                <c:manualLayout>
                  <c:x val="1.7347799242707095E-2"/>
                  <c:y val="-0.11984067297365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FA1E-4D8C-89CA-B6822FDE1E56}"/>
                </c:ext>
              </c:extLst>
            </c:dLbl>
            <c:dLbl>
              <c:idx val="9"/>
              <c:layout>
                <c:manualLayout>
                  <c:x val="1.3010795334828898E-2"/>
                  <c:y val="-9.8707417729738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FA1E-4D8C-89CA-B6822FDE1E56}"/>
                </c:ext>
              </c:extLst>
            </c:dLbl>
            <c:dLbl>
              <c:idx val="10"/>
              <c:layout>
                <c:manualLayout>
                  <c:x val="8.6738996213536531E-3"/>
                  <c:y val="-0.113057238654394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A1E-4D8C-89CA-B6822FDE1E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физ.культура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Лист1!$C$2:$C$11</c:f>
              <c:numCache>
                <c:formatCode>0.0</c:formatCode>
                <c:ptCount val="10"/>
                <c:pt idx="0">
                  <c:v>119.1</c:v>
                </c:pt>
                <c:pt idx="1">
                  <c:v>110.6</c:v>
                </c:pt>
                <c:pt idx="2">
                  <c:v>79.8</c:v>
                </c:pt>
                <c:pt idx="3">
                  <c:v>356.8</c:v>
                </c:pt>
                <c:pt idx="4">
                  <c:v>0.7</c:v>
                </c:pt>
                <c:pt idx="5">
                  <c:v>1237.4000000000001</c:v>
                </c:pt>
                <c:pt idx="6">
                  <c:v>98</c:v>
                </c:pt>
                <c:pt idx="7">
                  <c:v>192.3</c:v>
                </c:pt>
                <c:pt idx="8">
                  <c:v>67.2</c:v>
                </c:pt>
                <c:pt idx="9">
                  <c:v>2.2000000000000002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16-FA1E-4D8C-89CA-B6822FDE1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gapDepth val="0"/>
        <c:shape val="box"/>
        <c:axId val="368837560"/>
        <c:axId val="368837952"/>
        <c:axId val="0"/>
      </c:bar3DChart>
      <c:catAx>
        <c:axId val="368837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8837952"/>
        <c:crosses val="autoZero"/>
        <c:auto val="1"/>
        <c:lblAlgn val="ctr"/>
        <c:lblOffset val="0"/>
        <c:tickMarkSkip val="1"/>
        <c:noMultiLvlLbl val="0"/>
      </c:catAx>
      <c:valAx>
        <c:axId val="36883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>
              <a:outerShdw blurRad="50800" dist="50800" dir="5400000" algn="ctr" rotWithShape="0">
                <a:schemeClr val="tx1"/>
              </a:outerShdw>
            </a:effectLst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8837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28625963235415"/>
          <c:y val="0.88607604853022026"/>
          <c:w val="0.79087660569590623"/>
          <c:h val="7.54844903272855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17655781621551"/>
          <c:y val="0.17527786277059587"/>
          <c:w val="0.83903207614987052"/>
          <c:h val="0.443448519850072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2016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821395372719692E-3"/>
                  <c:y val="-8.0707947678421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A83-462C-B0EF-5CA729812CC8}"/>
                </c:ext>
              </c:extLst>
            </c:dLbl>
            <c:dLbl>
              <c:idx val="1"/>
              <c:layout>
                <c:manualLayout>
                  <c:x val="-2.1412060604021734E-3"/>
                  <c:y val="-8.4649850837604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59507667573803"/>
                      <c:h val="5.89195287998164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A83-462C-B0EF-5CA729812CC8}"/>
                </c:ext>
              </c:extLst>
            </c:dLbl>
            <c:dLbl>
              <c:idx val="2"/>
              <c:layout>
                <c:manualLayout>
                  <c:x val="-1.5375428705994005E-3"/>
                  <c:y val="-3.074791555113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A83-462C-B0EF-5CA729812CC8}"/>
                </c:ext>
              </c:extLst>
            </c:dLbl>
            <c:dLbl>
              <c:idx val="3"/>
              <c:layout>
                <c:manualLayout>
                  <c:x val="-1.5375428705994005E-3"/>
                  <c:y val="-9.19930390881974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A83-462C-B0EF-5CA729812CC8}"/>
                </c:ext>
              </c:extLst>
            </c:dLbl>
            <c:dLbl>
              <c:idx val="6"/>
              <c:layout>
                <c:manualLayout>
                  <c:x val="6.92790656909482E-3"/>
                  <c:y val="-4.8573395548076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A83-462C-B0EF-5CA729812C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Администрация</c:v>
                </c:pt>
                <c:pt idx="1">
                  <c:v>УО</c:v>
                </c:pt>
                <c:pt idx="2">
                  <c:v>УКиС</c:v>
                </c:pt>
                <c:pt idx="3">
                  <c:v>Управление финансов</c:v>
                </c:pt>
                <c:pt idx="4">
                  <c:v>КУИ</c:v>
                </c:pt>
                <c:pt idx="5">
                  <c:v>Дума</c:v>
                </c:pt>
                <c:pt idx="6">
                  <c:v>Счетная палата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832.8</c:v>
                </c:pt>
                <c:pt idx="1">
                  <c:v>1108.5999999999999</c:v>
                </c:pt>
                <c:pt idx="2">
                  <c:v>170.1</c:v>
                </c:pt>
                <c:pt idx="3">
                  <c:v>9.8000000000000007</c:v>
                </c:pt>
                <c:pt idx="4">
                  <c:v>8.9</c:v>
                </c:pt>
                <c:pt idx="5">
                  <c:v>3.7</c:v>
                </c:pt>
                <c:pt idx="6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83-462C-B0EF-5CA729812CC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2017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2507644556031202E-3"/>
                  <c:y val="-5.8747035875468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A83-462C-B0EF-5CA729812CC8}"/>
                </c:ext>
              </c:extLst>
            </c:dLbl>
            <c:dLbl>
              <c:idx val="1"/>
              <c:layout>
                <c:manualLayout>
                  <c:x val="5.3091707228111427E-2"/>
                  <c:y val="-1.6251529870725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13826244154814"/>
                      <c:h val="9.67811519926566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A83-462C-B0EF-5CA729812CC8}"/>
                </c:ext>
              </c:extLst>
            </c:dLbl>
            <c:dLbl>
              <c:idx val="2"/>
              <c:layout>
                <c:manualLayout>
                  <c:x val="4.4659124510208328E-2"/>
                  <c:y val="-3.8655626099594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A83-462C-B0EF-5CA729812CC8}"/>
                </c:ext>
              </c:extLst>
            </c:dLbl>
            <c:dLbl>
              <c:idx val="3"/>
              <c:layout>
                <c:manualLayout>
                  <c:x val="1.2500000000000001E-2"/>
                  <c:y val="-6.9767441860465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A83-462C-B0EF-5CA729812CC8}"/>
                </c:ext>
              </c:extLst>
            </c:dLbl>
            <c:dLbl>
              <c:idx val="4"/>
              <c:layout>
                <c:manualLayout>
                  <c:x val="1.6666666666666701E-2"/>
                  <c:y val="-1.8604651162790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A83-462C-B0EF-5CA729812CC8}"/>
                </c:ext>
              </c:extLst>
            </c:dLbl>
            <c:dLbl>
              <c:idx val="5"/>
              <c:layout>
                <c:manualLayout>
                  <c:x val="8.3333333333334546E-3"/>
                  <c:y val="-1.1627906976744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A83-462C-B0EF-5CA729812CC8}"/>
                </c:ext>
              </c:extLst>
            </c:dLbl>
            <c:dLbl>
              <c:idx val="6"/>
              <c:layout>
                <c:manualLayout>
                  <c:x val="1.6749301941814513E-2"/>
                  <c:y val="-4.8573395548076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0A83-462C-B0EF-5CA729812C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Администрация</c:v>
                </c:pt>
                <c:pt idx="1">
                  <c:v>УО</c:v>
                </c:pt>
                <c:pt idx="2">
                  <c:v>УКиС</c:v>
                </c:pt>
                <c:pt idx="3">
                  <c:v>Управление финансов</c:v>
                </c:pt>
                <c:pt idx="4">
                  <c:v>КУИ</c:v>
                </c:pt>
                <c:pt idx="5">
                  <c:v>Дума</c:v>
                </c:pt>
                <c:pt idx="6">
                  <c:v>Счетная палата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834.3</c:v>
                </c:pt>
                <c:pt idx="1">
                  <c:v>1181.5999999999999</c:v>
                </c:pt>
                <c:pt idx="2">
                  <c:v>224.2</c:v>
                </c:pt>
                <c:pt idx="3">
                  <c:v>9.9</c:v>
                </c:pt>
                <c:pt idx="4">
                  <c:v>8.5</c:v>
                </c:pt>
                <c:pt idx="5">
                  <c:v>3.5</c:v>
                </c:pt>
                <c:pt idx="6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A83-462C-B0EF-5CA729812C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gapDepth val="0"/>
        <c:shape val="box"/>
        <c:axId val="368838736"/>
        <c:axId val="368839128"/>
        <c:axId val="0"/>
      </c:bar3DChart>
      <c:catAx>
        <c:axId val="368838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68839128"/>
        <c:crossesAt val="0.1"/>
        <c:auto val="1"/>
        <c:lblAlgn val="ctr"/>
        <c:lblOffset val="100"/>
        <c:noMultiLvlLbl val="0"/>
      </c:catAx>
      <c:valAx>
        <c:axId val="368839128"/>
        <c:scaling>
          <c:logBase val="10"/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688387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26707431730175E-2"/>
          <c:y val="1.7000688441826665E-2"/>
          <c:w val="0.67011671338093881"/>
          <c:h val="6.2503250975292593E-2"/>
        </c:manualLayout>
      </c:layout>
      <c:overlay val="0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239297485464579"/>
          <c:y val="0.21748081450069487"/>
          <c:w val="0.70098299263044861"/>
          <c:h val="0.689154297321261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9"/>
          <c:dPt>
            <c:idx val="0"/>
            <c:bubble3D val="0"/>
            <c:explosion val="52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88000"/>
                      <a:lumMod val="88000"/>
                    </a:schemeClr>
                    <a:schemeClr val="accent1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5AEB-46F0-A5A8-0D91849AF907}"/>
              </c:ext>
            </c:extLst>
          </c:dPt>
          <c:dPt>
            <c:idx val="1"/>
            <c:bubble3D val="0"/>
            <c:spPr>
              <a:blipFill>
                <a:blip xmlns:r="http://schemas.openxmlformats.org/officeDocument/2006/relationships" r:embed="rId3">
                  <a:duotone>
                    <a:schemeClr val="accent2">
                      <a:shade val="88000"/>
                      <a:lumMod val="88000"/>
                    </a:schemeClr>
                    <a:schemeClr val="accent2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5AEB-46F0-A5A8-0D91849AF907}"/>
              </c:ext>
            </c:extLst>
          </c:dPt>
          <c:dPt>
            <c:idx val="2"/>
            <c:bubble3D val="0"/>
            <c:spPr>
              <a:blipFill>
                <a:blip xmlns:r="http://schemas.openxmlformats.org/officeDocument/2006/relationships" r:embed="rId3">
                  <a:duotone>
                    <a:schemeClr val="accent3">
                      <a:shade val="88000"/>
                      <a:lumMod val="88000"/>
                    </a:schemeClr>
                    <a:schemeClr val="accent3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5AEB-46F0-A5A8-0D91849AF907}"/>
              </c:ext>
            </c:extLst>
          </c:dPt>
          <c:dPt>
            <c:idx val="3"/>
            <c:bubble3D val="0"/>
            <c:spPr>
              <a:blipFill>
                <a:blip xmlns:r="http://schemas.openxmlformats.org/officeDocument/2006/relationships" r:embed="rId3">
                  <a:duotone>
                    <a:schemeClr val="accent4">
                      <a:shade val="88000"/>
                      <a:lumMod val="88000"/>
                    </a:schemeClr>
                    <a:schemeClr val="accent4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5AEB-46F0-A5A8-0D91849AF907}"/>
              </c:ext>
            </c:extLst>
          </c:dPt>
          <c:dPt>
            <c:idx val="4"/>
            <c:bubble3D val="0"/>
            <c:spPr>
              <a:blipFill>
                <a:blip xmlns:r="http://schemas.openxmlformats.org/officeDocument/2006/relationships" r:embed="rId3">
                  <a:duotone>
                    <a:schemeClr val="accent5">
                      <a:shade val="88000"/>
                      <a:lumMod val="88000"/>
                    </a:schemeClr>
                    <a:schemeClr val="accent5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5AEB-46F0-A5A8-0D91849AF907}"/>
              </c:ext>
            </c:extLst>
          </c:dPt>
          <c:dPt>
            <c:idx val="5"/>
            <c:bubble3D val="0"/>
            <c:spPr>
              <a:blipFill>
                <a:blip xmlns:r="http://schemas.openxmlformats.org/officeDocument/2006/relationships" r:embed="rId3">
                  <a:duotone>
                    <a:schemeClr val="accent6">
                      <a:shade val="88000"/>
                      <a:lumMod val="88000"/>
                    </a:schemeClr>
                    <a:schemeClr val="accent6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5AEB-46F0-A5A8-0D91849AF90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EB-46F0-A5A8-0D91849AF907}"/>
                </c:ext>
              </c:extLst>
            </c:dLbl>
            <c:dLbl>
              <c:idx val="1"/>
              <c:layout>
                <c:manualLayout>
                  <c:x val="-0.20040143435005786"/>
                  <c:y val="-0.1305933510406725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5785F3A5-53CB-48BE-8C96-DE9A5EF99E0A}" type="CATEGORYNAME">
                      <a:rPr lang="ru-RU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 sz="16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3C8FE8F4-8B2E-4E27-9A43-CBE8F68F88A0}" type="VALUE">
                      <a:rPr lang="ru-RU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0907675438596487"/>
                      <c:h val="0.248729937182030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AEB-46F0-A5A8-0D91849AF90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5C3E080-734A-44BF-B1B4-740809723567}" type="CATEGORYNAME">
                      <a:rPr lang="ru-RU" smtClean="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fld id="{C4A68844-8CAB-41D3-91EF-5E9D5F3675A7}" type="VALUE">
                      <a:rPr lang="ru-RU" baseline="0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AEB-46F0-A5A8-0D91849AF90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5746274-83B7-4FE2-B4AA-3CF11ECC462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0B6AC2FD-4945-43DB-A98A-0C95483CAA5F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AEB-46F0-A5A8-0D91849AF90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C46E854-D0E3-46F6-87F2-B75922383CC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</a:t>
                    </a:r>
                    <a:fld id="{04CBA1E4-737A-4AC8-B81E-39D305F90FAF}" type="VALUE">
                      <a:rPr lang="ru-RU" baseline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AEB-46F0-A5A8-0D91849AF90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C0C0BDC-3AFA-4CCC-A136-38CB218863BF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fld id="{35DF08A8-2D3A-4A1C-9146-0DC89A286E28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AEB-46F0-A5A8-0D91849AF9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Прочие</c:v>
                </c:pt>
                <c:pt idx="1">
                  <c:v>общегосударственные вопросы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0.94699999999999995</c:v>
                </c:pt>
                <c:pt idx="1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AEB-46F0-A5A8-0D91849AF90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239297485464579"/>
          <c:y val="0.21748081450069487"/>
          <c:w val="0.70098299263044861"/>
          <c:h val="0.689154297321261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9"/>
          <c:dPt>
            <c:idx val="0"/>
            <c:bubble3D val="0"/>
            <c:explosion val="5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88000"/>
                      <a:lumMod val="88000"/>
                    </a:schemeClr>
                    <a:schemeClr val="accent1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CFE5-479B-8770-B9A544FC7723}"/>
              </c:ext>
            </c:extLst>
          </c:dPt>
          <c:dPt>
            <c:idx val="1"/>
            <c:bubble3D val="0"/>
            <c:spPr>
              <a:blipFill>
                <a:blip xmlns:r="http://schemas.openxmlformats.org/officeDocument/2006/relationships" r:embed="rId3">
                  <a:duotone>
                    <a:schemeClr val="accent2">
                      <a:shade val="88000"/>
                      <a:lumMod val="88000"/>
                    </a:schemeClr>
                    <a:schemeClr val="accent2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CFE5-479B-8770-B9A544FC7723}"/>
              </c:ext>
            </c:extLst>
          </c:dPt>
          <c:dPt>
            <c:idx val="2"/>
            <c:bubble3D val="0"/>
            <c:spPr>
              <a:blipFill>
                <a:blip xmlns:r="http://schemas.openxmlformats.org/officeDocument/2006/relationships" r:embed="rId3">
                  <a:duotone>
                    <a:schemeClr val="accent3">
                      <a:shade val="88000"/>
                      <a:lumMod val="88000"/>
                    </a:schemeClr>
                    <a:schemeClr val="accent3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CFE5-479B-8770-B9A544FC7723}"/>
              </c:ext>
            </c:extLst>
          </c:dPt>
          <c:dPt>
            <c:idx val="3"/>
            <c:bubble3D val="0"/>
            <c:spPr>
              <a:blipFill>
                <a:blip xmlns:r="http://schemas.openxmlformats.org/officeDocument/2006/relationships" r:embed="rId3">
                  <a:duotone>
                    <a:schemeClr val="accent4">
                      <a:shade val="88000"/>
                      <a:lumMod val="88000"/>
                    </a:schemeClr>
                    <a:schemeClr val="accent4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CFE5-479B-8770-B9A544FC7723}"/>
              </c:ext>
            </c:extLst>
          </c:dPt>
          <c:dPt>
            <c:idx val="4"/>
            <c:bubble3D val="0"/>
            <c:spPr>
              <a:blipFill>
                <a:blip xmlns:r="http://schemas.openxmlformats.org/officeDocument/2006/relationships" r:embed="rId3">
                  <a:duotone>
                    <a:schemeClr val="accent5">
                      <a:shade val="88000"/>
                      <a:lumMod val="88000"/>
                    </a:schemeClr>
                    <a:schemeClr val="accent5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CFE5-479B-8770-B9A544FC7723}"/>
              </c:ext>
            </c:extLst>
          </c:dPt>
          <c:dPt>
            <c:idx val="5"/>
            <c:bubble3D val="0"/>
            <c:spPr>
              <a:blipFill>
                <a:blip xmlns:r="http://schemas.openxmlformats.org/officeDocument/2006/relationships" r:embed="rId3">
                  <a:duotone>
                    <a:schemeClr val="accent6">
                      <a:shade val="88000"/>
                      <a:lumMod val="88000"/>
                    </a:schemeClr>
                    <a:schemeClr val="accent6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CFE5-479B-8770-B9A544FC772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E5-479B-8770-B9A544FC7723}"/>
                </c:ext>
              </c:extLst>
            </c:dLbl>
            <c:dLbl>
              <c:idx val="1"/>
              <c:layout>
                <c:manualLayout>
                  <c:x val="-0.18846432495003337"/>
                  <c:y val="-0.170376730614976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5785F3A5-53CB-48BE-8C96-DE9A5EF99E0A}" type="CATEGORYNAME">
                      <a:rPr lang="ru-RU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 sz="16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3C8FE8F4-8B2E-4E27-9A43-CBE8F68F88A0}" type="VALUE">
                      <a:rPr lang="ru-RU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0907676924786136"/>
                      <c:h val="0.210312061762529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FE5-479B-8770-B9A544FC772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5C3E080-734A-44BF-B1B4-740809723567}" type="CATEGORYNAME">
                      <a:rPr lang="ru-RU" smtClean="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fld id="{C4A68844-8CAB-41D3-91EF-5E9D5F3675A7}" type="VALUE">
                      <a:rPr lang="ru-RU" baseline="0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FE5-479B-8770-B9A544FC772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5746274-83B7-4FE2-B4AA-3CF11ECC462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0B6AC2FD-4945-43DB-A98A-0C95483CAA5F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FE5-479B-8770-B9A544FC772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C46E854-D0E3-46F6-87F2-B75922383CC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</a:t>
                    </a:r>
                    <a:fld id="{04CBA1E4-737A-4AC8-B81E-39D305F90FAF}" type="VALUE">
                      <a:rPr lang="ru-RU" baseline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FE5-479B-8770-B9A544FC772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C0C0BDC-3AFA-4CCC-A136-38CB218863BF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fld id="{35DF08A8-2D3A-4A1C-9146-0DC89A286E28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FE5-479B-8770-B9A544FC77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Прочие</c:v>
                </c:pt>
                <c:pt idx="1">
                  <c:v>Национальная безопасность 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0.95099999999999996</c:v>
                </c:pt>
                <c:pt idx="1">
                  <c:v>4.9000000000000002E-2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FE5-479B-8770-B9A544FC772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239297485464579"/>
          <c:y val="0.21748081450069487"/>
          <c:w val="0.70098299263044861"/>
          <c:h val="0.689154297321261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0"/>
            <c:bubble3D val="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88000"/>
                      <a:lumMod val="88000"/>
                    </a:schemeClr>
                    <a:schemeClr val="accent1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DD27-4DD5-A404-5055D0C22CEB}"/>
              </c:ext>
            </c:extLst>
          </c:dPt>
          <c:dPt>
            <c:idx val="1"/>
            <c:bubble3D val="0"/>
            <c:spPr>
              <a:blipFill>
                <a:blip xmlns:r="http://schemas.openxmlformats.org/officeDocument/2006/relationships" r:embed="rId3">
                  <a:duotone>
                    <a:schemeClr val="accent2">
                      <a:shade val="88000"/>
                      <a:lumMod val="88000"/>
                    </a:schemeClr>
                    <a:schemeClr val="accent2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DD27-4DD5-A404-5055D0C22CEB}"/>
              </c:ext>
            </c:extLst>
          </c:dPt>
          <c:dPt>
            <c:idx val="2"/>
            <c:bubble3D val="0"/>
            <c:spPr>
              <a:blipFill>
                <a:blip xmlns:r="http://schemas.openxmlformats.org/officeDocument/2006/relationships" r:embed="rId3">
                  <a:duotone>
                    <a:schemeClr val="accent3">
                      <a:shade val="88000"/>
                      <a:lumMod val="88000"/>
                    </a:schemeClr>
                    <a:schemeClr val="accent3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DD27-4DD5-A404-5055D0C22CEB}"/>
              </c:ext>
            </c:extLst>
          </c:dPt>
          <c:dPt>
            <c:idx val="3"/>
            <c:bubble3D val="0"/>
            <c:spPr>
              <a:blipFill>
                <a:blip xmlns:r="http://schemas.openxmlformats.org/officeDocument/2006/relationships" r:embed="rId3">
                  <a:duotone>
                    <a:schemeClr val="accent4">
                      <a:shade val="88000"/>
                      <a:lumMod val="88000"/>
                    </a:schemeClr>
                    <a:schemeClr val="accent4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DD27-4DD5-A404-5055D0C22CEB}"/>
              </c:ext>
            </c:extLst>
          </c:dPt>
          <c:dPt>
            <c:idx val="4"/>
            <c:bubble3D val="0"/>
            <c:spPr>
              <a:blipFill>
                <a:blip xmlns:r="http://schemas.openxmlformats.org/officeDocument/2006/relationships" r:embed="rId3">
                  <a:duotone>
                    <a:schemeClr val="accent5">
                      <a:shade val="88000"/>
                      <a:lumMod val="88000"/>
                    </a:schemeClr>
                    <a:schemeClr val="accent5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DD27-4DD5-A404-5055D0C22CEB}"/>
              </c:ext>
            </c:extLst>
          </c:dPt>
          <c:dPt>
            <c:idx val="5"/>
            <c:bubble3D val="0"/>
            <c:spPr>
              <a:blipFill>
                <a:blip xmlns:r="http://schemas.openxmlformats.org/officeDocument/2006/relationships" r:embed="rId3">
                  <a:duotone>
                    <a:schemeClr val="accent6">
                      <a:shade val="88000"/>
                      <a:lumMod val="88000"/>
                    </a:schemeClr>
                    <a:schemeClr val="accent6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DD27-4DD5-A404-5055D0C22CE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27-4DD5-A404-5055D0C22CEB}"/>
                </c:ext>
              </c:extLst>
            </c:dLbl>
            <c:dLbl>
              <c:idx val="1"/>
              <c:layout>
                <c:manualLayout>
                  <c:x val="-8.8447230353090017E-2"/>
                  <c:y val="-0.1452865563677924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5785F3A5-53CB-48BE-8C96-DE9A5EF99E0A}" type="CATEGORYNAME">
                      <a:rPr lang="ru-RU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 sz="16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3C8FE8F4-8B2E-4E27-9A43-CBE8F68F88A0}" type="VALUE">
                      <a:rPr lang="ru-RU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0907676924786136"/>
                      <c:h val="0.210312061762529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D27-4DD5-A404-5055D0C22CE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5C3E080-734A-44BF-B1B4-740809723567}" type="CATEGORYNAME">
                      <a:rPr lang="ru-RU" smtClean="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fld id="{C4A68844-8CAB-41D3-91EF-5E9D5F3675A7}" type="VALUE">
                      <a:rPr lang="ru-RU" baseline="0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D27-4DD5-A404-5055D0C22CE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5746274-83B7-4FE2-B4AA-3CF11ECC462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0B6AC2FD-4945-43DB-A98A-0C95483CAA5F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D27-4DD5-A404-5055D0C22CE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C46E854-D0E3-46F6-87F2-B75922383CC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</a:t>
                    </a:r>
                    <a:fld id="{04CBA1E4-737A-4AC8-B81E-39D305F90FAF}" type="VALUE">
                      <a:rPr lang="ru-RU" baseline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D27-4DD5-A404-5055D0C22CE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C0C0BDC-3AFA-4CCC-A136-38CB218863BF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fld id="{35DF08A8-2D3A-4A1C-9146-0DC89A286E28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D27-4DD5-A404-5055D0C22C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Прочие</c:v>
                </c:pt>
                <c:pt idx="1">
                  <c:v>национальная экономика  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0.96499999999999997</c:v>
                </c:pt>
                <c:pt idx="1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D27-4DD5-A404-5055D0C22CE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239297485464579"/>
          <c:y val="0.21748081450069487"/>
          <c:w val="0.70098299263044861"/>
          <c:h val="0.689154297321261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9"/>
          <c:dPt>
            <c:idx val="0"/>
            <c:bubble3D val="0"/>
            <c:explosion val="1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88000"/>
                      <a:lumMod val="88000"/>
                    </a:schemeClr>
                    <a:schemeClr val="accent1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69C8-4930-B0B5-8AF426269EE1}"/>
              </c:ext>
            </c:extLst>
          </c:dPt>
          <c:dPt>
            <c:idx val="1"/>
            <c:bubble3D val="0"/>
            <c:spPr>
              <a:blipFill>
                <a:blip xmlns:r="http://schemas.openxmlformats.org/officeDocument/2006/relationships" r:embed="rId3">
                  <a:duotone>
                    <a:schemeClr val="accent2">
                      <a:shade val="88000"/>
                      <a:lumMod val="88000"/>
                    </a:schemeClr>
                    <a:schemeClr val="accent2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69C8-4930-B0B5-8AF426269EE1}"/>
              </c:ext>
            </c:extLst>
          </c:dPt>
          <c:dPt>
            <c:idx val="2"/>
            <c:bubble3D val="0"/>
            <c:spPr>
              <a:blipFill>
                <a:blip xmlns:r="http://schemas.openxmlformats.org/officeDocument/2006/relationships" r:embed="rId3">
                  <a:duotone>
                    <a:schemeClr val="accent3">
                      <a:shade val="88000"/>
                      <a:lumMod val="88000"/>
                    </a:schemeClr>
                    <a:schemeClr val="accent3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69C8-4930-B0B5-8AF426269EE1}"/>
              </c:ext>
            </c:extLst>
          </c:dPt>
          <c:dPt>
            <c:idx val="3"/>
            <c:bubble3D val="0"/>
            <c:spPr>
              <a:blipFill>
                <a:blip xmlns:r="http://schemas.openxmlformats.org/officeDocument/2006/relationships" r:embed="rId3">
                  <a:duotone>
                    <a:schemeClr val="accent4">
                      <a:shade val="88000"/>
                      <a:lumMod val="88000"/>
                    </a:schemeClr>
                    <a:schemeClr val="accent4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69C8-4930-B0B5-8AF426269EE1}"/>
              </c:ext>
            </c:extLst>
          </c:dPt>
          <c:dPt>
            <c:idx val="4"/>
            <c:bubble3D val="0"/>
            <c:spPr>
              <a:blipFill>
                <a:blip xmlns:r="http://schemas.openxmlformats.org/officeDocument/2006/relationships" r:embed="rId3">
                  <a:duotone>
                    <a:schemeClr val="accent5">
                      <a:shade val="88000"/>
                      <a:lumMod val="88000"/>
                    </a:schemeClr>
                    <a:schemeClr val="accent5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69C8-4930-B0B5-8AF426269EE1}"/>
              </c:ext>
            </c:extLst>
          </c:dPt>
          <c:dPt>
            <c:idx val="5"/>
            <c:bubble3D val="0"/>
            <c:spPr>
              <a:blipFill>
                <a:blip xmlns:r="http://schemas.openxmlformats.org/officeDocument/2006/relationships" r:embed="rId3">
                  <a:duotone>
                    <a:schemeClr val="accent6">
                      <a:shade val="88000"/>
                      <a:lumMod val="88000"/>
                    </a:schemeClr>
                    <a:schemeClr val="accent6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69C8-4930-B0B5-8AF426269EE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C8-4930-B0B5-8AF426269EE1}"/>
                </c:ext>
              </c:extLst>
            </c:dLbl>
            <c:dLbl>
              <c:idx val="1"/>
              <c:layout>
                <c:manualLayout>
                  <c:x val="-4.2255027219197869E-2"/>
                  <c:y val="-5.49074211880021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5785F3A5-53CB-48BE-8C96-DE9A5EF99E0A}" type="CATEGORYNAME">
                      <a:rPr lang="ru-RU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 sz="16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3C8FE8F4-8B2E-4E27-9A43-CBE8F68F88A0}" type="VALUE">
                      <a:rPr lang="ru-RU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0907676924786136"/>
                      <c:h val="0.210312061762529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9C8-4930-B0B5-8AF426269EE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5C3E080-734A-44BF-B1B4-740809723567}" type="CATEGORYNAME">
                      <a:rPr lang="ru-RU" smtClean="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fld id="{C4A68844-8CAB-41D3-91EF-5E9D5F3675A7}" type="VALUE">
                      <a:rPr lang="ru-RU" baseline="0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9C8-4930-B0B5-8AF426269EE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5746274-83B7-4FE2-B4AA-3CF11ECC462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0B6AC2FD-4945-43DB-A98A-0C95483CAA5F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9C8-4930-B0B5-8AF426269EE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C46E854-D0E3-46F6-87F2-B75922383CC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</a:t>
                    </a:r>
                    <a:fld id="{04CBA1E4-737A-4AC8-B81E-39D305F90FAF}" type="VALUE">
                      <a:rPr lang="ru-RU" baseline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9C8-4930-B0B5-8AF426269EE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C0C0BDC-3AFA-4CCC-A136-38CB218863BF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fld id="{35DF08A8-2D3A-4A1C-9146-0DC89A286E28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9C8-4930-B0B5-8AF426269E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Прочие</c:v>
                </c:pt>
                <c:pt idx="1">
                  <c:v>ЖКХ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0.84199999999999997</c:v>
                </c:pt>
                <c:pt idx="1">
                  <c:v>0.158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9C8-4930-B0B5-8AF426269EE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239297485464579"/>
          <c:y val="0.21748081450069487"/>
          <c:w val="0.70098299263044861"/>
          <c:h val="0.689154297321261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9"/>
          <c:dPt>
            <c:idx val="0"/>
            <c:bubble3D val="0"/>
            <c:explosion val="1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88000"/>
                      <a:lumMod val="88000"/>
                    </a:schemeClr>
                    <a:schemeClr val="accent1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7365-40C9-9132-360CFE259CAE}"/>
              </c:ext>
            </c:extLst>
          </c:dPt>
          <c:dPt>
            <c:idx val="1"/>
            <c:bubble3D val="0"/>
            <c:spPr>
              <a:blipFill>
                <a:blip xmlns:r="http://schemas.openxmlformats.org/officeDocument/2006/relationships" r:embed="rId3">
                  <a:duotone>
                    <a:schemeClr val="accent2">
                      <a:shade val="88000"/>
                      <a:lumMod val="88000"/>
                    </a:schemeClr>
                    <a:schemeClr val="accent2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7365-40C9-9132-360CFE259CAE}"/>
              </c:ext>
            </c:extLst>
          </c:dPt>
          <c:dPt>
            <c:idx val="2"/>
            <c:bubble3D val="0"/>
            <c:spPr>
              <a:blipFill>
                <a:blip xmlns:r="http://schemas.openxmlformats.org/officeDocument/2006/relationships" r:embed="rId3">
                  <a:duotone>
                    <a:schemeClr val="accent3">
                      <a:shade val="88000"/>
                      <a:lumMod val="88000"/>
                    </a:schemeClr>
                    <a:schemeClr val="accent3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7365-40C9-9132-360CFE259CAE}"/>
              </c:ext>
            </c:extLst>
          </c:dPt>
          <c:dPt>
            <c:idx val="3"/>
            <c:bubble3D val="0"/>
            <c:spPr>
              <a:blipFill>
                <a:blip xmlns:r="http://schemas.openxmlformats.org/officeDocument/2006/relationships" r:embed="rId3">
                  <a:duotone>
                    <a:schemeClr val="accent4">
                      <a:shade val="88000"/>
                      <a:lumMod val="88000"/>
                    </a:schemeClr>
                    <a:schemeClr val="accent4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7365-40C9-9132-360CFE259CAE}"/>
              </c:ext>
            </c:extLst>
          </c:dPt>
          <c:dPt>
            <c:idx val="4"/>
            <c:bubble3D val="0"/>
            <c:spPr>
              <a:blipFill>
                <a:blip xmlns:r="http://schemas.openxmlformats.org/officeDocument/2006/relationships" r:embed="rId3">
                  <a:duotone>
                    <a:schemeClr val="accent5">
                      <a:shade val="88000"/>
                      <a:lumMod val="88000"/>
                    </a:schemeClr>
                    <a:schemeClr val="accent5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7365-40C9-9132-360CFE259CAE}"/>
              </c:ext>
            </c:extLst>
          </c:dPt>
          <c:dPt>
            <c:idx val="5"/>
            <c:bubble3D val="0"/>
            <c:spPr>
              <a:blipFill>
                <a:blip xmlns:r="http://schemas.openxmlformats.org/officeDocument/2006/relationships" r:embed="rId3">
                  <a:duotone>
                    <a:schemeClr val="accent6">
                      <a:shade val="88000"/>
                      <a:lumMod val="88000"/>
                    </a:schemeClr>
                    <a:schemeClr val="accent6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7365-40C9-9132-360CFE259CA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65-40C9-9132-360CFE259CAE}"/>
                </c:ext>
              </c:extLst>
            </c:dLbl>
            <c:dLbl>
              <c:idx val="1"/>
              <c:layout>
                <c:manualLayout>
                  <c:x val="-0.15395557900973969"/>
                  <c:y val="-7.15460336692149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5785F3A5-53CB-48BE-8C96-DE9A5EF99E0A}" type="CATEGORYNAME">
                      <a:rPr lang="ru-RU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 sz="16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3C8FE8F4-8B2E-4E27-9A43-CBE8F68F88A0}" type="VALUE">
                      <a:rPr lang="ru-RU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0907676924786136"/>
                      <c:h val="0.210312061762529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365-40C9-9132-360CFE259CA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5C3E080-734A-44BF-B1B4-740809723567}" type="CATEGORYNAME">
                      <a:rPr lang="ru-RU" smtClean="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fld id="{C4A68844-8CAB-41D3-91EF-5E9D5F3675A7}" type="VALUE">
                      <a:rPr lang="ru-RU" baseline="0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365-40C9-9132-360CFE259CA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5746274-83B7-4FE2-B4AA-3CF11ECC462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0B6AC2FD-4945-43DB-A98A-0C95483CAA5F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365-40C9-9132-360CFE259CA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C46E854-D0E3-46F6-87F2-B75922383CC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</a:t>
                    </a:r>
                    <a:fld id="{04CBA1E4-737A-4AC8-B81E-39D305F90FAF}" type="VALUE">
                      <a:rPr lang="ru-RU" baseline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365-40C9-9132-360CFE259CA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C0C0BDC-3AFA-4CCC-A136-38CB218863BF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fld id="{35DF08A8-2D3A-4A1C-9146-0DC89A286E28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365-40C9-9132-360CFE259C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Прочие</c:v>
                </c:pt>
                <c:pt idx="1">
                  <c:v>охрана окружающей среды  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 formatCode="0.0%">
                  <c:v>0.995</c:v>
                </c:pt>
                <c:pt idx="1">
                  <c:v>2.9999999999999997E-4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365-40C9-9132-360CFE259CA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239297485464579"/>
          <c:y val="0.20416992451572466"/>
          <c:w val="0.70098299263044861"/>
          <c:h val="0.689154297321261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9"/>
          <c:dPt>
            <c:idx val="0"/>
            <c:bubble3D val="0"/>
            <c:explosion val="1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88000"/>
                      <a:lumMod val="88000"/>
                    </a:schemeClr>
                    <a:schemeClr val="accent1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B9EE-48AE-8327-883BDC3D189C}"/>
              </c:ext>
            </c:extLst>
          </c:dPt>
          <c:dPt>
            <c:idx val="1"/>
            <c:bubble3D val="0"/>
            <c:spPr>
              <a:blipFill>
                <a:blip xmlns:r="http://schemas.openxmlformats.org/officeDocument/2006/relationships" r:embed="rId3">
                  <a:duotone>
                    <a:schemeClr val="accent2">
                      <a:shade val="88000"/>
                      <a:lumMod val="88000"/>
                    </a:schemeClr>
                    <a:schemeClr val="accent2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B9EE-48AE-8327-883BDC3D189C}"/>
              </c:ext>
            </c:extLst>
          </c:dPt>
          <c:dPt>
            <c:idx val="2"/>
            <c:bubble3D val="0"/>
            <c:spPr>
              <a:blipFill>
                <a:blip xmlns:r="http://schemas.openxmlformats.org/officeDocument/2006/relationships" r:embed="rId3">
                  <a:duotone>
                    <a:schemeClr val="accent3">
                      <a:shade val="88000"/>
                      <a:lumMod val="88000"/>
                    </a:schemeClr>
                    <a:schemeClr val="accent3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B9EE-48AE-8327-883BDC3D189C}"/>
              </c:ext>
            </c:extLst>
          </c:dPt>
          <c:dPt>
            <c:idx val="3"/>
            <c:bubble3D val="0"/>
            <c:spPr>
              <a:blipFill>
                <a:blip xmlns:r="http://schemas.openxmlformats.org/officeDocument/2006/relationships" r:embed="rId3">
                  <a:duotone>
                    <a:schemeClr val="accent4">
                      <a:shade val="88000"/>
                      <a:lumMod val="88000"/>
                    </a:schemeClr>
                    <a:schemeClr val="accent4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B9EE-48AE-8327-883BDC3D189C}"/>
              </c:ext>
            </c:extLst>
          </c:dPt>
          <c:dPt>
            <c:idx val="4"/>
            <c:bubble3D val="0"/>
            <c:spPr>
              <a:blipFill>
                <a:blip xmlns:r="http://schemas.openxmlformats.org/officeDocument/2006/relationships" r:embed="rId3">
                  <a:duotone>
                    <a:schemeClr val="accent5">
                      <a:shade val="88000"/>
                      <a:lumMod val="88000"/>
                    </a:schemeClr>
                    <a:schemeClr val="accent5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B9EE-48AE-8327-883BDC3D189C}"/>
              </c:ext>
            </c:extLst>
          </c:dPt>
          <c:dPt>
            <c:idx val="5"/>
            <c:bubble3D val="0"/>
            <c:spPr>
              <a:blipFill>
                <a:blip xmlns:r="http://schemas.openxmlformats.org/officeDocument/2006/relationships" r:embed="rId3">
                  <a:duotone>
                    <a:schemeClr val="accent6">
                      <a:shade val="88000"/>
                      <a:lumMod val="88000"/>
                    </a:schemeClr>
                    <a:schemeClr val="accent6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B9EE-48AE-8327-883BDC3D189C}"/>
              </c:ext>
            </c:extLst>
          </c:dPt>
          <c:dLbls>
            <c:dLbl>
              <c:idx val="0"/>
              <c:layout>
                <c:manualLayout>
                  <c:x val="-0.2013549420434767"/>
                  <c:y val="-0.156402826310703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aseline="0" dirty="0" smtClean="0"/>
                      <a:t> </a:t>
                    </a:r>
                    <a:fld id="{9282A480-7187-4A28-874A-2FF065D19D70}" type="VALUE">
                      <a:rPr lang="en-US" baseline="0"/>
                      <a:pPr>
                        <a:defRPr sz="16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en-US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192700811020998"/>
                      <c:h val="0.193673449281316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9EE-48AE-8327-883BDC3D189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EE-48AE-8327-883BDC3D189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5C3E080-734A-44BF-B1B4-740809723567}" type="CATEGORYNAME">
                      <a:rPr lang="ru-RU" smtClean="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fld id="{C4A68844-8CAB-41D3-91EF-5E9D5F3675A7}" type="VALUE">
                      <a:rPr lang="ru-RU" baseline="0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9EE-48AE-8327-883BDC3D189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5746274-83B7-4FE2-B4AA-3CF11ECC462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0B6AC2FD-4945-43DB-A98A-0C95483CAA5F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9EE-48AE-8327-883BDC3D189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C46E854-D0E3-46F6-87F2-B75922383CC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</a:t>
                    </a:r>
                    <a:fld id="{04CBA1E4-737A-4AC8-B81E-39D305F90FAF}" type="VALUE">
                      <a:rPr lang="ru-RU" baseline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9EE-48AE-8327-883BDC3D189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C0C0BDC-3AFA-4CCC-A136-38CB218863BF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fld id="{35DF08A8-2D3A-4A1C-9146-0DC89A286E28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9EE-48AE-8327-883BDC3D18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Образование</c:v>
                </c:pt>
                <c:pt idx="1">
                  <c:v>Прочие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0.54600000000000004</c:v>
                </c:pt>
                <c:pt idx="1">
                  <c:v>0.46400000000000002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9EE-48AE-8327-883BDC3D189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239297485464579"/>
          <c:y val="0.21748081450069487"/>
          <c:w val="0.70098299263044861"/>
          <c:h val="0.689154297321261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9"/>
          <c:dPt>
            <c:idx val="0"/>
            <c:bubble3D val="0"/>
            <c:explosion val="1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88000"/>
                      <a:lumMod val="88000"/>
                    </a:schemeClr>
                    <a:schemeClr val="accent1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9CF9-4904-AA8A-4C1AA8792109}"/>
              </c:ext>
            </c:extLst>
          </c:dPt>
          <c:dPt>
            <c:idx val="1"/>
            <c:bubble3D val="0"/>
            <c:spPr>
              <a:blipFill>
                <a:blip xmlns:r="http://schemas.openxmlformats.org/officeDocument/2006/relationships" r:embed="rId3">
                  <a:duotone>
                    <a:schemeClr val="accent2">
                      <a:shade val="88000"/>
                      <a:lumMod val="88000"/>
                    </a:schemeClr>
                    <a:schemeClr val="accent2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9CF9-4904-AA8A-4C1AA8792109}"/>
              </c:ext>
            </c:extLst>
          </c:dPt>
          <c:dPt>
            <c:idx val="2"/>
            <c:bubble3D val="0"/>
            <c:spPr>
              <a:blipFill>
                <a:blip xmlns:r="http://schemas.openxmlformats.org/officeDocument/2006/relationships" r:embed="rId3">
                  <a:duotone>
                    <a:schemeClr val="accent3">
                      <a:shade val="88000"/>
                      <a:lumMod val="88000"/>
                    </a:schemeClr>
                    <a:schemeClr val="accent3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9CF9-4904-AA8A-4C1AA8792109}"/>
              </c:ext>
            </c:extLst>
          </c:dPt>
          <c:dPt>
            <c:idx val="3"/>
            <c:bubble3D val="0"/>
            <c:spPr>
              <a:blipFill>
                <a:blip xmlns:r="http://schemas.openxmlformats.org/officeDocument/2006/relationships" r:embed="rId3">
                  <a:duotone>
                    <a:schemeClr val="accent4">
                      <a:shade val="88000"/>
                      <a:lumMod val="88000"/>
                    </a:schemeClr>
                    <a:schemeClr val="accent4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9CF9-4904-AA8A-4C1AA8792109}"/>
              </c:ext>
            </c:extLst>
          </c:dPt>
          <c:dPt>
            <c:idx val="4"/>
            <c:bubble3D val="0"/>
            <c:spPr>
              <a:blipFill>
                <a:blip xmlns:r="http://schemas.openxmlformats.org/officeDocument/2006/relationships" r:embed="rId3">
                  <a:duotone>
                    <a:schemeClr val="accent5">
                      <a:shade val="88000"/>
                      <a:lumMod val="88000"/>
                    </a:schemeClr>
                    <a:schemeClr val="accent5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9CF9-4904-AA8A-4C1AA8792109}"/>
              </c:ext>
            </c:extLst>
          </c:dPt>
          <c:dPt>
            <c:idx val="5"/>
            <c:bubble3D val="0"/>
            <c:spPr>
              <a:blipFill>
                <a:blip xmlns:r="http://schemas.openxmlformats.org/officeDocument/2006/relationships" r:embed="rId3">
                  <a:duotone>
                    <a:schemeClr val="accent6">
                      <a:shade val="88000"/>
                      <a:lumMod val="88000"/>
                    </a:schemeClr>
                    <a:schemeClr val="accent6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9CF9-4904-AA8A-4C1AA879210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F9-4904-AA8A-4C1AA8792109}"/>
                </c:ext>
              </c:extLst>
            </c:dLbl>
            <c:dLbl>
              <c:idx val="1"/>
              <c:layout>
                <c:manualLayout>
                  <c:x val="-1.2860260896937398E-2"/>
                  <c:y val="-6.48905886767298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7C08CF1-8B4C-4E54-A139-6CD8CB5AD5C2}" type="CATEGORYNAME">
                      <a:rPr lang="ru-RU" sz="16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 sz="16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3C8FE8F4-8B2E-4E27-9A43-CBE8F68F88A0}" type="VALUE">
                      <a:rPr lang="ru-RU" sz="16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0907676924786136"/>
                      <c:h val="0.210312061762529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CF9-4904-AA8A-4C1AA879210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5C3E080-734A-44BF-B1B4-740809723567}" type="CATEGORYNAME">
                      <a:rPr lang="ru-RU" smtClean="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fld id="{C4A68844-8CAB-41D3-91EF-5E9D5F3675A7}" type="VALUE">
                      <a:rPr lang="ru-RU" baseline="0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CF9-4904-AA8A-4C1AA879210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5746274-83B7-4FE2-B4AA-3CF11ECC462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0B6AC2FD-4945-43DB-A98A-0C95483CAA5F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CF9-4904-AA8A-4C1AA879210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C46E854-D0E3-46F6-87F2-B75922383CC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</a:t>
                    </a:r>
                    <a:fld id="{04CBA1E4-737A-4AC8-B81E-39D305F90FAF}" type="VALUE">
                      <a:rPr lang="ru-RU" baseline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CF9-4904-AA8A-4C1AA879210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C0C0BDC-3AFA-4CCC-A136-38CB218863BF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fld id="{35DF08A8-2D3A-4A1C-9146-0DC89A286E28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CF9-4904-AA8A-4C1AA87921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Прочие</c:v>
                </c:pt>
                <c:pt idx="1">
                  <c:v>Кинематография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0.95699999999999996</c:v>
                </c:pt>
                <c:pt idx="1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CF9-4904-AA8A-4C1AA879210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239297485464579"/>
          <c:y val="0.21748081450069487"/>
          <c:w val="0.70098299263044861"/>
          <c:h val="0.689154297321261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9"/>
          <c:dPt>
            <c:idx val="0"/>
            <c:bubble3D val="0"/>
            <c:explosion val="1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88000"/>
                      <a:lumMod val="88000"/>
                    </a:schemeClr>
                    <a:schemeClr val="accent1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A5E2-477D-94F9-B89EC6CD16B8}"/>
              </c:ext>
            </c:extLst>
          </c:dPt>
          <c:dPt>
            <c:idx val="1"/>
            <c:bubble3D val="0"/>
            <c:spPr>
              <a:blipFill>
                <a:blip xmlns:r="http://schemas.openxmlformats.org/officeDocument/2006/relationships" r:embed="rId3">
                  <a:duotone>
                    <a:schemeClr val="accent2">
                      <a:shade val="88000"/>
                      <a:lumMod val="88000"/>
                    </a:schemeClr>
                    <a:schemeClr val="accent2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A5E2-477D-94F9-B89EC6CD16B8}"/>
              </c:ext>
            </c:extLst>
          </c:dPt>
          <c:dPt>
            <c:idx val="2"/>
            <c:bubble3D val="0"/>
            <c:spPr>
              <a:blipFill>
                <a:blip xmlns:r="http://schemas.openxmlformats.org/officeDocument/2006/relationships" r:embed="rId3">
                  <a:duotone>
                    <a:schemeClr val="accent3">
                      <a:shade val="88000"/>
                      <a:lumMod val="88000"/>
                    </a:schemeClr>
                    <a:schemeClr val="accent3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A5E2-477D-94F9-B89EC6CD16B8}"/>
              </c:ext>
            </c:extLst>
          </c:dPt>
          <c:dPt>
            <c:idx val="3"/>
            <c:bubble3D val="0"/>
            <c:spPr>
              <a:blipFill>
                <a:blip xmlns:r="http://schemas.openxmlformats.org/officeDocument/2006/relationships" r:embed="rId3">
                  <a:duotone>
                    <a:schemeClr val="accent4">
                      <a:shade val="88000"/>
                      <a:lumMod val="88000"/>
                    </a:schemeClr>
                    <a:schemeClr val="accent4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A5E2-477D-94F9-B89EC6CD16B8}"/>
              </c:ext>
            </c:extLst>
          </c:dPt>
          <c:dPt>
            <c:idx val="4"/>
            <c:bubble3D val="0"/>
            <c:spPr>
              <a:blipFill>
                <a:blip xmlns:r="http://schemas.openxmlformats.org/officeDocument/2006/relationships" r:embed="rId3">
                  <a:duotone>
                    <a:schemeClr val="accent5">
                      <a:shade val="88000"/>
                      <a:lumMod val="88000"/>
                    </a:schemeClr>
                    <a:schemeClr val="accent5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A5E2-477D-94F9-B89EC6CD16B8}"/>
              </c:ext>
            </c:extLst>
          </c:dPt>
          <c:dPt>
            <c:idx val="5"/>
            <c:bubble3D val="0"/>
            <c:spPr>
              <a:blipFill>
                <a:blip xmlns:r="http://schemas.openxmlformats.org/officeDocument/2006/relationships" r:embed="rId3">
                  <a:duotone>
                    <a:schemeClr val="accent6">
                      <a:shade val="88000"/>
                      <a:lumMod val="88000"/>
                    </a:schemeClr>
                    <a:schemeClr val="accent6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A5E2-477D-94F9-B89EC6CD16B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E2-477D-94F9-B89EC6CD16B8}"/>
                </c:ext>
              </c:extLst>
            </c:dLbl>
            <c:dLbl>
              <c:idx val="1"/>
              <c:layout>
                <c:manualLayout>
                  <c:x val="-5.1441043587749563E-2"/>
                  <c:y val="-9.31762298947915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5785F3A5-53CB-48BE-8C96-DE9A5EF99E0A}" type="CATEGORYNAME">
                      <a:rPr lang="ru-RU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 sz="16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B11C0755-D86E-4BDF-9D68-96C40B17FF6A}" type="VALUE">
                      <a:rPr lang="ru-RU" sz="16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3191520386623703"/>
                      <c:h val="0.153740779326406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5E2-477D-94F9-B89EC6CD16B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5C3E080-734A-44BF-B1B4-740809723567}" type="CATEGORYNAME">
                      <a:rPr lang="ru-RU" smtClean="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fld id="{C4A68844-8CAB-41D3-91EF-5E9D5F3675A7}" type="VALUE">
                      <a:rPr lang="ru-RU" baseline="0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5E2-477D-94F9-B89EC6CD16B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5746274-83B7-4FE2-B4AA-3CF11ECC462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0B6AC2FD-4945-43DB-A98A-0C95483CAA5F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5E2-477D-94F9-B89EC6CD16B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C46E854-D0E3-46F6-87F2-B75922383CC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</a:t>
                    </a:r>
                    <a:fld id="{04CBA1E4-737A-4AC8-B81E-39D305F90FAF}" type="VALUE">
                      <a:rPr lang="ru-RU" baseline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5E2-477D-94F9-B89EC6CD16B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C0C0BDC-3AFA-4CCC-A136-38CB218863BF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fld id="{35DF08A8-2D3A-4A1C-9146-0DC89A286E28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5E2-477D-94F9-B89EC6CD16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Прочие</c:v>
                </c:pt>
                <c:pt idx="1">
                  <c:v>Социальная политика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0.91500000000000004</c:v>
                </c:pt>
                <c:pt idx="1">
                  <c:v>8.5000000000000006E-2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5E2-477D-94F9-B89EC6CD16B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00000"/>
                    <a:lumMod val="104000"/>
                  </a:schemeClr>
                </a:gs>
                <a:gs pos="78000">
                  <a:schemeClr val="accent1">
                    <a:shade val="100000"/>
                    <a:satMod val="110000"/>
                    <a:lumMod val="100000"/>
                  </a:schemeClr>
                </a:gs>
              </a:gsLst>
              <a:lin ang="5400000" scaled="0"/>
            </a:gradFill>
            <a:ln>
              <a:solidFill>
                <a:schemeClr val="bg1"/>
              </a:solidFill>
            </a:ln>
            <a:effectLst>
              <a:outerShdw blurRad="57150" dist="19050" dir="5400000" algn="ctr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" h="25400"/>
              <a:contourClr>
                <a:schemeClr val="bg1"/>
              </a:contourClr>
            </a:sp3d>
          </c:spPr>
          <c:invertIfNegative val="0"/>
          <c:dLbls>
            <c:dLbl>
              <c:idx val="0"/>
              <c:layout>
                <c:manualLayout>
                  <c:x val="2.5611873469990096E-2"/>
                  <c:y val="-0.4064310523774888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DE18E1A-D0C6-4BE5-A93E-A46CCFDD0A16}" type="VALUE">
                      <a:rPr lang="en-US" sz="3200">
                        <a:solidFill>
                          <a:schemeClr val="tx1"/>
                        </a:solidFill>
                      </a:rPr>
                      <a:pPr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2F2-4A63-A0ED-E51B51B607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годовой первоначальный</c:v>
                </c:pt>
                <c:pt idx="1">
                  <c:v>План годовой уточненный</c:v>
                </c:pt>
                <c:pt idx="2">
                  <c:v>Фактическое поступление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2020.9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F2-4A63-A0ED-E51B51B607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satMod val="100000"/>
                    <a:lumMod val="104000"/>
                  </a:schemeClr>
                </a:gs>
                <a:gs pos="78000">
                  <a:schemeClr val="accent2">
                    <a:shade val="100000"/>
                    <a:satMod val="110000"/>
                    <a:lumMod val="100000"/>
                  </a:schemeClr>
                </a:gs>
              </a:gsLst>
              <a:lin ang="5400000" scaled="0"/>
            </a:gradFill>
            <a:ln>
              <a:solidFill>
                <a:schemeClr val="bg1"/>
              </a:solidFill>
            </a:ln>
            <a:effectLst>
              <a:outerShdw blurRad="57150" dist="19050" dir="5400000" algn="ctr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" h="25400"/>
              <a:contourClr>
                <a:schemeClr val="bg1"/>
              </a:contourClr>
            </a:sp3d>
          </c:spPr>
          <c:invertIfNegative val="0"/>
          <c:dLbls>
            <c:dLbl>
              <c:idx val="1"/>
              <c:layout>
                <c:manualLayout>
                  <c:x val="1.5065807923523586E-2"/>
                  <c:y val="-0.392267369709986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2F2-4A63-A0ED-E51B51B607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годовой первоначальный</c:v>
                </c:pt>
                <c:pt idx="1">
                  <c:v>План годовой уточненный</c:v>
                </c:pt>
                <c:pt idx="2">
                  <c:v>Фактическое поступление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1">
                  <c:v>2126.8000000000002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F2-4A63-A0ED-E51B51B6079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satMod val="100000"/>
                    <a:lumMod val="104000"/>
                  </a:schemeClr>
                </a:gs>
                <a:gs pos="78000">
                  <a:schemeClr val="accent3">
                    <a:shade val="100000"/>
                    <a:satMod val="11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" h="25400"/>
            </a:sp3d>
          </c:spPr>
          <c:invertIfNegative val="0"/>
          <c:dLbls>
            <c:dLbl>
              <c:idx val="2"/>
              <c:layout>
                <c:manualLayout>
                  <c:x val="2.2598711885285269E-2"/>
                  <c:y val="-0.384207081291287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D5BCFC9-9B30-4119-818D-3799733406C8}" type="VALUE">
                      <a:rPr lang="en-US" sz="3200">
                        <a:solidFill>
                          <a:schemeClr val="tx1"/>
                        </a:solidFill>
                      </a:rPr>
                      <a:pPr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2F2-4A63-A0ED-E51B51B607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годовой первоначальный</c:v>
                </c:pt>
                <c:pt idx="1">
                  <c:v>План годовой уточненный</c:v>
                </c:pt>
                <c:pt idx="2">
                  <c:v>Фактическое поступление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 formatCode="0.0">
                  <c:v>2120.5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2F2-4A63-A0ED-E51B51B607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18869688"/>
        <c:axId val="418870080"/>
        <c:axId val="0"/>
      </c:bar3DChart>
      <c:catAx>
        <c:axId val="418869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8870080"/>
        <c:crosses val="autoZero"/>
        <c:auto val="1"/>
        <c:lblAlgn val="ctr"/>
        <c:lblOffset val="100"/>
        <c:noMultiLvlLbl val="0"/>
      </c:catAx>
      <c:valAx>
        <c:axId val="418870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8869688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239297485464579"/>
          <c:y val="0.21748081450069487"/>
          <c:w val="0.70098299263044861"/>
          <c:h val="0.689154297321261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8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88000"/>
                      <a:lumMod val="88000"/>
                    </a:schemeClr>
                    <a:schemeClr val="accent1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3F7B-4420-A50F-052C84244A2A}"/>
              </c:ext>
            </c:extLst>
          </c:dPt>
          <c:dPt>
            <c:idx val="1"/>
            <c:bubble3D val="0"/>
            <c:spPr>
              <a:blipFill>
                <a:blip xmlns:r="http://schemas.openxmlformats.org/officeDocument/2006/relationships" r:embed="rId3">
                  <a:duotone>
                    <a:schemeClr val="accent2">
                      <a:shade val="88000"/>
                      <a:lumMod val="88000"/>
                    </a:schemeClr>
                    <a:schemeClr val="accent2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3F7B-4420-A50F-052C84244A2A}"/>
              </c:ext>
            </c:extLst>
          </c:dPt>
          <c:dPt>
            <c:idx val="2"/>
            <c:bubble3D val="0"/>
            <c:spPr>
              <a:blipFill>
                <a:blip xmlns:r="http://schemas.openxmlformats.org/officeDocument/2006/relationships" r:embed="rId3">
                  <a:duotone>
                    <a:schemeClr val="accent3">
                      <a:shade val="88000"/>
                      <a:lumMod val="88000"/>
                    </a:schemeClr>
                    <a:schemeClr val="accent3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3F7B-4420-A50F-052C84244A2A}"/>
              </c:ext>
            </c:extLst>
          </c:dPt>
          <c:dPt>
            <c:idx val="3"/>
            <c:bubble3D val="0"/>
            <c:spPr>
              <a:blipFill>
                <a:blip xmlns:r="http://schemas.openxmlformats.org/officeDocument/2006/relationships" r:embed="rId3">
                  <a:duotone>
                    <a:schemeClr val="accent4">
                      <a:shade val="88000"/>
                      <a:lumMod val="88000"/>
                    </a:schemeClr>
                    <a:schemeClr val="accent4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3F7B-4420-A50F-052C84244A2A}"/>
              </c:ext>
            </c:extLst>
          </c:dPt>
          <c:dPt>
            <c:idx val="4"/>
            <c:bubble3D val="0"/>
            <c:spPr>
              <a:blipFill>
                <a:blip xmlns:r="http://schemas.openxmlformats.org/officeDocument/2006/relationships" r:embed="rId3">
                  <a:duotone>
                    <a:schemeClr val="accent5">
                      <a:shade val="88000"/>
                      <a:lumMod val="88000"/>
                    </a:schemeClr>
                    <a:schemeClr val="accent5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3F7B-4420-A50F-052C84244A2A}"/>
              </c:ext>
            </c:extLst>
          </c:dPt>
          <c:dPt>
            <c:idx val="5"/>
            <c:bubble3D val="0"/>
            <c:spPr>
              <a:blipFill>
                <a:blip xmlns:r="http://schemas.openxmlformats.org/officeDocument/2006/relationships" r:embed="rId3">
                  <a:duotone>
                    <a:schemeClr val="accent6">
                      <a:shade val="88000"/>
                      <a:lumMod val="88000"/>
                    </a:schemeClr>
                    <a:schemeClr val="accent6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3F7B-4420-A50F-052C84244A2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7B-4420-A50F-052C84244A2A}"/>
                </c:ext>
              </c:extLst>
            </c:dLbl>
            <c:dLbl>
              <c:idx val="1"/>
              <c:layout>
                <c:manualLayout>
                  <c:x val="-2.1123240151501979E-2"/>
                  <c:y val="-0.1096287809915660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5785F3A5-53CB-48BE-8C96-DE9A5EF99E0A}" type="CATEGORYNAME">
                      <a:rPr lang="ru-RU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 sz="16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3C8FE8F4-8B2E-4E27-9A43-CBE8F68F88A0}" type="VALUE">
                      <a:rPr lang="ru-RU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73581656674564255"/>
                      <c:h val="0.289319634040081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F7B-4420-A50F-052C84244A2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5C3E080-734A-44BF-B1B4-740809723567}" type="CATEGORYNAME">
                      <a:rPr lang="ru-RU" smtClean="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fld id="{C4A68844-8CAB-41D3-91EF-5E9D5F3675A7}" type="VALUE">
                      <a:rPr lang="ru-RU" baseline="0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F7B-4420-A50F-052C84244A2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5746274-83B7-4FE2-B4AA-3CF11ECC462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0B6AC2FD-4945-43DB-A98A-0C95483CAA5F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F7B-4420-A50F-052C84244A2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C46E854-D0E3-46F6-87F2-B75922383CC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</a:t>
                    </a:r>
                    <a:fld id="{04CBA1E4-737A-4AC8-B81E-39D305F90FAF}" type="VALUE">
                      <a:rPr lang="ru-RU" baseline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F7B-4420-A50F-052C84244A2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C0C0BDC-3AFA-4CCC-A136-38CB218863BF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fld id="{35DF08A8-2D3A-4A1C-9146-0DC89A286E28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F7B-4420-A50F-052C84244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Прочие</c:v>
                </c:pt>
                <c:pt idx="1">
                  <c:v>Физическая культура и спорт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0.97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F7B-4420-A50F-052C84244A2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239297485464579"/>
          <c:y val="0.21748081450069487"/>
          <c:w val="0.70098299263044861"/>
          <c:h val="0.689154297321261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24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88000"/>
                      <a:lumMod val="88000"/>
                    </a:schemeClr>
                    <a:schemeClr val="accent1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85B1-475A-952A-3B4A47942A14}"/>
              </c:ext>
            </c:extLst>
          </c:dPt>
          <c:dPt>
            <c:idx val="1"/>
            <c:bubble3D val="0"/>
            <c:spPr>
              <a:blipFill>
                <a:blip xmlns:r="http://schemas.openxmlformats.org/officeDocument/2006/relationships" r:embed="rId3">
                  <a:duotone>
                    <a:schemeClr val="accent2">
                      <a:shade val="88000"/>
                      <a:lumMod val="88000"/>
                    </a:schemeClr>
                    <a:schemeClr val="accent2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85B1-475A-952A-3B4A47942A14}"/>
              </c:ext>
            </c:extLst>
          </c:dPt>
          <c:dPt>
            <c:idx val="2"/>
            <c:bubble3D val="0"/>
            <c:spPr>
              <a:blipFill>
                <a:blip xmlns:r="http://schemas.openxmlformats.org/officeDocument/2006/relationships" r:embed="rId3">
                  <a:duotone>
                    <a:schemeClr val="accent3">
                      <a:shade val="88000"/>
                      <a:lumMod val="88000"/>
                    </a:schemeClr>
                    <a:schemeClr val="accent3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85B1-475A-952A-3B4A47942A14}"/>
              </c:ext>
            </c:extLst>
          </c:dPt>
          <c:dPt>
            <c:idx val="3"/>
            <c:bubble3D val="0"/>
            <c:spPr>
              <a:blipFill>
                <a:blip xmlns:r="http://schemas.openxmlformats.org/officeDocument/2006/relationships" r:embed="rId3">
                  <a:duotone>
                    <a:schemeClr val="accent4">
                      <a:shade val="88000"/>
                      <a:lumMod val="88000"/>
                    </a:schemeClr>
                    <a:schemeClr val="accent4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85B1-475A-952A-3B4A47942A14}"/>
              </c:ext>
            </c:extLst>
          </c:dPt>
          <c:dPt>
            <c:idx val="4"/>
            <c:bubble3D val="0"/>
            <c:spPr>
              <a:blipFill>
                <a:blip xmlns:r="http://schemas.openxmlformats.org/officeDocument/2006/relationships" r:embed="rId3">
                  <a:duotone>
                    <a:schemeClr val="accent5">
                      <a:shade val="88000"/>
                      <a:lumMod val="88000"/>
                    </a:schemeClr>
                    <a:schemeClr val="accent5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85B1-475A-952A-3B4A47942A14}"/>
              </c:ext>
            </c:extLst>
          </c:dPt>
          <c:dPt>
            <c:idx val="5"/>
            <c:bubble3D val="0"/>
            <c:spPr>
              <a:blipFill>
                <a:blip xmlns:r="http://schemas.openxmlformats.org/officeDocument/2006/relationships" r:embed="rId3">
                  <a:duotone>
                    <a:schemeClr val="accent6">
                      <a:shade val="88000"/>
                      <a:lumMod val="88000"/>
                    </a:schemeClr>
                    <a:schemeClr val="accent6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85B1-475A-952A-3B4A47942A1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B1-475A-952A-3B4A47942A14}"/>
                </c:ext>
              </c:extLst>
            </c:dLbl>
            <c:dLbl>
              <c:idx val="1"/>
              <c:layout>
                <c:manualLayout>
                  <c:x val="-0.13945820111499477"/>
                  <c:y val="-8.03339807244348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5785F3A5-53CB-48BE-8C96-DE9A5EF99E0A}" type="CATEGORYNAME">
                      <a:rPr lang="ru-RU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 sz="16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3C8FE8F4-8B2E-4E27-9A43-CBE8F68F88A0}" type="VALUE">
                      <a:rPr lang="ru-RU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73581617671295807"/>
                      <c:h val="0.364192615933948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5B1-475A-952A-3B4A47942A1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5C3E080-734A-44BF-B1B4-740809723567}" type="CATEGORYNAME">
                      <a:rPr lang="ru-RU" smtClean="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fld id="{C4A68844-8CAB-41D3-91EF-5E9D5F3675A7}" type="VALUE">
                      <a:rPr lang="ru-RU" baseline="0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5B1-475A-952A-3B4A47942A1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5746274-83B7-4FE2-B4AA-3CF11ECC462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0B6AC2FD-4945-43DB-A98A-0C95483CAA5F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5B1-475A-952A-3B4A47942A1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C46E854-D0E3-46F6-87F2-B75922383CC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</a:t>
                    </a:r>
                    <a:fld id="{04CBA1E4-737A-4AC8-B81E-39D305F90FAF}" type="VALUE">
                      <a:rPr lang="ru-RU" baseline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5B1-475A-952A-3B4A47942A1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C0C0BDC-3AFA-4CCC-A136-38CB218863BF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fld id="{35DF08A8-2D3A-4A1C-9146-0DC89A286E28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5B1-475A-952A-3B4A47942A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Прочие</c:v>
                </c:pt>
                <c:pt idx="1">
                  <c:v>Обслуживание гос. и муниципального долга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0.99990000000000001</c:v>
                </c:pt>
                <c:pt idx="1">
                  <c:v>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5B1-475A-952A-3B4A47942A1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239297485464579"/>
          <c:y val="0.21748081450069487"/>
          <c:w val="0.70098299263044861"/>
          <c:h val="0.689154297321261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8"/>
          <c:dPt>
            <c:idx val="0"/>
            <c:bubble3D val="0"/>
            <c:explosion val="14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88000"/>
                      <a:lumMod val="88000"/>
                    </a:schemeClr>
                    <a:schemeClr val="accent1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82E8-42F7-A81C-545BF7F52620}"/>
              </c:ext>
            </c:extLst>
          </c:dPt>
          <c:dPt>
            <c:idx val="1"/>
            <c:bubble3D val="0"/>
            <c:spPr>
              <a:blipFill>
                <a:blip xmlns:r="http://schemas.openxmlformats.org/officeDocument/2006/relationships" r:embed="rId3">
                  <a:duotone>
                    <a:schemeClr val="accent2">
                      <a:shade val="88000"/>
                      <a:lumMod val="88000"/>
                    </a:schemeClr>
                    <a:schemeClr val="accent2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82E8-42F7-A81C-545BF7F52620}"/>
              </c:ext>
            </c:extLst>
          </c:dPt>
          <c:dPt>
            <c:idx val="2"/>
            <c:bubble3D val="0"/>
            <c:spPr>
              <a:blipFill>
                <a:blip xmlns:r="http://schemas.openxmlformats.org/officeDocument/2006/relationships" r:embed="rId3">
                  <a:duotone>
                    <a:schemeClr val="accent3">
                      <a:shade val="88000"/>
                      <a:lumMod val="88000"/>
                    </a:schemeClr>
                    <a:schemeClr val="accent3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82E8-42F7-A81C-545BF7F52620}"/>
              </c:ext>
            </c:extLst>
          </c:dPt>
          <c:dPt>
            <c:idx val="3"/>
            <c:bubble3D val="0"/>
            <c:spPr>
              <a:blipFill>
                <a:blip xmlns:r="http://schemas.openxmlformats.org/officeDocument/2006/relationships" r:embed="rId3">
                  <a:duotone>
                    <a:schemeClr val="accent4">
                      <a:shade val="88000"/>
                      <a:lumMod val="88000"/>
                    </a:schemeClr>
                    <a:schemeClr val="accent4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82E8-42F7-A81C-545BF7F52620}"/>
              </c:ext>
            </c:extLst>
          </c:dPt>
          <c:dPt>
            <c:idx val="4"/>
            <c:bubble3D val="0"/>
            <c:spPr>
              <a:blipFill>
                <a:blip xmlns:r="http://schemas.openxmlformats.org/officeDocument/2006/relationships" r:embed="rId3">
                  <a:duotone>
                    <a:schemeClr val="accent5">
                      <a:shade val="88000"/>
                      <a:lumMod val="88000"/>
                    </a:schemeClr>
                    <a:schemeClr val="accent5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82E8-42F7-A81C-545BF7F52620}"/>
              </c:ext>
            </c:extLst>
          </c:dPt>
          <c:dPt>
            <c:idx val="5"/>
            <c:bubble3D val="0"/>
            <c:spPr>
              <a:blipFill>
                <a:blip xmlns:r="http://schemas.openxmlformats.org/officeDocument/2006/relationships" r:embed="rId3">
                  <a:duotone>
                    <a:schemeClr val="accent6">
                      <a:shade val="88000"/>
                      <a:lumMod val="88000"/>
                    </a:schemeClr>
                    <a:schemeClr val="accent6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82E8-42F7-A81C-545BF7F5262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E8-42F7-A81C-545BF7F52620}"/>
                </c:ext>
              </c:extLst>
            </c:dLbl>
            <c:dLbl>
              <c:idx val="1"/>
              <c:layout>
                <c:manualLayout>
                  <c:x val="-2.1123240151501979E-2"/>
                  <c:y val="-0.1096287809915660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5785F3A5-53CB-48BE-8C96-DE9A5EF99E0A}" type="CATEGORYNAME">
                      <a:rPr lang="ru-RU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 sz="16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3C8FE8F4-8B2E-4E27-9A43-CBE8F68F88A0}" type="VALUE">
                      <a:rPr lang="ru-RU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73581656674564255"/>
                      <c:h val="0.289319634040081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2E8-42F7-A81C-545BF7F5262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5C3E080-734A-44BF-B1B4-740809723567}" type="CATEGORYNAME">
                      <a:rPr lang="ru-RU" smtClean="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fld id="{C4A68844-8CAB-41D3-91EF-5E9D5F3675A7}" type="VALUE">
                      <a:rPr lang="ru-RU" baseline="0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2E8-42F7-A81C-545BF7F5262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5746274-83B7-4FE2-B4AA-3CF11ECC462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0B6AC2FD-4945-43DB-A98A-0C95483CAA5F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2E8-42F7-A81C-545BF7F5262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C46E854-D0E3-46F6-87F2-B75922383CC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</a:t>
                    </a:r>
                    <a:fld id="{04CBA1E4-737A-4AC8-B81E-39D305F90FAF}" type="VALUE">
                      <a:rPr lang="ru-RU" baseline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2E8-42F7-A81C-545BF7F5262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C0C0BDC-3AFA-4CCC-A136-38CB218863BF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fld id="{35DF08A8-2D3A-4A1C-9146-0DC89A286E28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2E8-42F7-A81C-545BF7F526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Прочие</c:v>
                </c:pt>
                <c:pt idx="1">
                  <c:v>Периодическая печать и издательства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 formatCode="0.00%">
                  <c:v>0.99</c:v>
                </c:pt>
                <c:pt idx="1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2E8-42F7-A81C-545BF7F5262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3279892380930425"/>
          <c:w val="0.61831448927327148"/>
          <c:h val="0.508905719071046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FF00"/>
            </a:solidFill>
            <a:ln w="762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E23-4097-94C7-9CFAB93D3E29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23-4097-94C7-9CFAB93D3E29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E23-4097-94C7-9CFAB93D3E29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E23-4097-94C7-9CFAB93D3E29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E23-4097-94C7-9CFAB93D3E29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E23-4097-94C7-9CFAB93D3E29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0E23-4097-94C7-9CFAB93D3E29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0E23-4097-94C7-9CFAB93D3E29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0E23-4097-94C7-9CFAB93D3E29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0E23-4097-94C7-9CFAB93D3E29}"/>
              </c:ext>
            </c:extLst>
          </c:dPt>
          <c:dLbls>
            <c:dLbl>
              <c:idx val="0"/>
              <c:layout>
                <c:manualLayout>
                  <c:x val="-0.19366004679442075"/>
                  <c:y val="-0.373106866532649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4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31167572074135"/>
                      <c:h val="0.192738804703041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E23-4097-94C7-9CFAB93D3E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Бюджетные кредиты, полученные от бюджетов других уровней бюджетной ситемы РФ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E23-4097-94C7-9CFAB93D3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1030578748610089E-2"/>
          <c:y val="0.69768898843524718"/>
          <c:w val="0.93153740277670949"/>
          <c:h val="0.26328075706472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85821927220532E-2"/>
          <c:y val="9.9603431597031222E-2"/>
          <c:w val="0.96941417807277952"/>
          <c:h val="0.876253248284066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FF00"/>
            </a:solidFill>
            <a:ln w="762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DAA-4A95-AD1F-DC63308F3814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DAA-4A95-AD1F-DC63308F3814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DAA-4A95-AD1F-DC63308F3814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DAA-4A95-AD1F-DC63308F3814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DAA-4A95-AD1F-DC63308F3814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DAA-4A95-AD1F-DC63308F3814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DAA-4A95-AD1F-DC63308F3814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7DAA-4A95-AD1F-DC63308F3814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7DAA-4A95-AD1F-DC63308F3814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7DAA-4A95-AD1F-DC63308F3814}"/>
              </c:ext>
            </c:extLst>
          </c:dPt>
          <c:dLbls>
            <c:dLbl>
              <c:idx val="0"/>
              <c:layout>
                <c:manualLayout>
                  <c:x val="-0.29907691475617382"/>
                  <c:y val="-0.319651983112987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4400" dirty="0" smtClean="0"/>
                      <a:t>50,0</a:t>
                    </a:r>
                    <a:endParaRPr lang="en-US" sz="4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951058711334148"/>
                      <c:h val="0.45937748109288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DAA-4A95-AD1F-DC63308F38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Бюджетные кредиты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DAA-4A95-AD1F-DC63308F38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90126035566696"/>
          <c:y val="3.035369701569764E-2"/>
          <c:w val="0.86752635092845709"/>
          <c:h val="0.7425898793704914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1.5325563232549855E-3"/>
                  <c:y val="-1.1851768899838641E-2"/>
                </c:manualLayout>
              </c:layout>
              <c:tx>
                <c:rich>
                  <a:bodyPr/>
                  <a:lstStyle/>
                  <a:p>
                    <a:fld id="{8D059A33-898D-4366-A586-C9628F76CD53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403-44CE-B4BC-1723A3DCACC9}"/>
                </c:ext>
              </c:extLst>
            </c:dLbl>
            <c:dLbl>
              <c:idx val="1"/>
              <c:layout>
                <c:manualLayout>
                  <c:x val="7.6627816162749274E-3"/>
                  <c:y val="-4.7407075599355088E-3"/>
                </c:manualLayout>
              </c:layout>
              <c:tx>
                <c:rich>
                  <a:bodyPr/>
                  <a:lstStyle/>
                  <a:p>
                    <a:fld id="{4082257A-E273-4C59-B97F-BD3FA214B995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403-44CE-B4BC-1723A3DCAC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1100.7</c:v>
                </c:pt>
                <c:pt idx="1">
                  <c:v>1150.3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03-44CE-B4BC-1723A3DCAC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1.5325563232549855E-3"/>
                  <c:y val="-1.4222122679806309E-2"/>
                </c:manualLayout>
              </c:layout>
              <c:tx>
                <c:rich>
                  <a:bodyPr/>
                  <a:lstStyle/>
                  <a:p>
                    <a:fld id="{29BCF775-8180-44D8-BBF4-4D9BF5F2F674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403-44CE-B4BC-1723A3DCACC9}"/>
                </c:ext>
              </c:extLst>
            </c:dLbl>
            <c:dLbl>
              <c:idx val="1"/>
              <c:layout>
                <c:manualLayout>
                  <c:x val="1.2260450586039884E-2"/>
                  <c:y val="-1.1851768899838598E-2"/>
                </c:manualLayout>
              </c:layout>
              <c:tx>
                <c:rich>
                  <a:bodyPr/>
                  <a:lstStyle/>
                  <a:p>
                    <a:fld id="{A86AD512-C5E0-4894-B117-9A976B671AE4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403-44CE-B4BC-1723A3DCAC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>
                  <c:v>1019.7</c:v>
                </c:pt>
                <c:pt idx="1">
                  <c:v>1067.5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03-44CE-B4BC-1723A3DCA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418870864"/>
        <c:axId val="418871256"/>
        <c:axId val="0"/>
      </c:bar3DChart>
      <c:catAx>
        <c:axId val="41887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18871256"/>
        <c:crosses val="autoZero"/>
        <c:auto val="1"/>
        <c:lblAlgn val="ctr"/>
        <c:lblOffset val="100"/>
        <c:noMultiLvlLbl val="0"/>
      </c:catAx>
      <c:valAx>
        <c:axId val="418871256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18870864"/>
        <c:crosses val="autoZero"/>
        <c:crossBetween val="between"/>
        <c:majorUnit val="500"/>
      </c:valAx>
    </c:plotArea>
    <c:legend>
      <c:legendPos val="b"/>
      <c:layout>
        <c:manualLayout>
          <c:xMode val="edge"/>
          <c:yMode val="edge"/>
          <c:x val="2.1155410614789798E-2"/>
          <c:y val="0.82830467976171662"/>
          <c:w val="0.96519102118104749"/>
          <c:h val="0.15679087300159136"/>
        </c:manualLayout>
      </c:layout>
      <c:overlay val="0"/>
      <c:txPr>
        <a:bodyPr/>
        <a:lstStyle/>
        <a:p>
          <a:pPr>
            <a:defRPr sz="2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19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65727463312368"/>
          <c:y val="0.10895780820772416"/>
          <c:w val="0.69990518518518519"/>
          <c:h val="0.684744168383939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ln w="76200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 prstMaterial="metal"/>
          </c:spPr>
          <c:dPt>
            <c:idx val="0"/>
            <c:bubble3D val="0"/>
            <c:explosion val="25"/>
            <c:spPr>
              <a:solidFill>
                <a:schemeClr val="accent3">
                  <a:lumMod val="60000"/>
                  <a:lumOff val="40000"/>
                </a:schemeClr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/>
            </c:spPr>
            <c:extLst>
              <c:ext xmlns:c16="http://schemas.microsoft.com/office/drawing/2014/chart" uri="{C3380CC4-5D6E-409C-BE32-E72D297353CC}">
                <c16:uniqueId val="{00000001-74D2-4F6B-87A8-670DA76965B5}"/>
              </c:ext>
            </c:extLst>
          </c:dPt>
          <c:dPt>
            <c:idx val="1"/>
            <c:bubble3D val="0"/>
            <c:explosion val="12"/>
            <c:spPr>
              <a:solidFill>
                <a:srgbClr val="FF0000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/>
            </c:spPr>
            <c:extLst>
              <c:ext xmlns:c16="http://schemas.microsoft.com/office/drawing/2014/chart" uri="{C3380CC4-5D6E-409C-BE32-E72D297353CC}">
                <c16:uniqueId val="{00000003-74D2-4F6B-87A8-670DA76965B5}"/>
              </c:ext>
            </c:extLst>
          </c:dPt>
          <c:dPt>
            <c:idx val="2"/>
            <c:bubble3D val="0"/>
            <c:explosion val="12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/>
            </c:spPr>
            <c:extLst>
              <c:ext xmlns:c16="http://schemas.microsoft.com/office/drawing/2014/chart" uri="{C3380CC4-5D6E-409C-BE32-E72D297353CC}">
                <c16:uniqueId val="{00000005-74D2-4F6B-87A8-670DA76965B5}"/>
              </c:ext>
            </c:extLst>
          </c:dPt>
          <c:dPt>
            <c:idx val="3"/>
            <c:bubble3D val="0"/>
            <c:explosion val="13"/>
            <c:extLst>
              <c:ext xmlns:c16="http://schemas.microsoft.com/office/drawing/2014/chart" uri="{C3380CC4-5D6E-409C-BE32-E72D297353CC}">
                <c16:uniqueId val="{00000006-74D2-4F6B-87A8-670DA76965B5}"/>
              </c:ext>
            </c:extLst>
          </c:dPt>
          <c:dPt>
            <c:idx val="4"/>
            <c:bubble3D val="0"/>
            <c:explosion val="42"/>
            <c:extLst>
              <c:ext xmlns:c16="http://schemas.microsoft.com/office/drawing/2014/chart" uri="{C3380CC4-5D6E-409C-BE32-E72D297353CC}">
                <c16:uniqueId val="{00000007-74D2-4F6B-87A8-670DA76965B5}"/>
              </c:ext>
            </c:extLst>
          </c:dPt>
          <c:dPt>
            <c:idx val="5"/>
            <c:bubble3D val="0"/>
            <c:explosion val="21"/>
            <c:spPr>
              <a:solidFill>
                <a:schemeClr val="tx1">
                  <a:lumMod val="95000"/>
                </a:schemeClr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/>
            </c:spPr>
            <c:extLst>
              <c:ext xmlns:c16="http://schemas.microsoft.com/office/drawing/2014/chart" uri="{C3380CC4-5D6E-409C-BE32-E72D297353CC}">
                <c16:uniqueId val="{00000009-74D2-4F6B-87A8-670DA76965B5}"/>
              </c:ext>
            </c:extLst>
          </c:dPt>
          <c:dPt>
            <c:idx val="6"/>
            <c:bubble3D val="0"/>
            <c:explosion val="22"/>
            <c:spPr>
              <a:solidFill>
                <a:srgbClr val="66FF99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/>
            </c:spPr>
            <c:extLst>
              <c:ext xmlns:c16="http://schemas.microsoft.com/office/drawing/2014/chart" uri="{C3380CC4-5D6E-409C-BE32-E72D297353CC}">
                <c16:uniqueId val="{0000000B-74D2-4F6B-87A8-670DA76965B5}"/>
              </c:ext>
            </c:extLst>
          </c:dPt>
          <c:dPt>
            <c:idx val="7"/>
            <c:bubble3D val="0"/>
            <c:explosion val="21"/>
            <c:extLst>
              <c:ext xmlns:c16="http://schemas.microsoft.com/office/drawing/2014/chart" uri="{C3380CC4-5D6E-409C-BE32-E72D297353CC}">
                <c16:uniqueId val="{0000000C-74D2-4F6B-87A8-670DA76965B5}"/>
              </c:ext>
            </c:extLst>
          </c:dPt>
          <c:dLbls>
            <c:dLbl>
              <c:idx val="0"/>
              <c:layout>
                <c:manualLayout>
                  <c:x val="6.1269154437456223E-2"/>
                  <c:y val="4.173940763218350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140,8 земельный </a:t>
                    </a:r>
                    <a:r>
                      <a:rPr lang="ru-RU" dirty="0"/>
                      <a:t>налог
</a:t>
                    </a:r>
                    <a:r>
                      <a:rPr lang="ru-RU" dirty="0" smtClean="0"/>
                      <a:t>18,9%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4D2-4F6B-87A8-670DA76965B5}"/>
                </c:ext>
              </c:extLst>
            </c:dLbl>
            <c:dLbl>
              <c:idx val="1"/>
              <c:layout>
                <c:manualLayout>
                  <c:x val="0.12744721174004203"/>
                  <c:y val="8.59990697982298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9,8 госпошлина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1,3%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4D2-4F6B-87A8-670DA76965B5}"/>
                </c:ext>
              </c:extLst>
            </c:dLbl>
            <c:dLbl>
              <c:idx val="2"/>
              <c:layout>
                <c:manualLayout>
                  <c:x val="-7.4607183787561177E-2"/>
                  <c:y val="3.650258070022941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38,3 налог </a:t>
                    </a:r>
                    <a:r>
                      <a:rPr lang="ru-RU" dirty="0"/>
                      <a:t>на имущество </a:t>
                    </a:r>
                    <a:r>
                      <a:rPr lang="ru-RU" dirty="0" smtClean="0"/>
                      <a:t>физлиц 5,2%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51877009084559"/>
                      <c:h val="0.201980946541269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4D2-4F6B-87A8-670DA76965B5}"/>
                </c:ext>
              </c:extLst>
            </c:dLbl>
            <c:dLbl>
              <c:idx val="3"/>
              <c:layout>
                <c:manualLayout>
                  <c:x val="-0.19562252969951083"/>
                  <c:y val="-0.22285944720930767"/>
                </c:manualLayout>
              </c:layout>
              <c:tx>
                <c:rich>
                  <a:bodyPr/>
                  <a:lstStyle/>
                  <a:p>
                    <a:pPr algn="ctr">
                      <a:defRPr lang="ru-RU" sz="20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40,1</a:t>
                    </a:r>
                  </a:p>
                  <a:p>
                    <a:pPr algn="ctr">
                      <a:defRPr lang="ru-RU" sz="20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ЕНВД</a:t>
                    </a:r>
                    <a:r>
                      <a: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r>
                      <a: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5,4%</a:t>
                    </a:r>
                    <a:endParaRPr lang="ru-RU" sz="2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numFmt formatCode="General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987214535290008"/>
                      <c:h val="0.190211629612468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74D2-4F6B-87A8-670DA76965B5}"/>
                </c:ext>
              </c:extLst>
            </c:dLbl>
            <c:dLbl>
              <c:idx val="4"/>
              <c:layout>
                <c:manualLayout>
                  <c:x val="-0.10254378756114606"/>
                  <c:y val="0.14354955588962304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462,2</a:t>
                    </a:r>
                  </a:p>
                  <a:p>
                    <a:pPr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НДФЛ</a:t>
                    </a:r>
                    <a:r>
                      <a: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r>
                      <a: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62,1%</a:t>
                    </a:r>
                    <a:endParaRPr lang="ru-RU" sz="2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837965059399023"/>
                      <c:h val="0.303037788140449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4D2-4F6B-87A8-670DA76965B5}"/>
                </c:ext>
              </c:extLst>
            </c:dLbl>
            <c:dLbl>
              <c:idx val="5"/>
              <c:layout>
                <c:manualLayout>
                  <c:x val="9.174328441649196E-2"/>
                  <c:y val="-0.2410914890021931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33,0 </a:t>
                    </a:r>
                  </a:p>
                  <a:p>
                    <a:fld id="{C4799E86-00CA-4AF2-9217-8D8E2EDF3D94}" type="CATEGORYNAME">
                      <a:rPr lang="en-US" smtClean="0"/>
                      <a:pPr/>
                      <a:t>[ИМЯ КАТЕГОРИИ]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4,4%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9.6559049615653383E-2"/>
                      <c:h val="0.176949112388928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4D2-4F6B-87A8-670DA76965B5}"/>
                </c:ext>
              </c:extLst>
            </c:dLbl>
            <c:dLbl>
              <c:idx val="6"/>
              <c:layout>
                <c:manualLayout>
                  <c:x val="0.11440816212438853"/>
                  <c:y val="-0.108404216217911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15,8</a:t>
                    </a:r>
                  </a:p>
                  <a:p>
                    <a:r>
                      <a:rPr lang="ru-RU" dirty="0" smtClean="0"/>
                      <a:t> </a:t>
                    </a:r>
                    <a:fld id="{7E6125B5-9B91-4C1D-8F59-5647915B3520}" type="CATEGORYNAME">
                      <a:rPr lang="en-US" smtClean="0"/>
                      <a:pPr/>
                      <a:t>[ИМЯ КАТЕГОРИИ]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2,1%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4D2-4F6B-87A8-670DA76965B5}"/>
                </c:ext>
              </c:extLst>
            </c:dLbl>
            <c:dLbl>
              <c:idx val="7"/>
              <c:layout>
                <c:manualLayout>
                  <c:x val="0.11512665269042628"/>
                  <c:y val="0.1033732878800283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4,4</a:t>
                    </a:r>
                  </a:p>
                  <a:p>
                    <a:fld id="{AD632754-388F-4EC5-BA81-FB512259A05C}" type="CATEGORYNAME">
                      <a:rPr lang="en-US" smtClean="0"/>
                      <a:pPr/>
                      <a:t>[ИМЯ КАТЕГОРИИ]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0,6%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74D2-4F6B-87A8-670DA76965B5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земельный налог</c:v>
                </c:pt>
                <c:pt idx="1">
                  <c:v>госпошлина</c:v>
                </c:pt>
                <c:pt idx="2">
                  <c:v>налог на имущество физлиц</c:v>
                </c:pt>
                <c:pt idx="3">
                  <c:v>ЕНВД</c:v>
                </c:pt>
                <c:pt idx="4">
                  <c:v>НДФЛ</c:v>
                </c:pt>
                <c:pt idx="5">
                  <c:v>УСН</c:v>
                </c:pt>
                <c:pt idx="6">
                  <c:v>акцизы</c:v>
                </c:pt>
                <c:pt idx="7">
                  <c:v>патент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140.80000000000001</c:v>
                </c:pt>
                <c:pt idx="1">
                  <c:v>9.8000000000000007</c:v>
                </c:pt>
                <c:pt idx="2">
                  <c:v>38.299999999999997</c:v>
                </c:pt>
                <c:pt idx="3">
                  <c:v>40.1</c:v>
                </c:pt>
                <c:pt idx="4">
                  <c:v>462.2</c:v>
                </c:pt>
                <c:pt idx="5">
                  <c:v>33</c:v>
                </c:pt>
                <c:pt idx="6" formatCode="General">
                  <c:v>15.8</c:v>
                </c:pt>
                <c:pt idx="7" formatCode="General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4D2-4F6B-87A8-670DA76965B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00"/>
      <c:rAngAx val="1"/>
    </c:view3D>
    <c:floor>
      <c:thickness val="0"/>
    </c:floor>
    <c:sideWall>
      <c:thickness val="0"/>
      <c:spPr>
        <a:ln>
          <a:solidFill>
            <a:schemeClr val="tx1"/>
          </a:solidFill>
        </a:ln>
      </c:spPr>
    </c:sideWall>
    <c:backWall>
      <c:thickness val="0"/>
      <c:spPr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0.14943625199703944"/>
          <c:y val="3.6999219989478929E-2"/>
          <c:w val="0.82778116594243811"/>
          <c:h val="0.709362707683033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441464860144287E-2"/>
                  <c:y val="-8.4667827987334549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8D059A33-898D-4366-A586-C9628F76CD53}" type="VALUE">
                      <a: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412-4B00-8AF6-AE9E525B5B0D}"/>
                </c:ext>
              </c:extLst>
            </c:dLbl>
            <c:dLbl>
              <c:idx val="1"/>
              <c:layout>
                <c:manualLayout>
                  <c:x val="1.3506518669925091E-2"/>
                  <c:y val="-7.632604879767779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4082257A-E273-4C59-B97F-BD3FA214B995}" type="VALUE">
                      <a: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412-4B00-8AF6-AE9E525B5B0D}"/>
                </c:ext>
              </c:extLst>
            </c:dLbl>
            <c:dLbl>
              <c:idx val="2"/>
              <c:layout>
                <c:manualLayout>
                  <c:x val="8.8515538658871101E-3"/>
                  <c:y val="-7.3334586947654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412-4B00-8AF6-AE9E525B5B0D}"/>
                </c:ext>
              </c:extLst>
            </c:dLbl>
            <c:dLbl>
              <c:idx val="3"/>
              <c:layout>
                <c:manualLayout>
                  <c:x val="4.4257769329434466E-3"/>
                  <c:y val="-0.100838527319044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412-4B00-8AF6-AE9E525B5B0D}"/>
                </c:ext>
              </c:extLst>
            </c:dLbl>
            <c:dLbl>
              <c:idx val="4"/>
              <c:layout>
                <c:manualLayout>
                  <c:x val="0"/>
                  <c:y val="-0.11987686940917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412-4B00-8AF6-AE9E525B5B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Земельный налог</c:v>
                </c:pt>
                <c:pt idx="2">
                  <c:v>ЕНВД</c:v>
                </c:pt>
                <c:pt idx="3">
                  <c:v>Налог на имущество ФЛ</c:v>
                </c:pt>
                <c:pt idx="4">
                  <c:v>УСН</c:v>
                </c:pt>
                <c:pt idx="5">
                  <c:v>Акцизы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462.2</c:v>
                </c:pt>
                <c:pt idx="1">
                  <c:v>140.80000000000001</c:v>
                </c:pt>
                <c:pt idx="2">
                  <c:v>40.1</c:v>
                </c:pt>
                <c:pt idx="3">
                  <c:v>38.299999999999997</c:v>
                </c:pt>
                <c:pt idx="4">
                  <c:v>33</c:v>
                </c:pt>
                <c:pt idx="5">
                  <c:v>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412-4B00-8AF6-AE9E525B5B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7707020072118094E-2"/>
                  <c:y val="-7.051580553480599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29BCF775-8180-44D8-BBF4-4D9BF5F2F674}" type="VALUE">
                      <a: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412-4B00-8AF6-AE9E525B5B0D}"/>
                </c:ext>
              </c:extLst>
            </c:dLbl>
            <c:dLbl>
              <c:idx val="1"/>
              <c:layout>
                <c:manualLayout>
                  <c:x val="2.6841117395998308E-2"/>
                  <c:y val="-5.887903189387315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A86AD512-C5E0-4894-B117-9A976B671AE4}" type="VALUE">
                      <a: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412-4B00-8AF6-AE9E525B5B0D}"/>
                </c:ext>
              </c:extLst>
            </c:dLbl>
            <c:dLbl>
              <c:idx val="2"/>
              <c:layout>
                <c:manualLayout>
                  <c:x val="1.3277330798830558E-2"/>
                  <c:y val="-7.7801513369130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412-4B00-8AF6-AE9E525B5B0D}"/>
                </c:ext>
              </c:extLst>
            </c:dLbl>
            <c:dLbl>
              <c:idx val="3"/>
              <c:layout>
                <c:manualLayout>
                  <c:x val="1.4752589776478517E-3"/>
                  <c:y val="-9.3786946765564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412-4B00-8AF6-AE9E525B5B0D}"/>
                </c:ext>
              </c:extLst>
            </c:dLbl>
            <c:dLbl>
              <c:idx val="4"/>
              <c:layout>
                <c:manualLayout>
                  <c:x val="5.9010359105914068E-3"/>
                  <c:y val="-8.4618966641767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412-4B00-8AF6-AE9E525B5B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Земельный налог</c:v>
                </c:pt>
                <c:pt idx="2">
                  <c:v>ЕНВД</c:v>
                </c:pt>
                <c:pt idx="3">
                  <c:v>Налог на имущество ФЛ</c:v>
                </c:pt>
                <c:pt idx="4">
                  <c:v>УСН</c:v>
                </c:pt>
                <c:pt idx="5">
                  <c:v>Акцизы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521.79999999999995</c:v>
                </c:pt>
                <c:pt idx="1">
                  <c:v>152.69999999999999</c:v>
                </c:pt>
                <c:pt idx="2">
                  <c:v>41.2</c:v>
                </c:pt>
                <c:pt idx="3">
                  <c:v>30.4</c:v>
                </c:pt>
                <c:pt idx="4">
                  <c:v>26.5</c:v>
                </c:pt>
                <c:pt idx="5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412-4B00-8AF6-AE9E525B5B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"/>
        <c:gapDepth val="56"/>
        <c:shape val="cylinder"/>
        <c:axId val="418872432"/>
        <c:axId val="418872824"/>
        <c:axId val="0"/>
      </c:bar3DChart>
      <c:catAx>
        <c:axId val="41887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18872824"/>
        <c:crosses val="autoZero"/>
        <c:auto val="1"/>
        <c:lblAlgn val="ctr"/>
        <c:lblOffset val="100"/>
        <c:noMultiLvlLbl val="0"/>
      </c:catAx>
      <c:valAx>
        <c:axId val="418872824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1887243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3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607186351026335"/>
          <c:y val="0.20559356054738218"/>
          <c:w val="0.49577739071481952"/>
          <c:h val="0.486830806333679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ln w="76200">
              <a:solidFill>
                <a:schemeClr val="bg1"/>
              </a:solidFill>
            </a:ln>
          </c:spPr>
          <c:explosion val="25"/>
          <c:dPt>
            <c:idx val="0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588-4233-A7D4-1CA9DFA44F3C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588-4233-A7D4-1CA9DFA44F3C}"/>
              </c:ext>
            </c:extLst>
          </c:dPt>
          <c:dPt>
            <c:idx val="4"/>
            <c:bubble3D val="1"/>
            <c:explosion val="27"/>
            <c:spPr>
              <a:solidFill>
                <a:schemeClr val="accent5">
                  <a:lumMod val="40000"/>
                  <a:lumOff val="60000"/>
                </a:schemeClr>
              </a:solidFill>
              <a:ln w="762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588-4233-A7D4-1CA9DFA44F3C}"/>
              </c:ext>
            </c:extLst>
          </c:dPt>
          <c:dLbls>
            <c:dLbl>
              <c:idx val="0"/>
              <c:layout>
                <c:manualLayout>
                  <c:x val="0.26998985644591028"/>
                  <c:y val="-3.4855376749251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11,6 штрафы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4,2%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88-4233-A7D4-1CA9DFA44F3C}"/>
                </c:ext>
              </c:extLst>
            </c:dLbl>
            <c:dLbl>
              <c:idx val="1"/>
              <c:layout>
                <c:manualLayout>
                  <c:x val="0.11310574746069003"/>
                  <c:y val="1.89965378061953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93,5</a:t>
                    </a:r>
                  </a:p>
                  <a:p>
                    <a:r>
                      <a:rPr lang="ru-RU" dirty="0" smtClean="0"/>
                      <a:t>аренда </a:t>
                    </a:r>
                    <a:r>
                      <a:rPr lang="ru-RU" dirty="0"/>
                      <a:t>земли
</a:t>
                    </a:r>
                    <a:r>
                      <a:rPr lang="ru-RU" dirty="0" smtClean="0"/>
                      <a:t>34%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588-4233-A7D4-1CA9DFA44F3C}"/>
                </c:ext>
              </c:extLst>
            </c:dLbl>
            <c:dLbl>
              <c:idx val="2"/>
              <c:layout>
                <c:manualLayout>
                  <c:x val="0.1668936204443805"/>
                  <c:y val="-0.1639346807847141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400" dirty="0" smtClean="0"/>
                      <a:t>65,9</a:t>
                    </a:r>
                  </a:p>
                  <a:p>
                    <a:pPr>
                      <a:defRPr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400" dirty="0" smtClean="0"/>
                      <a:t>использование имущества</a:t>
                    </a:r>
                    <a:r>
                      <a:rPr lang="ru-RU" sz="2400" dirty="0"/>
                      <a:t>
</a:t>
                    </a:r>
                    <a:r>
                      <a:rPr lang="ru-RU" sz="2400" dirty="0" smtClean="0"/>
                      <a:t>23,9%</a:t>
                    </a:r>
                    <a:endParaRPr lang="ru-RU" sz="2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609563074365844"/>
                      <c:h val="0.271824417856569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588-4233-A7D4-1CA9DFA44F3C}"/>
                </c:ext>
              </c:extLst>
            </c:dLbl>
            <c:dLbl>
              <c:idx val="3"/>
              <c:layout>
                <c:manualLayout>
                  <c:x val="0.13574273572256043"/>
                  <c:y val="0.264905053062123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14,8</a:t>
                    </a:r>
                  </a:p>
                  <a:p>
                    <a:r>
                      <a:rPr lang="ru-RU" dirty="0" smtClean="0"/>
                      <a:t>негативное </a:t>
                    </a:r>
                    <a:r>
                      <a:rPr lang="ru-RU" dirty="0"/>
                      <a:t>воздействие
</a:t>
                    </a:r>
                    <a:r>
                      <a:rPr lang="ru-RU" dirty="0" smtClean="0"/>
                      <a:t>5,4%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588-4233-A7D4-1CA9DFA44F3C}"/>
                </c:ext>
              </c:extLst>
            </c:dLbl>
            <c:dLbl>
              <c:idx val="4"/>
              <c:layout>
                <c:manualLayout>
                  <c:x val="-7.1174152950857966E-2"/>
                  <c:y val="0.1423602248435222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8,5</a:t>
                    </a:r>
                  </a:p>
                  <a:p>
                    <a:r>
                      <a:rPr lang="ru-RU" dirty="0" smtClean="0"/>
                      <a:t>платные услуги и компенсация затрат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3,1%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941266326798813"/>
                      <c:h val="0.393404313145451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588-4233-A7D4-1CA9DFA44F3C}"/>
                </c:ext>
              </c:extLst>
            </c:dLbl>
            <c:dLbl>
              <c:idx val="5"/>
              <c:layout>
                <c:manualLayout>
                  <c:x val="-7.716817393227049E-2"/>
                  <c:y val="2.885307494961712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79,3 Продажа</a:t>
                    </a:r>
                  </a:p>
                  <a:p>
                    <a:pPr>
                      <a:defRPr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имущества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28,8%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812491369590586"/>
                      <c:h val="0.20783435128152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1588-4233-A7D4-1CA9DFA44F3C}"/>
                </c:ext>
              </c:extLst>
            </c:dLbl>
            <c:dLbl>
              <c:idx val="6"/>
              <c:layout>
                <c:manualLayout>
                  <c:x val="5.6891551297002664E-2"/>
                  <c:y val="-3.033906431091461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1,7 </a:t>
                    </a:r>
                    <a:fld id="{6527F607-A887-43B8-86B1-DC6D355EA7BD}" type="CATEGORYNAME">
                      <a:rPr lang="ru-RU" smtClean="0"/>
                      <a:pPr>
                        <a:defRPr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603695471406403"/>
                      <c:h val="0.203925187652901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588-4233-A7D4-1CA9DFA44F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Штрафы</c:v>
                </c:pt>
                <c:pt idx="1">
                  <c:v>Аренда земли</c:v>
                </c:pt>
                <c:pt idx="2">
                  <c:v>Использование имущества</c:v>
                </c:pt>
                <c:pt idx="3">
                  <c:v>Негативное воздействие</c:v>
                </c:pt>
                <c:pt idx="4">
                  <c:v>Платные услуги и компенсация затрат</c:v>
                </c:pt>
                <c:pt idx="5">
                  <c:v>Продажа имущества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 formatCode="General">
                  <c:v>11.6</c:v>
                </c:pt>
                <c:pt idx="1">
                  <c:v>93.5</c:v>
                </c:pt>
                <c:pt idx="2" formatCode="General">
                  <c:v>65.900000000000006</c:v>
                </c:pt>
                <c:pt idx="3">
                  <c:v>14.8</c:v>
                </c:pt>
                <c:pt idx="4">
                  <c:v>8.5</c:v>
                </c:pt>
                <c:pt idx="5">
                  <c:v>79.3</c:v>
                </c:pt>
                <c:pt idx="6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588-4233-A7D4-1CA9DFA44F3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921277456798319E-2"/>
          <c:y val="3.768422621915124E-2"/>
          <c:w val="0.90479533518834176"/>
          <c:h val="0.814985946251996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4803079413508986E-3"/>
                  <c:y val="0.14672101020457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FF3-48DC-B227-DEBAAEADDC58}"/>
                </c:ext>
              </c:extLst>
            </c:dLbl>
            <c:dLbl>
              <c:idx val="1"/>
              <c:layout>
                <c:manualLayout>
                  <c:x val="1.5432501687784172E-3"/>
                  <c:y val="0.10213203029376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FF3-48DC-B227-DEBAAEADDC58}"/>
                </c:ext>
              </c:extLst>
            </c:dLbl>
            <c:dLbl>
              <c:idx val="2"/>
              <c:layout>
                <c:manualLayout>
                  <c:x val="-2.7089635326722531E-3"/>
                  <c:y val="0.1002867448315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FF3-48DC-B227-DEBAAEADDC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Аренда земли</c:v>
                </c:pt>
                <c:pt idx="1">
                  <c:v>Продажа имущества</c:v>
                </c:pt>
                <c:pt idx="2">
                  <c:v>Использование имущества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93.5</c:v>
                </c:pt>
                <c:pt idx="1">
                  <c:v>79.3</c:v>
                </c:pt>
                <c:pt idx="2">
                  <c:v>65.900000000000006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F3-48DC-B227-DEBAAEADDC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3545400461762831E-3"/>
                  <c:y val="0.213681400006264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FF3-48DC-B227-DEBAAEADDC58}"/>
                </c:ext>
              </c:extLst>
            </c:dLbl>
            <c:dLbl>
              <c:idx val="1"/>
              <c:layout>
                <c:manualLayout>
                  <c:x val="4.3779815966251776E-3"/>
                  <c:y val="0.123042754399800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FF3-48DC-B227-DEBAAEADDC58}"/>
                </c:ext>
              </c:extLst>
            </c:dLbl>
            <c:dLbl>
              <c:idx val="2"/>
              <c:layout>
                <c:manualLayout>
                  <c:x val="-1.8325512955841598E-3"/>
                  <c:y val="0.14308931871537364"/>
                </c:manualLayout>
              </c:layout>
              <c:tx>
                <c:rich>
                  <a:bodyPr/>
                  <a:lstStyle/>
                  <a:p>
                    <a:fld id="{06C105D5-F2AF-4F1C-8552-010C5D3F7AA7}" type="VALUE">
                      <a: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FF3-48DC-B227-DEBAAEADDC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Аренда земли</c:v>
                </c:pt>
                <c:pt idx="1">
                  <c:v>Продажа имущества</c:v>
                </c:pt>
                <c:pt idx="2">
                  <c:v>Использование имущества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83.2</c:v>
                </c:pt>
                <c:pt idx="1">
                  <c:v>97</c:v>
                </c:pt>
                <c:pt idx="2">
                  <c:v>65.599999999999994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FF3-48DC-B227-DEBAAEADD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shape val="box"/>
        <c:axId val="418875176"/>
        <c:axId val="418875568"/>
        <c:axId val="0"/>
      </c:bar3DChart>
      <c:catAx>
        <c:axId val="41887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8875568"/>
        <c:crosses val="autoZero"/>
        <c:auto val="1"/>
        <c:lblAlgn val="ctr"/>
        <c:lblOffset val="100"/>
        <c:noMultiLvlLbl val="0"/>
      </c:catAx>
      <c:valAx>
        <c:axId val="41887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8875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39310446987371"/>
          <c:y val="3.2620436748963449E-2"/>
          <c:w val="0.33766629814392801"/>
          <c:h val="9.20330479845938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197423770570204E-3"/>
                  <c:y val="-1.2499876968503937E-2"/>
                </c:manualLayout>
              </c:layout>
              <c:tx>
                <c:rich>
                  <a:bodyPr/>
                  <a:lstStyle/>
                  <a:p>
                    <a:fld id="{ECA87931-340B-4C6D-9DAA-9C6BCE7117FB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12439137694842"/>
                      <c:h val="0.297499999999999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FBC-4A76-B407-98CB23F197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уточненный годовой</c:v>
                </c:pt>
                <c:pt idx="1">
                  <c:v>Фактическое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\ ##0.0">
                  <c:v>2350.5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BC-4A76-B407-98CB23F197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3559227131171228E-2"/>
                  <c:y val="-4.9661056282978309E-2"/>
                </c:manualLayout>
              </c:layout>
              <c:tx>
                <c:rich>
                  <a:bodyPr/>
                  <a:lstStyle/>
                  <a:p>
                    <a:fld id="{7BC6D97A-9C5E-4EC6-A7E8-C71AC29F5026}" type="VALUE">
                      <a:rPr lang="en-US" sz="4400" b="1">
                        <a:ln w="18415" cmpd="sng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FBC-4A76-B407-98CB23F197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400" b="1" cap="none" spc="0">
                    <a:ln w="18415" cmpd="sng">
                      <a:noFill/>
                      <a:prstDash val="solid"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уточненный годовой</c:v>
                </c:pt>
                <c:pt idx="1">
                  <c:v>Фактическое исполнение</c:v>
                </c:pt>
              </c:strCache>
            </c:strRef>
          </c:cat>
          <c:val>
            <c:numRef>
              <c:f>Лист1!$C$2:$C$3</c:f>
              <c:numCache>
                <c:formatCode>#\ ##0.0</c:formatCode>
                <c:ptCount val="2"/>
                <c:pt idx="1">
                  <c:v>2264.4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BC-4A76-B407-98CB23F197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shape val="box"/>
        <c:axId val="368836384"/>
        <c:axId val="368836776"/>
        <c:axId val="0"/>
      </c:bar3DChart>
      <c:catAx>
        <c:axId val="368836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 i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68836776"/>
        <c:crosses val="autoZero"/>
        <c:auto val="1"/>
        <c:lblAlgn val="ctr"/>
        <c:lblOffset val="100"/>
        <c:noMultiLvlLbl val="0"/>
      </c:catAx>
      <c:valAx>
        <c:axId val="36883677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68836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700079620782884E-3"/>
          <c:y val="7.6775826077804227E-2"/>
          <c:w val="0.41769971824624225"/>
          <c:h val="0.71361780819173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explosion val="10"/>
          <c:dPt>
            <c:idx val="0"/>
            <c:bubble3D val="0"/>
            <c:spPr>
              <a:solidFill>
                <a:schemeClr val="accent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05-4B07-965D-5C9D8A1340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05-4B07-965D-5C9D8A1340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05-4B07-965D-5C9D8A13406C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05-4B07-965D-5C9D8A13406C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105-4B07-965D-5C9D8A13406C}"/>
              </c:ext>
            </c:extLst>
          </c:dPt>
          <c:dPt>
            <c:idx val="5"/>
            <c:bubble3D val="0"/>
            <c:explosion val="8"/>
            <c:spPr>
              <a:solidFill>
                <a:srgbClr val="0070C0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105-4B07-965D-5C9D8A13406C}"/>
              </c:ext>
            </c:extLst>
          </c:dPt>
          <c:dPt>
            <c:idx val="6"/>
            <c:bubble3D val="0"/>
            <c:spPr>
              <a:solidFill>
                <a:srgbClr val="FF66CC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105-4B07-965D-5C9D8A13406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105-4B07-965D-5C9D8A13406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105-4B07-965D-5C9D8A13406C}"/>
              </c:ext>
            </c:extLst>
          </c:dPt>
          <c:dPt>
            <c:idx val="9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105-4B07-965D-5C9D8A13406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105-4B07-965D-5C9D8A13406C}"/>
              </c:ext>
            </c:extLst>
          </c:dPt>
          <c:cat>
            <c:strRef>
              <c:f>Лист1!$A$2:$A$12</c:f>
              <c:strCache>
                <c:ptCount val="11"/>
                <c:pt idx="0">
                  <c:v>общегосударственные вопросы - 119,1</c:v>
                </c:pt>
                <c:pt idx="1">
                  <c:v>национальная безопасность и правоохранительная деятельность - 110,6</c:v>
                </c:pt>
                <c:pt idx="2">
                  <c:v>национальная экономика - 79,8</c:v>
                </c:pt>
                <c:pt idx="3">
                  <c:v>жилищно-комунальное хозяйство - 356,8</c:v>
                </c:pt>
                <c:pt idx="4">
                  <c:v>охрана окружающей среды - 0,7</c:v>
                </c:pt>
                <c:pt idx="5">
                  <c:v>образование - 1237,4</c:v>
                </c:pt>
                <c:pt idx="6">
                  <c:v>культура и кинематография - 98,0</c:v>
                </c:pt>
                <c:pt idx="7">
                  <c:v>социальная политика - 192,3</c:v>
                </c:pt>
                <c:pt idx="8">
                  <c:v>физическая культура и спорт - 67,2</c:v>
                </c:pt>
                <c:pt idx="9">
                  <c:v>средства массовой информации - 2,2</c:v>
                </c:pt>
                <c:pt idx="10">
                  <c:v>обслуживание муниципального долга - 0,3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119.1</c:v>
                </c:pt>
                <c:pt idx="1">
                  <c:v>110.6</c:v>
                </c:pt>
                <c:pt idx="2">
                  <c:v>79.8</c:v>
                </c:pt>
                <c:pt idx="3">
                  <c:v>356.8</c:v>
                </c:pt>
                <c:pt idx="4">
                  <c:v>0.7</c:v>
                </c:pt>
                <c:pt idx="5">
                  <c:v>1237.4000000000001</c:v>
                </c:pt>
                <c:pt idx="6">
                  <c:v>98</c:v>
                </c:pt>
                <c:pt idx="7">
                  <c:v>192.3</c:v>
                </c:pt>
                <c:pt idx="8">
                  <c:v>67.2</c:v>
                </c:pt>
                <c:pt idx="9">
                  <c:v>2.2000000000000002</c:v>
                </c:pt>
                <c:pt idx="1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105-4B07-965D-5C9D8A134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3"/>
        <c:holeSize val="59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041887422344701"/>
          <c:y val="1.3923927151725688E-2"/>
          <c:w val="0.54360785960029945"/>
          <c:h val="0.986076108502564"/>
        </c:manualLayout>
      </c:layout>
      <c:overlay val="0"/>
      <c:spPr>
        <a:noFill/>
        <a:ln w="0" cap="flat">
          <a:solidFill>
            <a:schemeClr val="lt1"/>
          </a:solidFill>
          <a:round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201514-F066-49EA-A355-23DCE8E23A8E}" type="doc">
      <dgm:prSet loTypeId="urn:microsoft.com/office/officeart/2005/8/layout/vList4" loCatId="list" qsTypeId="urn:microsoft.com/office/officeart/2005/8/quickstyle/3d6" qsCatId="3D" csTypeId="urn:microsoft.com/office/officeart/2005/8/colors/accent1_2" csCatId="accent1" phldr="1"/>
      <dgm:spPr/>
    </dgm:pt>
    <dgm:pt modelId="{C785669D-19AE-473E-BAF9-7DED140AC7D9}">
      <dgm:prSet phldrT="[Текст]"/>
      <dgm:spPr/>
      <dgm:t>
        <a:bodyPr/>
        <a:lstStyle/>
        <a:p>
          <a:r>
            <a:rPr lang="ru-RU" dirty="0" smtClean="0"/>
            <a:t>ООО «Березовский рудник» - 5,1%</a:t>
          </a:r>
          <a:endParaRPr lang="ru-RU" dirty="0"/>
        </a:p>
      </dgm:t>
    </dgm:pt>
    <dgm:pt modelId="{FC8FE0E0-D5B9-45CE-B4CF-BB96C165DD61}" type="parTrans" cxnId="{AAC6D241-8E68-4E85-8A98-0EFB9DA28E68}">
      <dgm:prSet/>
      <dgm:spPr/>
      <dgm:t>
        <a:bodyPr/>
        <a:lstStyle/>
        <a:p>
          <a:endParaRPr lang="ru-RU"/>
        </a:p>
      </dgm:t>
    </dgm:pt>
    <dgm:pt modelId="{160D5A9B-6955-4477-AF02-B2244293208F}" type="sibTrans" cxnId="{AAC6D241-8E68-4E85-8A98-0EFB9DA28E68}">
      <dgm:prSet/>
      <dgm:spPr/>
      <dgm:t>
        <a:bodyPr/>
        <a:lstStyle/>
        <a:p>
          <a:endParaRPr lang="ru-RU"/>
        </a:p>
      </dgm:t>
    </dgm:pt>
    <dgm:pt modelId="{9D493765-EEE7-4CA6-B160-DD2C48BC300A}">
      <dgm:prSet phldrT="[Текст]"/>
      <dgm:spPr/>
      <dgm:t>
        <a:bodyPr/>
        <a:lstStyle/>
        <a:p>
          <a:r>
            <a:rPr lang="ru-RU" dirty="0" smtClean="0"/>
            <a:t>ЗАО «Уральские электрические сети» - 2,9%</a:t>
          </a:r>
          <a:endParaRPr lang="ru-RU" dirty="0"/>
        </a:p>
      </dgm:t>
    </dgm:pt>
    <dgm:pt modelId="{7DDB7C1B-B981-46CE-B46B-609F86115CFE}" type="parTrans" cxnId="{F79F2122-DD68-46B2-ABD7-DC8FC0114E4A}">
      <dgm:prSet/>
      <dgm:spPr/>
      <dgm:t>
        <a:bodyPr/>
        <a:lstStyle/>
        <a:p>
          <a:endParaRPr lang="ru-RU"/>
        </a:p>
      </dgm:t>
    </dgm:pt>
    <dgm:pt modelId="{9C154540-50C8-4A4F-8C7B-2D9EBB47DB03}" type="sibTrans" cxnId="{F79F2122-DD68-46B2-ABD7-DC8FC0114E4A}">
      <dgm:prSet/>
      <dgm:spPr/>
      <dgm:t>
        <a:bodyPr/>
        <a:lstStyle/>
        <a:p>
          <a:endParaRPr lang="ru-RU"/>
        </a:p>
      </dgm:t>
    </dgm:pt>
    <dgm:pt modelId="{E373C48E-D5ED-4388-9EBE-2002529B54E0}">
      <dgm:prSet phldrT="[Текст]"/>
      <dgm:spPr/>
      <dgm:t>
        <a:bodyPr/>
        <a:lstStyle/>
        <a:p>
          <a:r>
            <a:rPr lang="ru-RU" dirty="0" smtClean="0"/>
            <a:t>ООО «НЛМК-МЕТИЗ» - 1,9%</a:t>
          </a:r>
          <a:endParaRPr lang="ru-RU" dirty="0"/>
        </a:p>
      </dgm:t>
    </dgm:pt>
    <dgm:pt modelId="{7B2B04BC-5A66-4A29-878A-103A2B67FA6E}" type="parTrans" cxnId="{50C2F9FF-F0FE-4BB5-A196-573821389B57}">
      <dgm:prSet/>
      <dgm:spPr/>
      <dgm:t>
        <a:bodyPr/>
        <a:lstStyle/>
        <a:p>
          <a:endParaRPr lang="ru-RU"/>
        </a:p>
      </dgm:t>
    </dgm:pt>
    <dgm:pt modelId="{F94BF60B-542E-40E8-8223-016C3793CAE7}" type="sibTrans" cxnId="{50C2F9FF-F0FE-4BB5-A196-573821389B57}">
      <dgm:prSet/>
      <dgm:spPr/>
      <dgm:t>
        <a:bodyPr/>
        <a:lstStyle/>
        <a:p>
          <a:endParaRPr lang="ru-RU"/>
        </a:p>
      </dgm:t>
    </dgm:pt>
    <dgm:pt modelId="{3333C66D-D6DD-451F-A4C2-91671CD32381}">
      <dgm:prSet phldrT="[Текст]"/>
      <dgm:spPr/>
      <dgm:t>
        <a:bodyPr/>
        <a:lstStyle/>
        <a:p>
          <a:r>
            <a:rPr lang="ru-RU" dirty="0" smtClean="0"/>
            <a:t>Филиал Березовский ОАО «НСММЗ» - 1,7%</a:t>
          </a:r>
          <a:endParaRPr lang="ru-RU" dirty="0"/>
        </a:p>
      </dgm:t>
    </dgm:pt>
    <dgm:pt modelId="{04941868-23B4-45FE-8919-CEF14927D41C}" type="parTrans" cxnId="{6C2450DB-01C2-4F99-983F-4BE6714F4197}">
      <dgm:prSet/>
      <dgm:spPr/>
      <dgm:t>
        <a:bodyPr/>
        <a:lstStyle/>
        <a:p>
          <a:endParaRPr lang="ru-RU"/>
        </a:p>
      </dgm:t>
    </dgm:pt>
    <dgm:pt modelId="{B2BD8D1F-9B8C-4150-BEB5-3E669600F27D}" type="sibTrans" cxnId="{6C2450DB-01C2-4F99-983F-4BE6714F4197}">
      <dgm:prSet/>
      <dgm:spPr/>
      <dgm:t>
        <a:bodyPr/>
        <a:lstStyle/>
        <a:p>
          <a:endParaRPr lang="ru-RU"/>
        </a:p>
      </dgm:t>
    </dgm:pt>
    <dgm:pt modelId="{A11DC2F0-2588-44BC-B438-A3A54DEC8478}">
      <dgm:prSet phldrT="[Текст]"/>
      <dgm:spPr/>
      <dgm:t>
        <a:bodyPr/>
        <a:lstStyle/>
        <a:p>
          <a:r>
            <a:rPr lang="ru-RU" dirty="0" smtClean="0"/>
            <a:t>ГБУЗ СО «Березовская ЦГБ» - 2,1%</a:t>
          </a:r>
          <a:endParaRPr lang="ru-RU" dirty="0"/>
        </a:p>
      </dgm:t>
    </dgm:pt>
    <dgm:pt modelId="{A19390D6-1337-47B6-993B-0B40A190933B}" type="parTrans" cxnId="{485B7F33-C1B3-4362-926E-63F5CBAC86CE}">
      <dgm:prSet/>
      <dgm:spPr/>
      <dgm:t>
        <a:bodyPr/>
        <a:lstStyle/>
        <a:p>
          <a:endParaRPr lang="ru-RU"/>
        </a:p>
      </dgm:t>
    </dgm:pt>
    <dgm:pt modelId="{7A0F4CD8-D3CF-4D84-984F-B41C04A822AE}" type="sibTrans" cxnId="{485B7F33-C1B3-4362-926E-63F5CBAC86CE}">
      <dgm:prSet/>
      <dgm:spPr/>
      <dgm:t>
        <a:bodyPr/>
        <a:lstStyle/>
        <a:p>
          <a:endParaRPr lang="ru-RU"/>
        </a:p>
      </dgm:t>
    </dgm:pt>
    <dgm:pt modelId="{4E1D1BC2-B907-4F0F-A804-D050462E931C}">
      <dgm:prSet/>
      <dgm:spPr/>
      <dgm:t>
        <a:bodyPr/>
        <a:lstStyle/>
        <a:p>
          <a:r>
            <a:rPr lang="ru-RU" dirty="0" smtClean="0"/>
            <a:t>ООО «Арсенал и К» - 3,3%</a:t>
          </a:r>
          <a:endParaRPr lang="ru-RU" dirty="0"/>
        </a:p>
      </dgm:t>
    </dgm:pt>
    <dgm:pt modelId="{4EFB3106-7E78-4212-8C01-E4FDDD68DFD8}" type="parTrans" cxnId="{37111DE0-53D7-4955-917B-9BE0F09229DF}">
      <dgm:prSet/>
      <dgm:spPr/>
      <dgm:t>
        <a:bodyPr/>
        <a:lstStyle/>
        <a:p>
          <a:endParaRPr lang="ru-RU"/>
        </a:p>
      </dgm:t>
    </dgm:pt>
    <dgm:pt modelId="{D47731BE-D548-4FCF-BBAC-A0205709030A}" type="sibTrans" cxnId="{37111DE0-53D7-4955-917B-9BE0F09229DF}">
      <dgm:prSet/>
      <dgm:spPr/>
      <dgm:t>
        <a:bodyPr/>
        <a:lstStyle/>
        <a:p>
          <a:endParaRPr lang="ru-RU"/>
        </a:p>
      </dgm:t>
    </dgm:pt>
    <dgm:pt modelId="{8629493D-3FFF-40B1-A862-C14BB72429D9}">
      <dgm:prSet/>
      <dgm:spPr/>
      <dgm:t>
        <a:bodyPr/>
        <a:lstStyle/>
        <a:p>
          <a:r>
            <a:rPr lang="ru-RU" dirty="0" smtClean="0"/>
            <a:t>МУП БВКХ «Водоканал» - 2,1%</a:t>
          </a:r>
          <a:endParaRPr lang="ru-RU" dirty="0"/>
        </a:p>
      </dgm:t>
    </dgm:pt>
    <dgm:pt modelId="{7D938B50-8561-49FB-ADEF-00338BDC0AD4}" type="parTrans" cxnId="{5CAD014F-C812-496A-A2A0-ED8D540688F7}">
      <dgm:prSet/>
      <dgm:spPr/>
      <dgm:t>
        <a:bodyPr/>
        <a:lstStyle/>
        <a:p>
          <a:endParaRPr lang="ru-RU"/>
        </a:p>
      </dgm:t>
    </dgm:pt>
    <dgm:pt modelId="{5F75B165-99BC-48D6-AC7A-53027FDC897E}" type="sibTrans" cxnId="{5CAD014F-C812-496A-A2A0-ED8D540688F7}">
      <dgm:prSet/>
      <dgm:spPr/>
      <dgm:t>
        <a:bodyPr/>
        <a:lstStyle/>
        <a:p>
          <a:endParaRPr lang="ru-RU"/>
        </a:p>
      </dgm:t>
    </dgm:pt>
    <dgm:pt modelId="{7264B21A-0714-4F2B-ADCE-08FB9E974096}">
      <dgm:prSet/>
      <dgm:spPr/>
      <dgm:t>
        <a:bodyPr/>
        <a:lstStyle/>
        <a:p>
          <a:r>
            <a:rPr lang="ru-RU" dirty="0" smtClean="0"/>
            <a:t>АО ПО «</a:t>
          </a:r>
          <a:r>
            <a:rPr lang="ru-RU" dirty="0" err="1" smtClean="0"/>
            <a:t>Уралэлектромонтаж</a:t>
          </a:r>
          <a:r>
            <a:rPr lang="ru-RU" dirty="0" smtClean="0"/>
            <a:t>» - 2,0%</a:t>
          </a:r>
          <a:endParaRPr lang="ru-RU" dirty="0"/>
        </a:p>
      </dgm:t>
    </dgm:pt>
    <dgm:pt modelId="{CAC45CFC-1F3A-4754-ABAA-CD8AB36E2DDD}" type="parTrans" cxnId="{F34E9044-E739-4D36-999B-2FCD28E837C6}">
      <dgm:prSet/>
      <dgm:spPr/>
      <dgm:t>
        <a:bodyPr/>
        <a:lstStyle/>
        <a:p>
          <a:endParaRPr lang="ru-RU"/>
        </a:p>
      </dgm:t>
    </dgm:pt>
    <dgm:pt modelId="{EDD7D6A0-CFE1-41BB-8C6E-25E88DA6F7F4}" type="sibTrans" cxnId="{F34E9044-E739-4D36-999B-2FCD28E837C6}">
      <dgm:prSet/>
      <dgm:spPr/>
      <dgm:t>
        <a:bodyPr/>
        <a:lstStyle/>
        <a:p>
          <a:endParaRPr lang="ru-RU"/>
        </a:p>
      </dgm:t>
    </dgm:pt>
    <dgm:pt modelId="{3E4E0963-1515-4AA2-B820-2E6D458E4B5C}" type="pres">
      <dgm:prSet presAssocID="{78201514-F066-49EA-A355-23DCE8E23A8E}" presName="linear" presStyleCnt="0">
        <dgm:presLayoutVars>
          <dgm:dir/>
          <dgm:resizeHandles val="exact"/>
        </dgm:presLayoutVars>
      </dgm:prSet>
      <dgm:spPr/>
    </dgm:pt>
    <dgm:pt modelId="{1C996E22-BCF7-4B56-BF27-3E710F514A5A}" type="pres">
      <dgm:prSet presAssocID="{C785669D-19AE-473E-BAF9-7DED140AC7D9}" presName="comp" presStyleCnt="0"/>
      <dgm:spPr/>
    </dgm:pt>
    <dgm:pt modelId="{34D86420-06F7-4D1B-91F3-953F94252C6D}" type="pres">
      <dgm:prSet presAssocID="{C785669D-19AE-473E-BAF9-7DED140AC7D9}" presName="box" presStyleLbl="node1" presStyleIdx="0" presStyleCnt="8" custLinFactNeighborY="-44294"/>
      <dgm:spPr/>
      <dgm:t>
        <a:bodyPr/>
        <a:lstStyle/>
        <a:p>
          <a:endParaRPr lang="ru-RU"/>
        </a:p>
      </dgm:t>
    </dgm:pt>
    <dgm:pt modelId="{F419C3EC-E3DF-4C28-8E95-14D9A34374DE}" type="pres">
      <dgm:prSet presAssocID="{C785669D-19AE-473E-BAF9-7DED140AC7D9}" presName="img" presStyleLbl="fgImgPlac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6000" b="-56000"/>
          </a:stretch>
        </a:blipFill>
      </dgm:spPr>
    </dgm:pt>
    <dgm:pt modelId="{047110C9-66B4-4C0E-B72D-273D83DAC004}" type="pres">
      <dgm:prSet presAssocID="{C785669D-19AE-473E-BAF9-7DED140AC7D9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BF19C-C6E6-43E3-971E-ED8DE24E3AAE}" type="pres">
      <dgm:prSet presAssocID="{160D5A9B-6955-4477-AF02-B2244293208F}" presName="spacer" presStyleCnt="0"/>
      <dgm:spPr/>
    </dgm:pt>
    <dgm:pt modelId="{BF523E31-F7EE-4374-A275-984FDB6D00AC}" type="pres">
      <dgm:prSet presAssocID="{4E1D1BC2-B907-4F0F-A804-D050462E931C}" presName="comp" presStyleCnt="0"/>
      <dgm:spPr/>
    </dgm:pt>
    <dgm:pt modelId="{F6C9FA9B-6D29-4C26-93C6-D690C3377DCE}" type="pres">
      <dgm:prSet presAssocID="{4E1D1BC2-B907-4F0F-A804-D050462E931C}" presName="box" presStyleLbl="node1" presStyleIdx="1" presStyleCnt="8"/>
      <dgm:spPr/>
      <dgm:t>
        <a:bodyPr/>
        <a:lstStyle/>
        <a:p>
          <a:endParaRPr lang="ru-RU"/>
        </a:p>
      </dgm:t>
    </dgm:pt>
    <dgm:pt modelId="{47463B13-5711-47E0-8D07-C939183E5B30}" type="pres">
      <dgm:prSet presAssocID="{4E1D1BC2-B907-4F0F-A804-D050462E931C}" presName="img" presStyleLbl="fgImgPlace1" presStyleIdx="1" presStyleCnt="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8A4735C-DE8E-4062-BFDE-0E04E4A09C7A}" type="pres">
      <dgm:prSet presAssocID="{4E1D1BC2-B907-4F0F-A804-D050462E931C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B45AB-C70A-4709-ADC9-38AFF37D99E0}" type="pres">
      <dgm:prSet presAssocID="{D47731BE-D548-4FCF-BBAC-A0205709030A}" presName="spacer" presStyleCnt="0"/>
      <dgm:spPr/>
    </dgm:pt>
    <dgm:pt modelId="{731328CE-ECB8-4FAF-8BCB-5C6A020F2DF1}" type="pres">
      <dgm:prSet presAssocID="{9D493765-EEE7-4CA6-B160-DD2C48BC300A}" presName="comp" presStyleCnt="0"/>
      <dgm:spPr/>
    </dgm:pt>
    <dgm:pt modelId="{1B34A97D-5EEA-4B45-B3B2-32A61EA86F42}" type="pres">
      <dgm:prSet presAssocID="{9D493765-EEE7-4CA6-B160-DD2C48BC300A}" presName="box" presStyleLbl="node1" presStyleIdx="2" presStyleCnt="8"/>
      <dgm:spPr/>
      <dgm:t>
        <a:bodyPr/>
        <a:lstStyle/>
        <a:p>
          <a:endParaRPr lang="ru-RU"/>
        </a:p>
      </dgm:t>
    </dgm:pt>
    <dgm:pt modelId="{F70986CA-BEEF-4620-A821-71049DA4A995}" type="pres">
      <dgm:prSet presAssocID="{9D493765-EEE7-4CA6-B160-DD2C48BC300A}" presName="img" presStyleLbl="fgImgPlace1" presStyleIdx="2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</dgm:pt>
    <dgm:pt modelId="{A9B55B3E-68D5-4138-8848-4B5EE30D8CBA}" type="pres">
      <dgm:prSet presAssocID="{9D493765-EEE7-4CA6-B160-DD2C48BC300A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00227-2628-4648-A026-0B1A88E19C9B}" type="pres">
      <dgm:prSet presAssocID="{9C154540-50C8-4A4F-8C7B-2D9EBB47DB03}" presName="spacer" presStyleCnt="0"/>
      <dgm:spPr/>
    </dgm:pt>
    <dgm:pt modelId="{317CF595-9562-413D-824D-DDB09348BB9F}" type="pres">
      <dgm:prSet presAssocID="{A11DC2F0-2588-44BC-B438-A3A54DEC8478}" presName="comp" presStyleCnt="0"/>
      <dgm:spPr/>
    </dgm:pt>
    <dgm:pt modelId="{02703D17-85A1-4343-9015-377136FA0821}" type="pres">
      <dgm:prSet presAssocID="{A11DC2F0-2588-44BC-B438-A3A54DEC8478}" presName="box" presStyleLbl="node1" presStyleIdx="3" presStyleCnt="8"/>
      <dgm:spPr/>
      <dgm:t>
        <a:bodyPr/>
        <a:lstStyle/>
        <a:p>
          <a:endParaRPr lang="ru-RU"/>
        </a:p>
      </dgm:t>
    </dgm:pt>
    <dgm:pt modelId="{6FEFF760-1B6F-4455-B54A-3A97A1DE0984}" type="pres">
      <dgm:prSet presAssocID="{A11DC2F0-2588-44BC-B438-A3A54DEC8478}" presName="img" presStyleLbl="fgImgPlace1" presStyleIdx="3" presStyleCnt="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</dgm:spPr>
    </dgm:pt>
    <dgm:pt modelId="{507E2C17-9D4D-49F4-9BC0-EF606CA2D90C}" type="pres">
      <dgm:prSet presAssocID="{A11DC2F0-2588-44BC-B438-A3A54DEC8478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4DB8B-13D0-4EB9-BDAA-6BB454ABEAF2}" type="pres">
      <dgm:prSet presAssocID="{7A0F4CD8-D3CF-4D84-984F-B41C04A822AE}" presName="spacer" presStyleCnt="0"/>
      <dgm:spPr/>
    </dgm:pt>
    <dgm:pt modelId="{2CA99878-882F-4791-B499-A5B78A02D3B9}" type="pres">
      <dgm:prSet presAssocID="{8629493D-3FFF-40B1-A862-C14BB72429D9}" presName="comp" presStyleCnt="0"/>
      <dgm:spPr/>
    </dgm:pt>
    <dgm:pt modelId="{AD97A588-B550-4656-B35E-5F35274CED8E}" type="pres">
      <dgm:prSet presAssocID="{8629493D-3FFF-40B1-A862-C14BB72429D9}" presName="box" presStyleLbl="node1" presStyleIdx="4" presStyleCnt="8"/>
      <dgm:spPr/>
      <dgm:t>
        <a:bodyPr/>
        <a:lstStyle/>
        <a:p>
          <a:endParaRPr lang="ru-RU"/>
        </a:p>
      </dgm:t>
    </dgm:pt>
    <dgm:pt modelId="{F17DCF4D-61FE-42BD-A63D-FF9B2138B8F8}" type="pres">
      <dgm:prSet presAssocID="{8629493D-3FFF-40B1-A862-C14BB72429D9}" presName="img" presStyleLbl="fgImgPlace1" presStyleIdx="4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0" b="-120000"/>
          </a:stretch>
        </a:blipFill>
      </dgm:spPr>
    </dgm:pt>
    <dgm:pt modelId="{7226B778-3CCC-425D-9511-BDEC367DBD52}" type="pres">
      <dgm:prSet presAssocID="{8629493D-3FFF-40B1-A862-C14BB72429D9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426F0-79D4-4920-8973-7D2A85D14BEA}" type="pres">
      <dgm:prSet presAssocID="{5F75B165-99BC-48D6-AC7A-53027FDC897E}" presName="spacer" presStyleCnt="0"/>
      <dgm:spPr/>
    </dgm:pt>
    <dgm:pt modelId="{F5137415-C3F7-45E5-9914-806C53BD33B6}" type="pres">
      <dgm:prSet presAssocID="{7264B21A-0714-4F2B-ADCE-08FB9E974096}" presName="comp" presStyleCnt="0"/>
      <dgm:spPr/>
    </dgm:pt>
    <dgm:pt modelId="{68CCEA4B-EB91-43E6-81E3-671375104C48}" type="pres">
      <dgm:prSet presAssocID="{7264B21A-0714-4F2B-ADCE-08FB9E974096}" presName="box" presStyleLbl="node1" presStyleIdx="5" presStyleCnt="8"/>
      <dgm:spPr/>
      <dgm:t>
        <a:bodyPr/>
        <a:lstStyle/>
        <a:p>
          <a:endParaRPr lang="ru-RU"/>
        </a:p>
      </dgm:t>
    </dgm:pt>
    <dgm:pt modelId="{B486427F-5355-4D0E-A406-0B37EF32D906}" type="pres">
      <dgm:prSet presAssocID="{7264B21A-0714-4F2B-ADCE-08FB9E974096}" presName="img" presStyleLbl="fgImgPlace1" presStyleIdx="5" presStyleCnt="8"/>
      <dgm:spPr/>
    </dgm:pt>
    <dgm:pt modelId="{19CC712E-AAE2-4EE7-8730-4B9EB4425BBC}" type="pres">
      <dgm:prSet presAssocID="{7264B21A-0714-4F2B-ADCE-08FB9E974096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17797-E6A0-4538-A5D9-D57C2E4E566C}" type="pres">
      <dgm:prSet presAssocID="{EDD7D6A0-CFE1-41BB-8C6E-25E88DA6F7F4}" presName="spacer" presStyleCnt="0"/>
      <dgm:spPr/>
    </dgm:pt>
    <dgm:pt modelId="{58D90B6B-081D-4CEC-B9FB-BAD3B72C356F}" type="pres">
      <dgm:prSet presAssocID="{E373C48E-D5ED-4388-9EBE-2002529B54E0}" presName="comp" presStyleCnt="0"/>
      <dgm:spPr/>
    </dgm:pt>
    <dgm:pt modelId="{615D8CB7-2AA6-4F8A-970C-F099E20B98BA}" type="pres">
      <dgm:prSet presAssocID="{E373C48E-D5ED-4388-9EBE-2002529B54E0}" presName="box" presStyleLbl="node1" presStyleIdx="6" presStyleCnt="8"/>
      <dgm:spPr/>
      <dgm:t>
        <a:bodyPr/>
        <a:lstStyle/>
        <a:p>
          <a:endParaRPr lang="ru-RU"/>
        </a:p>
      </dgm:t>
    </dgm:pt>
    <dgm:pt modelId="{89151F45-7126-4F7C-80C0-666C5897AB00}" type="pres">
      <dgm:prSet presAssocID="{E373C48E-D5ED-4388-9EBE-2002529B54E0}" presName="img" presStyleLbl="fgImgPlace1" presStyleIdx="6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68ECE61B-C5C0-4219-8411-280B3CB280B4}" type="pres">
      <dgm:prSet presAssocID="{E373C48E-D5ED-4388-9EBE-2002529B54E0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5BB60-4220-4615-878B-3F79592DC5F4}" type="pres">
      <dgm:prSet presAssocID="{F94BF60B-542E-40E8-8223-016C3793CAE7}" presName="spacer" presStyleCnt="0"/>
      <dgm:spPr/>
    </dgm:pt>
    <dgm:pt modelId="{03CB66EA-0406-4275-A758-3A20CB243040}" type="pres">
      <dgm:prSet presAssocID="{3333C66D-D6DD-451F-A4C2-91671CD32381}" presName="comp" presStyleCnt="0"/>
      <dgm:spPr/>
    </dgm:pt>
    <dgm:pt modelId="{6672932F-5C73-4265-BE21-B7D2B3583BE0}" type="pres">
      <dgm:prSet presAssocID="{3333C66D-D6DD-451F-A4C2-91671CD32381}" presName="box" presStyleLbl="node1" presStyleIdx="7" presStyleCnt="8"/>
      <dgm:spPr/>
      <dgm:t>
        <a:bodyPr/>
        <a:lstStyle/>
        <a:p>
          <a:endParaRPr lang="ru-RU"/>
        </a:p>
      </dgm:t>
    </dgm:pt>
    <dgm:pt modelId="{B04836DB-0E71-45C5-981A-4492F0255E92}" type="pres">
      <dgm:prSet presAssocID="{3333C66D-D6DD-451F-A4C2-91671CD32381}" presName="img" presStyleLbl="fgImgPlace1" presStyleIdx="7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48F30F4B-D341-4FAF-AF00-980EE75D8248}" type="pres">
      <dgm:prSet presAssocID="{3333C66D-D6DD-451F-A4C2-91671CD32381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56854A-0E33-4EB6-85F6-A187A4D0786C}" type="presOf" srcId="{7264B21A-0714-4F2B-ADCE-08FB9E974096}" destId="{68CCEA4B-EB91-43E6-81E3-671375104C48}" srcOrd="0" destOrd="0" presId="urn:microsoft.com/office/officeart/2005/8/layout/vList4"/>
    <dgm:cxn modelId="{5CAD014F-C812-496A-A2A0-ED8D540688F7}" srcId="{78201514-F066-49EA-A355-23DCE8E23A8E}" destId="{8629493D-3FFF-40B1-A862-C14BB72429D9}" srcOrd="4" destOrd="0" parTransId="{7D938B50-8561-49FB-ADEF-00338BDC0AD4}" sibTransId="{5F75B165-99BC-48D6-AC7A-53027FDC897E}"/>
    <dgm:cxn modelId="{F79F2122-DD68-46B2-ABD7-DC8FC0114E4A}" srcId="{78201514-F066-49EA-A355-23DCE8E23A8E}" destId="{9D493765-EEE7-4CA6-B160-DD2C48BC300A}" srcOrd="2" destOrd="0" parTransId="{7DDB7C1B-B981-46CE-B46B-609F86115CFE}" sibTransId="{9C154540-50C8-4A4F-8C7B-2D9EBB47DB03}"/>
    <dgm:cxn modelId="{485B7F33-C1B3-4362-926E-63F5CBAC86CE}" srcId="{78201514-F066-49EA-A355-23DCE8E23A8E}" destId="{A11DC2F0-2588-44BC-B438-A3A54DEC8478}" srcOrd="3" destOrd="0" parTransId="{A19390D6-1337-47B6-993B-0B40A190933B}" sibTransId="{7A0F4CD8-D3CF-4D84-984F-B41C04A822AE}"/>
    <dgm:cxn modelId="{AAC6D241-8E68-4E85-8A98-0EFB9DA28E68}" srcId="{78201514-F066-49EA-A355-23DCE8E23A8E}" destId="{C785669D-19AE-473E-BAF9-7DED140AC7D9}" srcOrd="0" destOrd="0" parTransId="{FC8FE0E0-D5B9-45CE-B4CF-BB96C165DD61}" sibTransId="{160D5A9B-6955-4477-AF02-B2244293208F}"/>
    <dgm:cxn modelId="{B585A44F-DF1C-4F7C-8DFD-89AF6884A640}" type="presOf" srcId="{3333C66D-D6DD-451F-A4C2-91671CD32381}" destId="{6672932F-5C73-4265-BE21-B7D2B3583BE0}" srcOrd="0" destOrd="0" presId="urn:microsoft.com/office/officeart/2005/8/layout/vList4"/>
    <dgm:cxn modelId="{E982A16D-8399-4C7B-8259-59984D0CAFB1}" type="presOf" srcId="{A11DC2F0-2588-44BC-B438-A3A54DEC8478}" destId="{507E2C17-9D4D-49F4-9BC0-EF606CA2D90C}" srcOrd="1" destOrd="0" presId="urn:microsoft.com/office/officeart/2005/8/layout/vList4"/>
    <dgm:cxn modelId="{45BD68ED-70E2-497D-AE41-1BB2947E0E6E}" type="presOf" srcId="{4E1D1BC2-B907-4F0F-A804-D050462E931C}" destId="{B8A4735C-DE8E-4062-BFDE-0E04E4A09C7A}" srcOrd="1" destOrd="0" presId="urn:microsoft.com/office/officeart/2005/8/layout/vList4"/>
    <dgm:cxn modelId="{B7982181-580E-43F1-BDDB-0EF46961F3F1}" type="presOf" srcId="{C785669D-19AE-473E-BAF9-7DED140AC7D9}" destId="{34D86420-06F7-4D1B-91F3-953F94252C6D}" srcOrd="0" destOrd="0" presId="urn:microsoft.com/office/officeart/2005/8/layout/vList4"/>
    <dgm:cxn modelId="{50C2F9FF-F0FE-4BB5-A196-573821389B57}" srcId="{78201514-F066-49EA-A355-23DCE8E23A8E}" destId="{E373C48E-D5ED-4388-9EBE-2002529B54E0}" srcOrd="6" destOrd="0" parTransId="{7B2B04BC-5A66-4A29-878A-103A2B67FA6E}" sibTransId="{F94BF60B-542E-40E8-8223-016C3793CAE7}"/>
    <dgm:cxn modelId="{EFA869E8-27BB-4ABA-9A68-D80BA2BBDA06}" type="presOf" srcId="{E373C48E-D5ED-4388-9EBE-2002529B54E0}" destId="{68ECE61B-C5C0-4219-8411-280B3CB280B4}" srcOrd="1" destOrd="0" presId="urn:microsoft.com/office/officeart/2005/8/layout/vList4"/>
    <dgm:cxn modelId="{A7195EAE-B708-4FD9-9CA3-6AD98FBBB7F8}" type="presOf" srcId="{A11DC2F0-2588-44BC-B438-A3A54DEC8478}" destId="{02703D17-85A1-4343-9015-377136FA0821}" srcOrd="0" destOrd="0" presId="urn:microsoft.com/office/officeart/2005/8/layout/vList4"/>
    <dgm:cxn modelId="{6C2450DB-01C2-4F99-983F-4BE6714F4197}" srcId="{78201514-F066-49EA-A355-23DCE8E23A8E}" destId="{3333C66D-D6DD-451F-A4C2-91671CD32381}" srcOrd="7" destOrd="0" parTransId="{04941868-23B4-45FE-8919-CEF14927D41C}" sibTransId="{B2BD8D1F-9B8C-4150-BEB5-3E669600F27D}"/>
    <dgm:cxn modelId="{37111DE0-53D7-4955-917B-9BE0F09229DF}" srcId="{78201514-F066-49EA-A355-23DCE8E23A8E}" destId="{4E1D1BC2-B907-4F0F-A804-D050462E931C}" srcOrd="1" destOrd="0" parTransId="{4EFB3106-7E78-4212-8C01-E4FDDD68DFD8}" sibTransId="{D47731BE-D548-4FCF-BBAC-A0205709030A}"/>
    <dgm:cxn modelId="{2FFC4B11-51E8-4C19-B1E0-47097A7E7858}" type="presOf" srcId="{E373C48E-D5ED-4388-9EBE-2002529B54E0}" destId="{615D8CB7-2AA6-4F8A-970C-F099E20B98BA}" srcOrd="0" destOrd="0" presId="urn:microsoft.com/office/officeart/2005/8/layout/vList4"/>
    <dgm:cxn modelId="{67FCB53A-D0C7-4B4D-8EB6-C2EF1A94C0EF}" type="presOf" srcId="{4E1D1BC2-B907-4F0F-A804-D050462E931C}" destId="{F6C9FA9B-6D29-4C26-93C6-D690C3377DCE}" srcOrd="0" destOrd="0" presId="urn:microsoft.com/office/officeart/2005/8/layout/vList4"/>
    <dgm:cxn modelId="{759C60C3-BFCC-446C-8758-E149C89AD9C1}" type="presOf" srcId="{9D493765-EEE7-4CA6-B160-DD2C48BC300A}" destId="{A9B55B3E-68D5-4138-8848-4B5EE30D8CBA}" srcOrd="1" destOrd="0" presId="urn:microsoft.com/office/officeart/2005/8/layout/vList4"/>
    <dgm:cxn modelId="{CAC6A3E7-B5E1-4446-8C10-A9FE486F3143}" type="presOf" srcId="{7264B21A-0714-4F2B-ADCE-08FB9E974096}" destId="{19CC712E-AAE2-4EE7-8730-4B9EB4425BBC}" srcOrd="1" destOrd="0" presId="urn:microsoft.com/office/officeart/2005/8/layout/vList4"/>
    <dgm:cxn modelId="{AE05EE89-8A87-4209-9590-6A3EB348731A}" type="presOf" srcId="{8629493D-3FFF-40B1-A862-C14BB72429D9}" destId="{7226B778-3CCC-425D-9511-BDEC367DBD52}" srcOrd="1" destOrd="0" presId="urn:microsoft.com/office/officeart/2005/8/layout/vList4"/>
    <dgm:cxn modelId="{83D20844-E9A9-4910-BE8C-6F3EFB1E4662}" type="presOf" srcId="{8629493D-3FFF-40B1-A862-C14BB72429D9}" destId="{AD97A588-B550-4656-B35E-5F35274CED8E}" srcOrd="0" destOrd="0" presId="urn:microsoft.com/office/officeart/2005/8/layout/vList4"/>
    <dgm:cxn modelId="{C3C2570A-259F-48E3-8AC0-243910EE7BC4}" type="presOf" srcId="{3333C66D-D6DD-451F-A4C2-91671CD32381}" destId="{48F30F4B-D341-4FAF-AF00-980EE75D8248}" srcOrd="1" destOrd="0" presId="urn:microsoft.com/office/officeart/2005/8/layout/vList4"/>
    <dgm:cxn modelId="{BC1B262F-DA69-43C8-8496-B57704B864B1}" type="presOf" srcId="{C785669D-19AE-473E-BAF9-7DED140AC7D9}" destId="{047110C9-66B4-4C0E-B72D-273D83DAC004}" srcOrd="1" destOrd="0" presId="urn:microsoft.com/office/officeart/2005/8/layout/vList4"/>
    <dgm:cxn modelId="{C1623D69-693D-43DB-9DB4-40FBEFCFEF87}" type="presOf" srcId="{78201514-F066-49EA-A355-23DCE8E23A8E}" destId="{3E4E0963-1515-4AA2-B820-2E6D458E4B5C}" srcOrd="0" destOrd="0" presId="urn:microsoft.com/office/officeart/2005/8/layout/vList4"/>
    <dgm:cxn modelId="{D9F2028E-9ECE-4D3C-9F0B-B6E25F2D1402}" type="presOf" srcId="{9D493765-EEE7-4CA6-B160-DD2C48BC300A}" destId="{1B34A97D-5EEA-4B45-B3B2-32A61EA86F42}" srcOrd="0" destOrd="0" presId="urn:microsoft.com/office/officeart/2005/8/layout/vList4"/>
    <dgm:cxn modelId="{F34E9044-E739-4D36-999B-2FCD28E837C6}" srcId="{78201514-F066-49EA-A355-23DCE8E23A8E}" destId="{7264B21A-0714-4F2B-ADCE-08FB9E974096}" srcOrd="5" destOrd="0" parTransId="{CAC45CFC-1F3A-4754-ABAA-CD8AB36E2DDD}" sibTransId="{EDD7D6A0-CFE1-41BB-8C6E-25E88DA6F7F4}"/>
    <dgm:cxn modelId="{9C6096C2-A705-4726-B215-EE1E3A683DCE}" type="presParOf" srcId="{3E4E0963-1515-4AA2-B820-2E6D458E4B5C}" destId="{1C996E22-BCF7-4B56-BF27-3E710F514A5A}" srcOrd="0" destOrd="0" presId="urn:microsoft.com/office/officeart/2005/8/layout/vList4"/>
    <dgm:cxn modelId="{FC768CB0-7574-484C-948E-83DB0CD8DF85}" type="presParOf" srcId="{1C996E22-BCF7-4B56-BF27-3E710F514A5A}" destId="{34D86420-06F7-4D1B-91F3-953F94252C6D}" srcOrd="0" destOrd="0" presId="urn:microsoft.com/office/officeart/2005/8/layout/vList4"/>
    <dgm:cxn modelId="{4B0DB0EB-A797-4E06-BF44-78F74DE664BF}" type="presParOf" srcId="{1C996E22-BCF7-4B56-BF27-3E710F514A5A}" destId="{F419C3EC-E3DF-4C28-8E95-14D9A34374DE}" srcOrd="1" destOrd="0" presId="urn:microsoft.com/office/officeart/2005/8/layout/vList4"/>
    <dgm:cxn modelId="{EF163074-CD7B-4751-915F-FC525534DFAA}" type="presParOf" srcId="{1C996E22-BCF7-4B56-BF27-3E710F514A5A}" destId="{047110C9-66B4-4C0E-B72D-273D83DAC004}" srcOrd="2" destOrd="0" presId="urn:microsoft.com/office/officeart/2005/8/layout/vList4"/>
    <dgm:cxn modelId="{BE454569-7800-43B2-B8AD-0D1A11737F32}" type="presParOf" srcId="{3E4E0963-1515-4AA2-B820-2E6D458E4B5C}" destId="{02BBF19C-C6E6-43E3-971E-ED8DE24E3AAE}" srcOrd="1" destOrd="0" presId="urn:microsoft.com/office/officeart/2005/8/layout/vList4"/>
    <dgm:cxn modelId="{63A0693A-1ACA-4CE9-9D59-8A13213AE822}" type="presParOf" srcId="{3E4E0963-1515-4AA2-B820-2E6D458E4B5C}" destId="{BF523E31-F7EE-4374-A275-984FDB6D00AC}" srcOrd="2" destOrd="0" presId="urn:microsoft.com/office/officeart/2005/8/layout/vList4"/>
    <dgm:cxn modelId="{837AEFCE-0386-42C2-8778-62D57DE639CA}" type="presParOf" srcId="{BF523E31-F7EE-4374-A275-984FDB6D00AC}" destId="{F6C9FA9B-6D29-4C26-93C6-D690C3377DCE}" srcOrd="0" destOrd="0" presId="urn:microsoft.com/office/officeart/2005/8/layout/vList4"/>
    <dgm:cxn modelId="{33EB367F-C287-46A5-B8F8-686EBE268F8B}" type="presParOf" srcId="{BF523E31-F7EE-4374-A275-984FDB6D00AC}" destId="{47463B13-5711-47E0-8D07-C939183E5B30}" srcOrd="1" destOrd="0" presId="urn:microsoft.com/office/officeart/2005/8/layout/vList4"/>
    <dgm:cxn modelId="{CF654E64-0553-4BF6-B3B1-99EBB0413195}" type="presParOf" srcId="{BF523E31-F7EE-4374-A275-984FDB6D00AC}" destId="{B8A4735C-DE8E-4062-BFDE-0E04E4A09C7A}" srcOrd="2" destOrd="0" presId="urn:microsoft.com/office/officeart/2005/8/layout/vList4"/>
    <dgm:cxn modelId="{986CE08A-C5C6-4BE8-8568-3F8B8B999107}" type="presParOf" srcId="{3E4E0963-1515-4AA2-B820-2E6D458E4B5C}" destId="{C41B45AB-C70A-4709-ADC9-38AFF37D99E0}" srcOrd="3" destOrd="0" presId="urn:microsoft.com/office/officeart/2005/8/layout/vList4"/>
    <dgm:cxn modelId="{0BE7132C-96A9-42C5-97D8-16E2A17EA191}" type="presParOf" srcId="{3E4E0963-1515-4AA2-B820-2E6D458E4B5C}" destId="{731328CE-ECB8-4FAF-8BCB-5C6A020F2DF1}" srcOrd="4" destOrd="0" presId="urn:microsoft.com/office/officeart/2005/8/layout/vList4"/>
    <dgm:cxn modelId="{B5957F77-DE16-4D75-93D3-D821C3AEF5D4}" type="presParOf" srcId="{731328CE-ECB8-4FAF-8BCB-5C6A020F2DF1}" destId="{1B34A97D-5EEA-4B45-B3B2-32A61EA86F42}" srcOrd="0" destOrd="0" presId="urn:microsoft.com/office/officeart/2005/8/layout/vList4"/>
    <dgm:cxn modelId="{909B7734-C2A2-4103-B243-B4C68DF9AF29}" type="presParOf" srcId="{731328CE-ECB8-4FAF-8BCB-5C6A020F2DF1}" destId="{F70986CA-BEEF-4620-A821-71049DA4A995}" srcOrd="1" destOrd="0" presId="urn:microsoft.com/office/officeart/2005/8/layout/vList4"/>
    <dgm:cxn modelId="{8EA73503-8BEF-4CFF-AAB8-59F5CBCC6480}" type="presParOf" srcId="{731328CE-ECB8-4FAF-8BCB-5C6A020F2DF1}" destId="{A9B55B3E-68D5-4138-8848-4B5EE30D8CBA}" srcOrd="2" destOrd="0" presId="urn:microsoft.com/office/officeart/2005/8/layout/vList4"/>
    <dgm:cxn modelId="{5D542945-B487-4ABF-9EFC-18BBE17CEB6F}" type="presParOf" srcId="{3E4E0963-1515-4AA2-B820-2E6D458E4B5C}" destId="{C2500227-2628-4648-A026-0B1A88E19C9B}" srcOrd="5" destOrd="0" presId="urn:microsoft.com/office/officeart/2005/8/layout/vList4"/>
    <dgm:cxn modelId="{F4CCFC06-D0E3-4D3E-8FF1-446DB02AFF38}" type="presParOf" srcId="{3E4E0963-1515-4AA2-B820-2E6D458E4B5C}" destId="{317CF595-9562-413D-824D-DDB09348BB9F}" srcOrd="6" destOrd="0" presId="urn:microsoft.com/office/officeart/2005/8/layout/vList4"/>
    <dgm:cxn modelId="{95545B57-C656-4014-9357-BF7AD9A9EEB7}" type="presParOf" srcId="{317CF595-9562-413D-824D-DDB09348BB9F}" destId="{02703D17-85A1-4343-9015-377136FA0821}" srcOrd="0" destOrd="0" presId="urn:microsoft.com/office/officeart/2005/8/layout/vList4"/>
    <dgm:cxn modelId="{43E56518-AD79-4E74-81C1-6091B90340A5}" type="presParOf" srcId="{317CF595-9562-413D-824D-DDB09348BB9F}" destId="{6FEFF760-1B6F-4455-B54A-3A97A1DE0984}" srcOrd="1" destOrd="0" presId="urn:microsoft.com/office/officeart/2005/8/layout/vList4"/>
    <dgm:cxn modelId="{A669C149-8B5B-414F-86EF-9096695758DB}" type="presParOf" srcId="{317CF595-9562-413D-824D-DDB09348BB9F}" destId="{507E2C17-9D4D-49F4-9BC0-EF606CA2D90C}" srcOrd="2" destOrd="0" presId="urn:microsoft.com/office/officeart/2005/8/layout/vList4"/>
    <dgm:cxn modelId="{0B6A8EFD-C5F4-4325-8CF6-12639AE37234}" type="presParOf" srcId="{3E4E0963-1515-4AA2-B820-2E6D458E4B5C}" destId="{4E24DB8B-13D0-4EB9-BDAA-6BB454ABEAF2}" srcOrd="7" destOrd="0" presId="urn:microsoft.com/office/officeart/2005/8/layout/vList4"/>
    <dgm:cxn modelId="{613DAD50-4962-4758-B46E-7F458F2787AA}" type="presParOf" srcId="{3E4E0963-1515-4AA2-B820-2E6D458E4B5C}" destId="{2CA99878-882F-4791-B499-A5B78A02D3B9}" srcOrd="8" destOrd="0" presId="urn:microsoft.com/office/officeart/2005/8/layout/vList4"/>
    <dgm:cxn modelId="{F1D18874-F35C-41E1-A88B-44E161951249}" type="presParOf" srcId="{2CA99878-882F-4791-B499-A5B78A02D3B9}" destId="{AD97A588-B550-4656-B35E-5F35274CED8E}" srcOrd="0" destOrd="0" presId="urn:microsoft.com/office/officeart/2005/8/layout/vList4"/>
    <dgm:cxn modelId="{33D0A3DA-3C7B-4EFD-9B59-087FD95EE092}" type="presParOf" srcId="{2CA99878-882F-4791-B499-A5B78A02D3B9}" destId="{F17DCF4D-61FE-42BD-A63D-FF9B2138B8F8}" srcOrd="1" destOrd="0" presId="urn:microsoft.com/office/officeart/2005/8/layout/vList4"/>
    <dgm:cxn modelId="{9D01A6F1-34BB-46CF-99DD-0A579EFA38DF}" type="presParOf" srcId="{2CA99878-882F-4791-B499-A5B78A02D3B9}" destId="{7226B778-3CCC-425D-9511-BDEC367DBD52}" srcOrd="2" destOrd="0" presId="urn:microsoft.com/office/officeart/2005/8/layout/vList4"/>
    <dgm:cxn modelId="{A5B072F4-19C5-4929-BAA1-B7CB611F8F3A}" type="presParOf" srcId="{3E4E0963-1515-4AA2-B820-2E6D458E4B5C}" destId="{4CA426F0-79D4-4920-8973-7D2A85D14BEA}" srcOrd="9" destOrd="0" presId="urn:microsoft.com/office/officeart/2005/8/layout/vList4"/>
    <dgm:cxn modelId="{152FC7E9-28E0-4B28-A763-9120A8915BFA}" type="presParOf" srcId="{3E4E0963-1515-4AA2-B820-2E6D458E4B5C}" destId="{F5137415-C3F7-45E5-9914-806C53BD33B6}" srcOrd="10" destOrd="0" presId="urn:microsoft.com/office/officeart/2005/8/layout/vList4"/>
    <dgm:cxn modelId="{6C838CB8-AA76-4ECB-BA17-D1037462C735}" type="presParOf" srcId="{F5137415-C3F7-45E5-9914-806C53BD33B6}" destId="{68CCEA4B-EB91-43E6-81E3-671375104C48}" srcOrd="0" destOrd="0" presId="urn:microsoft.com/office/officeart/2005/8/layout/vList4"/>
    <dgm:cxn modelId="{E51F46C4-7677-412B-A0F0-197B32338A35}" type="presParOf" srcId="{F5137415-C3F7-45E5-9914-806C53BD33B6}" destId="{B486427F-5355-4D0E-A406-0B37EF32D906}" srcOrd="1" destOrd="0" presId="urn:microsoft.com/office/officeart/2005/8/layout/vList4"/>
    <dgm:cxn modelId="{6F83E66F-37B6-4452-8C1B-BBE50B3FA90B}" type="presParOf" srcId="{F5137415-C3F7-45E5-9914-806C53BD33B6}" destId="{19CC712E-AAE2-4EE7-8730-4B9EB4425BBC}" srcOrd="2" destOrd="0" presId="urn:microsoft.com/office/officeart/2005/8/layout/vList4"/>
    <dgm:cxn modelId="{8BC792F4-D53E-4085-929F-996EC0116910}" type="presParOf" srcId="{3E4E0963-1515-4AA2-B820-2E6D458E4B5C}" destId="{A7A17797-E6A0-4538-A5D9-D57C2E4E566C}" srcOrd="11" destOrd="0" presId="urn:microsoft.com/office/officeart/2005/8/layout/vList4"/>
    <dgm:cxn modelId="{6B06ED4B-AFB5-4551-8A23-D483E9F15605}" type="presParOf" srcId="{3E4E0963-1515-4AA2-B820-2E6D458E4B5C}" destId="{58D90B6B-081D-4CEC-B9FB-BAD3B72C356F}" srcOrd="12" destOrd="0" presId="urn:microsoft.com/office/officeart/2005/8/layout/vList4"/>
    <dgm:cxn modelId="{77CAFE2E-747D-4070-ABC5-7F516C62B4A2}" type="presParOf" srcId="{58D90B6B-081D-4CEC-B9FB-BAD3B72C356F}" destId="{615D8CB7-2AA6-4F8A-970C-F099E20B98BA}" srcOrd="0" destOrd="0" presId="urn:microsoft.com/office/officeart/2005/8/layout/vList4"/>
    <dgm:cxn modelId="{350FE33C-333F-466B-826B-EEF8730C8FC4}" type="presParOf" srcId="{58D90B6B-081D-4CEC-B9FB-BAD3B72C356F}" destId="{89151F45-7126-4F7C-80C0-666C5897AB00}" srcOrd="1" destOrd="0" presId="urn:microsoft.com/office/officeart/2005/8/layout/vList4"/>
    <dgm:cxn modelId="{C19E7E55-2D03-4A75-99C7-B315291C214E}" type="presParOf" srcId="{58D90B6B-081D-4CEC-B9FB-BAD3B72C356F}" destId="{68ECE61B-C5C0-4219-8411-280B3CB280B4}" srcOrd="2" destOrd="0" presId="urn:microsoft.com/office/officeart/2005/8/layout/vList4"/>
    <dgm:cxn modelId="{C4A63419-1B3A-42FD-8FB9-D44E3CE7960F}" type="presParOf" srcId="{3E4E0963-1515-4AA2-B820-2E6D458E4B5C}" destId="{8B35BB60-4220-4615-878B-3F79592DC5F4}" srcOrd="13" destOrd="0" presId="urn:microsoft.com/office/officeart/2005/8/layout/vList4"/>
    <dgm:cxn modelId="{9D039507-1435-48B6-AF85-A1CC8228BE3B}" type="presParOf" srcId="{3E4E0963-1515-4AA2-B820-2E6D458E4B5C}" destId="{03CB66EA-0406-4275-A758-3A20CB243040}" srcOrd="14" destOrd="0" presId="urn:microsoft.com/office/officeart/2005/8/layout/vList4"/>
    <dgm:cxn modelId="{3E4DC2FA-F750-4BC4-938F-0B3551412E26}" type="presParOf" srcId="{03CB66EA-0406-4275-A758-3A20CB243040}" destId="{6672932F-5C73-4265-BE21-B7D2B3583BE0}" srcOrd="0" destOrd="0" presId="urn:microsoft.com/office/officeart/2005/8/layout/vList4"/>
    <dgm:cxn modelId="{7F6E4C24-AADC-4C23-A20B-52DB096B6D41}" type="presParOf" srcId="{03CB66EA-0406-4275-A758-3A20CB243040}" destId="{B04836DB-0E71-45C5-981A-4492F0255E92}" srcOrd="1" destOrd="0" presId="urn:microsoft.com/office/officeart/2005/8/layout/vList4"/>
    <dgm:cxn modelId="{FCE07B19-B728-4FF7-A5D6-799ACA433970}" type="presParOf" srcId="{03CB66EA-0406-4275-A758-3A20CB243040}" destId="{48F30F4B-D341-4FAF-AF00-980EE75D824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86420-06F7-4D1B-91F3-953F94252C6D}">
      <dsp:nvSpPr>
        <dsp:cNvPr id="0" name=""/>
        <dsp:cNvSpPr/>
      </dsp:nvSpPr>
      <dsp:spPr>
        <a:xfrm>
          <a:off x="0" y="0"/>
          <a:ext cx="8250015" cy="520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ООО «Березовский рудник» - 5,1%</a:t>
          </a:r>
          <a:endParaRPr lang="ru-RU" sz="2200" kern="1200" dirty="0"/>
        </a:p>
      </dsp:txBody>
      <dsp:txXfrm>
        <a:off x="1702004" y="0"/>
        <a:ext cx="6548010" cy="520017"/>
      </dsp:txXfrm>
    </dsp:sp>
    <dsp:sp modelId="{F419C3EC-E3DF-4C28-8E95-14D9A34374DE}">
      <dsp:nvSpPr>
        <dsp:cNvPr id="0" name=""/>
        <dsp:cNvSpPr/>
      </dsp:nvSpPr>
      <dsp:spPr>
        <a:xfrm>
          <a:off x="52001" y="52001"/>
          <a:ext cx="1650003" cy="4160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6000" b="-5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C9FA9B-6D29-4C26-93C6-D690C3377DCE}">
      <dsp:nvSpPr>
        <dsp:cNvPr id="0" name=""/>
        <dsp:cNvSpPr/>
      </dsp:nvSpPr>
      <dsp:spPr>
        <a:xfrm>
          <a:off x="0" y="572018"/>
          <a:ext cx="8250015" cy="520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ООО «Арсенал и К» - 3,3%</a:t>
          </a:r>
          <a:endParaRPr lang="ru-RU" sz="2200" kern="1200" dirty="0"/>
        </a:p>
      </dsp:txBody>
      <dsp:txXfrm>
        <a:off x="1702004" y="572018"/>
        <a:ext cx="6548010" cy="520017"/>
      </dsp:txXfrm>
    </dsp:sp>
    <dsp:sp modelId="{47463B13-5711-47E0-8D07-C939183E5B30}">
      <dsp:nvSpPr>
        <dsp:cNvPr id="0" name=""/>
        <dsp:cNvSpPr/>
      </dsp:nvSpPr>
      <dsp:spPr>
        <a:xfrm>
          <a:off x="52001" y="624020"/>
          <a:ext cx="1650003" cy="4160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34A97D-5EEA-4B45-B3B2-32A61EA86F42}">
      <dsp:nvSpPr>
        <dsp:cNvPr id="0" name=""/>
        <dsp:cNvSpPr/>
      </dsp:nvSpPr>
      <dsp:spPr>
        <a:xfrm>
          <a:off x="0" y="1144037"/>
          <a:ext cx="8250015" cy="520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ЗАО «Уральские электрические сети» - 2,9%</a:t>
          </a:r>
          <a:endParaRPr lang="ru-RU" sz="2200" kern="1200" dirty="0"/>
        </a:p>
      </dsp:txBody>
      <dsp:txXfrm>
        <a:off x="1702004" y="1144037"/>
        <a:ext cx="6548010" cy="520017"/>
      </dsp:txXfrm>
    </dsp:sp>
    <dsp:sp modelId="{F70986CA-BEEF-4620-A821-71049DA4A995}">
      <dsp:nvSpPr>
        <dsp:cNvPr id="0" name=""/>
        <dsp:cNvSpPr/>
      </dsp:nvSpPr>
      <dsp:spPr>
        <a:xfrm>
          <a:off x="52001" y="1196039"/>
          <a:ext cx="1650003" cy="4160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703D17-85A1-4343-9015-377136FA0821}">
      <dsp:nvSpPr>
        <dsp:cNvPr id="0" name=""/>
        <dsp:cNvSpPr/>
      </dsp:nvSpPr>
      <dsp:spPr>
        <a:xfrm>
          <a:off x="0" y="1716056"/>
          <a:ext cx="8250015" cy="520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ГБУЗ СО «Березовская ЦГБ» - 2,1%</a:t>
          </a:r>
          <a:endParaRPr lang="ru-RU" sz="2200" kern="1200" dirty="0"/>
        </a:p>
      </dsp:txBody>
      <dsp:txXfrm>
        <a:off x="1702004" y="1716056"/>
        <a:ext cx="6548010" cy="520017"/>
      </dsp:txXfrm>
    </dsp:sp>
    <dsp:sp modelId="{6FEFF760-1B6F-4455-B54A-3A97A1DE0984}">
      <dsp:nvSpPr>
        <dsp:cNvPr id="0" name=""/>
        <dsp:cNvSpPr/>
      </dsp:nvSpPr>
      <dsp:spPr>
        <a:xfrm>
          <a:off x="52001" y="1768057"/>
          <a:ext cx="1650003" cy="4160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97A588-B550-4656-B35E-5F35274CED8E}">
      <dsp:nvSpPr>
        <dsp:cNvPr id="0" name=""/>
        <dsp:cNvSpPr/>
      </dsp:nvSpPr>
      <dsp:spPr>
        <a:xfrm>
          <a:off x="0" y="2288074"/>
          <a:ext cx="8250015" cy="520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МУП БВКХ «Водоканал» - 2,1%</a:t>
          </a:r>
          <a:endParaRPr lang="ru-RU" sz="2200" kern="1200" dirty="0"/>
        </a:p>
      </dsp:txBody>
      <dsp:txXfrm>
        <a:off x="1702004" y="2288074"/>
        <a:ext cx="6548010" cy="520017"/>
      </dsp:txXfrm>
    </dsp:sp>
    <dsp:sp modelId="{F17DCF4D-61FE-42BD-A63D-FF9B2138B8F8}">
      <dsp:nvSpPr>
        <dsp:cNvPr id="0" name=""/>
        <dsp:cNvSpPr/>
      </dsp:nvSpPr>
      <dsp:spPr>
        <a:xfrm>
          <a:off x="52001" y="2340076"/>
          <a:ext cx="1650003" cy="4160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0" b="-12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CCEA4B-EB91-43E6-81E3-671375104C48}">
      <dsp:nvSpPr>
        <dsp:cNvPr id="0" name=""/>
        <dsp:cNvSpPr/>
      </dsp:nvSpPr>
      <dsp:spPr>
        <a:xfrm>
          <a:off x="0" y="2860093"/>
          <a:ext cx="8250015" cy="520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АО ПО «</a:t>
          </a:r>
          <a:r>
            <a:rPr lang="ru-RU" sz="2200" kern="1200" dirty="0" err="1" smtClean="0"/>
            <a:t>Уралэлектромонтаж</a:t>
          </a:r>
          <a:r>
            <a:rPr lang="ru-RU" sz="2200" kern="1200" dirty="0" smtClean="0"/>
            <a:t>» - 2,0%</a:t>
          </a:r>
          <a:endParaRPr lang="ru-RU" sz="2200" kern="1200" dirty="0"/>
        </a:p>
      </dsp:txBody>
      <dsp:txXfrm>
        <a:off x="1702004" y="2860093"/>
        <a:ext cx="6548010" cy="520017"/>
      </dsp:txXfrm>
    </dsp:sp>
    <dsp:sp modelId="{B486427F-5355-4D0E-A406-0B37EF32D906}">
      <dsp:nvSpPr>
        <dsp:cNvPr id="0" name=""/>
        <dsp:cNvSpPr/>
      </dsp:nvSpPr>
      <dsp:spPr>
        <a:xfrm>
          <a:off x="52001" y="2912095"/>
          <a:ext cx="1650003" cy="41601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5D8CB7-2AA6-4F8A-970C-F099E20B98BA}">
      <dsp:nvSpPr>
        <dsp:cNvPr id="0" name=""/>
        <dsp:cNvSpPr/>
      </dsp:nvSpPr>
      <dsp:spPr>
        <a:xfrm>
          <a:off x="0" y="3432112"/>
          <a:ext cx="8250015" cy="520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ООО «НЛМК-МЕТИЗ» - 1,9%</a:t>
          </a:r>
          <a:endParaRPr lang="ru-RU" sz="2200" kern="1200" dirty="0"/>
        </a:p>
      </dsp:txBody>
      <dsp:txXfrm>
        <a:off x="1702004" y="3432112"/>
        <a:ext cx="6548010" cy="520017"/>
      </dsp:txXfrm>
    </dsp:sp>
    <dsp:sp modelId="{89151F45-7126-4F7C-80C0-666C5897AB00}">
      <dsp:nvSpPr>
        <dsp:cNvPr id="0" name=""/>
        <dsp:cNvSpPr/>
      </dsp:nvSpPr>
      <dsp:spPr>
        <a:xfrm>
          <a:off x="52001" y="3484114"/>
          <a:ext cx="1650003" cy="4160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72932F-5C73-4265-BE21-B7D2B3583BE0}">
      <dsp:nvSpPr>
        <dsp:cNvPr id="0" name=""/>
        <dsp:cNvSpPr/>
      </dsp:nvSpPr>
      <dsp:spPr>
        <a:xfrm>
          <a:off x="0" y="4004131"/>
          <a:ext cx="8250015" cy="520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Филиал Березовский ОАО «НСММЗ» - 1,7%</a:t>
          </a:r>
          <a:endParaRPr lang="ru-RU" sz="2200" kern="1200" dirty="0"/>
        </a:p>
      </dsp:txBody>
      <dsp:txXfrm>
        <a:off x="1702004" y="4004131"/>
        <a:ext cx="6548010" cy="520017"/>
      </dsp:txXfrm>
    </dsp:sp>
    <dsp:sp modelId="{B04836DB-0E71-45C5-981A-4492F0255E92}">
      <dsp:nvSpPr>
        <dsp:cNvPr id="0" name=""/>
        <dsp:cNvSpPr/>
      </dsp:nvSpPr>
      <dsp:spPr>
        <a:xfrm>
          <a:off x="52001" y="4056132"/>
          <a:ext cx="1650003" cy="4160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0.07377</cdr:x>
      <cdr:y>0.29982</cdr:y>
    </cdr:from>
    <cdr:to>
      <cdr:x>0.36005</cdr:x>
      <cdr:y>0.60605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8072" y="1541683"/>
          <a:ext cx="2514963" cy="1574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2264,4</a:t>
          </a:r>
        </a:p>
        <a:p xmlns:a="http://schemas.openxmlformats.org/drawingml/2006/main">
          <a:pPr algn="ctr"/>
          <a:r>
            <a: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млн. руб.</a:t>
          </a:r>
          <a:endParaRPr lang="ru-RU" sz="4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71800" cy="497362"/>
          </a:xfrm>
          <a:prstGeom prst="rect">
            <a:avLst/>
          </a:prstGeom>
        </p:spPr>
        <p:txBody>
          <a:bodyPr vert="horz" lIns="91836" tIns="45919" rIns="91836" bIns="4591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6" y="4"/>
            <a:ext cx="2971800" cy="497362"/>
          </a:xfrm>
          <a:prstGeom prst="rect">
            <a:avLst/>
          </a:prstGeom>
        </p:spPr>
        <p:txBody>
          <a:bodyPr vert="horz" lIns="91836" tIns="45919" rIns="91836" bIns="45919" rtlCol="0"/>
          <a:lstStyle>
            <a:lvl1pPr algn="r">
              <a:defRPr sz="1200"/>
            </a:lvl1pPr>
          </a:lstStyle>
          <a:p>
            <a:fld id="{7E14EC95-3FF0-44AC-B952-AC4EA68963AC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6" tIns="45919" rIns="91836" bIns="4591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8"/>
            <a:ext cx="5486400" cy="4476272"/>
          </a:xfrm>
          <a:prstGeom prst="rect">
            <a:avLst/>
          </a:prstGeom>
        </p:spPr>
        <p:txBody>
          <a:bodyPr vert="horz" lIns="91836" tIns="45919" rIns="91836" bIns="4591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8"/>
            <a:ext cx="2971800" cy="497362"/>
          </a:xfrm>
          <a:prstGeom prst="rect">
            <a:avLst/>
          </a:prstGeom>
        </p:spPr>
        <p:txBody>
          <a:bodyPr vert="horz" lIns="91836" tIns="45919" rIns="91836" bIns="4591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6" y="9448188"/>
            <a:ext cx="2971800" cy="497362"/>
          </a:xfrm>
          <a:prstGeom prst="rect">
            <a:avLst/>
          </a:prstGeom>
        </p:spPr>
        <p:txBody>
          <a:bodyPr vert="horz" lIns="91836" tIns="45919" rIns="91836" bIns="45919" rtlCol="0" anchor="b"/>
          <a:lstStyle>
            <a:lvl1pPr algn="r">
              <a:defRPr sz="1200"/>
            </a:lvl1pPr>
          </a:lstStyle>
          <a:p>
            <a:fld id="{E1DD1FC3-33B8-4AEA-9F93-1BBF4DFCA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786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D1FC3-33B8-4AEA-9F93-1BBF4DFCAB6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955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D1FC3-33B8-4AEA-9F93-1BBF4DFCAB6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569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D1FC3-33B8-4AEA-9F93-1BBF4DFCAB63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92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185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811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08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809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727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17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10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309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764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333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169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455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069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877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417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3684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91354FE0-7545-47CE-86D6-91E255E6CD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556754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02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  <p:sldLayoutId id="2147484270" r:id="rId12"/>
    <p:sldLayoutId id="2147484271" r:id="rId13"/>
    <p:sldLayoutId id="2147484272" r:id="rId14"/>
    <p:sldLayoutId id="2147484273" r:id="rId15"/>
    <p:sldLayoutId id="2147484274" r:id="rId16"/>
    <p:sldLayoutId id="2147484275" r:id="rId17"/>
    <p:sldLayoutId id="2147484276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image" Target="../media/image5.png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chart" Target="../charts/char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272" y="1456643"/>
            <a:ext cx="7315200" cy="271978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5272" y="3576572"/>
            <a:ext cx="7990656" cy="11997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Березовского городского округа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2017 год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75" y="313635"/>
            <a:ext cx="5214974" cy="1143008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514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4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2132" y="116632"/>
            <a:ext cx="3623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за 2017 год, млн. руб.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28884289"/>
              </p:ext>
            </p:extLst>
          </p:nvPr>
        </p:nvGraphicFramePr>
        <p:xfrm>
          <a:off x="0" y="1397000"/>
          <a:ext cx="8786842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29124" y="1484784"/>
            <a:ext cx="2054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96,3%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7906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346833"/>
              </p:ext>
            </p:extLst>
          </p:nvPr>
        </p:nvGraphicFramePr>
        <p:xfrm>
          <a:off x="0" y="1599285"/>
          <a:ext cx="9036496" cy="5258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55568" y="207098"/>
            <a:ext cx="3996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основных расходов бюджета БГО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2017 год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15" y="207098"/>
            <a:ext cx="5214974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963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650082"/>
              </p:ext>
            </p:extLst>
          </p:nvPr>
        </p:nvGraphicFramePr>
        <p:xfrm>
          <a:off x="-9610" y="1556792"/>
          <a:ext cx="9036496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8751" y="214290"/>
            <a:ext cx="3825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 расходной части бюджета в функциональном разрезе,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458202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072" y="110281"/>
            <a:ext cx="40856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 бюджета  по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распорядителям бюджетных средств, млн.руб.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10324993"/>
              </p:ext>
            </p:extLst>
          </p:nvPr>
        </p:nvGraphicFramePr>
        <p:xfrm>
          <a:off x="-26384" y="1628800"/>
          <a:ext cx="9036496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238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114" y="29546"/>
            <a:ext cx="5070020" cy="1152128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Березовского городского округа за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124744"/>
            <a:ext cx="5949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 eaLnBrk="0" fontAlgn="base" hangingPunct="0">
              <a:spcBef>
                <a:spcPct val="0"/>
              </a:spcBef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119,1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млн.рублей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общегосударственные вопросы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07573257"/>
              </p:ext>
            </p:extLst>
          </p:nvPr>
        </p:nvGraphicFramePr>
        <p:xfrm>
          <a:off x="-828600" y="1124743"/>
          <a:ext cx="3876599" cy="347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661779"/>
              </p:ext>
            </p:extLst>
          </p:nvPr>
        </p:nvGraphicFramePr>
        <p:xfrm>
          <a:off x="2111829" y="1494076"/>
          <a:ext cx="6537305" cy="42391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30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12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 (план), </a:t>
                      </a:r>
                      <a:r>
                        <a:rPr lang="ru-RU" sz="14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 (факт), </a:t>
                      </a:r>
                      <a:r>
                        <a:rPr lang="ru-RU" sz="1400" b="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4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baseline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400" b="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2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и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1,51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97,8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87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РФ,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высших исполнительных органов государственной власти субъектов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РФ,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местных администраций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48,1</a:t>
                      </a:r>
                      <a:endParaRPr lang="en-US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47,1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en-US" sz="1400" baseline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12,4</a:t>
                      </a:r>
                      <a:endParaRPr lang="en-US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12,3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en-US" sz="1400" baseline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lang="en-US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en-US" sz="1400" baseline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54,9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98,1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8299" y="0"/>
            <a:ext cx="4884963" cy="1152128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Березовского городского округа за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124744"/>
            <a:ext cx="5949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 eaLnBrk="0" fontAlgn="base" hangingPunct="0">
              <a:spcBef>
                <a:spcPct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110,7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национальную безопасность и  правоохранительную деятельность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48213051"/>
              </p:ext>
            </p:extLst>
          </p:nvPr>
        </p:nvGraphicFramePr>
        <p:xfrm>
          <a:off x="-774172" y="1534577"/>
          <a:ext cx="3833057" cy="3607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938329"/>
              </p:ext>
            </p:extLst>
          </p:nvPr>
        </p:nvGraphicFramePr>
        <p:xfrm>
          <a:off x="2536370" y="1735653"/>
          <a:ext cx="6112763" cy="372179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429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9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i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 </a:t>
                      </a:r>
                      <a:endParaRPr lang="ru-RU" sz="1200" b="0" i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i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600" b="0" i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1600" b="0" i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(план), </a:t>
                      </a:r>
                      <a:r>
                        <a:rPr lang="ru-RU" sz="1600" b="0" i="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b="0" i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i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(факт), </a:t>
                      </a:r>
                      <a:r>
                        <a:rPr lang="ru-RU" sz="1600" b="0" i="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b="0" i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i="0" baseline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0" i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i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0" i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3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108,6</a:t>
                      </a:r>
                      <a:endParaRPr lang="ru-RU" sz="16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1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пожарной безопасности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6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06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6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Рисунок 7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1208" y="80628"/>
            <a:ext cx="4884963" cy="1152128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Березовского городского округа за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124744"/>
            <a:ext cx="5949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 eaLnBrk="0" fontAlgn="base" hangingPunct="0">
              <a:spcBef>
                <a:spcPct val="0"/>
              </a:spcBef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79,8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отраслей национальной экономики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96752279"/>
              </p:ext>
            </p:extLst>
          </p:nvPr>
        </p:nvGraphicFramePr>
        <p:xfrm>
          <a:off x="-523800" y="1850571"/>
          <a:ext cx="3528392" cy="3722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317134"/>
              </p:ext>
            </p:extLst>
          </p:nvPr>
        </p:nvGraphicFramePr>
        <p:xfrm>
          <a:off x="2590801" y="1772816"/>
          <a:ext cx="6058332" cy="395369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47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2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 </a:t>
                      </a:r>
                      <a:endParaRPr lang="ru-RU" sz="1800" b="1" i="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 (план), </a:t>
                      </a:r>
                      <a:r>
                        <a:rPr lang="ru-RU" sz="1800" b="1" i="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800" b="1" i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i="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 (факт), </a:t>
                      </a:r>
                      <a:r>
                        <a:rPr lang="ru-RU" sz="1800" b="1" i="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800" b="1" i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i="0" baseline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800" b="1" i="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7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8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3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Водное хозяйство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3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8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7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ru-RU" sz="18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3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Связь и информатика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0,46</a:t>
                      </a:r>
                      <a:endParaRPr lang="ru-RU" sz="18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91,6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30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22,7</a:t>
                      </a:r>
                      <a:endParaRPr lang="ru-RU" sz="18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Рисунок 7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6665" y="106735"/>
            <a:ext cx="5320392" cy="1152128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Березовского городского округа за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124744"/>
            <a:ext cx="5949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 eaLnBrk="0" fontAlgn="base" hangingPunct="0">
              <a:spcBef>
                <a:spcPct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356,8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</a:p>
          <a:p>
            <a:pPr indent="449580" algn="ctr" eaLnBrk="0" fontAlgn="base" hangingPunct="0">
              <a:spcBef>
                <a:spcPct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65769250"/>
              </p:ext>
            </p:extLst>
          </p:nvPr>
        </p:nvGraphicFramePr>
        <p:xfrm>
          <a:off x="-828600" y="1124744"/>
          <a:ext cx="432048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628817"/>
              </p:ext>
            </p:extLst>
          </p:nvPr>
        </p:nvGraphicFramePr>
        <p:xfrm>
          <a:off x="2884713" y="1861456"/>
          <a:ext cx="5764420" cy="360836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10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9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(план),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(факт), </a:t>
                      </a:r>
                      <a:r>
                        <a:rPr lang="ru-RU" sz="18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baseline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9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240,4</a:t>
                      </a:r>
                      <a:endParaRPr lang="ru-RU" sz="18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9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32,0</a:t>
                      </a:r>
                      <a:endParaRPr lang="ru-RU" sz="18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9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56,7</a:t>
                      </a:r>
                      <a:endParaRPr lang="ru-RU" sz="18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97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27,7</a:t>
                      </a:r>
                      <a:endParaRPr lang="ru-RU" sz="18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1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97662" cy="1152128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Березовского городского округа за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41017" y="1772815"/>
            <a:ext cx="5949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 eaLnBrk="0" fontAlgn="base" hangingPunct="0">
              <a:spcBef>
                <a:spcPct val="0"/>
              </a:spcBef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0,7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охрану окружающей среды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80607570"/>
              </p:ext>
            </p:extLst>
          </p:nvPr>
        </p:nvGraphicFramePr>
        <p:xfrm>
          <a:off x="-684584" y="2086490"/>
          <a:ext cx="432048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823925"/>
              </p:ext>
            </p:extLst>
          </p:nvPr>
        </p:nvGraphicFramePr>
        <p:xfrm>
          <a:off x="3202139" y="2564903"/>
          <a:ext cx="5787550" cy="331767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54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8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0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 (план), </a:t>
                      </a:r>
                      <a:r>
                        <a:rPr lang="ru-RU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 (факт), </a:t>
                      </a:r>
                      <a:r>
                        <a:rPr lang="ru-RU" sz="18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baseline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39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объектов растительного и животного мира и среды их обитания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8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3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охраны окружающей среды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8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4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797662" cy="1152128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Березовского городского округа за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99123" y="1884969"/>
            <a:ext cx="5949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 eaLnBrk="0" fontAlgn="base" hangingPunct="0">
              <a:spcBef>
                <a:spcPct val="0"/>
              </a:spcBef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1237,4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млн.рублей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финансирование образования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956889"/>
              </p:ext>
            </p:extLst>
          </p:nvPr>
        </p:nvGraphicFramePr>
        <p:xfrm>
          <a:off x="3065580" y="2461033"/>
          <a:ext cx="5682884" cy="392645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14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4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2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8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 (план), </a:t>
                      </a:r>
                      <a:r>
                        <a:rPr lang="ru-RU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 (факт), </a:t>
                      </a:r>
                      <a:r>
                        <a:rPr lang="ru-RU" sz="18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baseline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7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i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800" b="0" i="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512,4</a:t>
                      </a:r>
                      <a:endParaRPr lang="ru-RU" sz="1400" b="0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510,3</a:t>
                      </a:r>
                      <a:endParaRPr lang="ru-RU" sz="1800" b="0" i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400" b="0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i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800" b="0" i="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511,8</a:t>
                      </a:r>
                      <a:endParaRPr lang="ru-RU" sz="1400" b="0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504,0</a:t>
                      </a:r>
                      <a:endParaRPr lang="ru-RU" sz="1800" b="0" i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400" b="0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8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</a:t>
                      </a:r>
                      <a:endParaRPr lang="ru-RU" sz="1800" b="0" i="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120,9</a:t>
                      </a:r>
                      <a:endParaRPr lang="ru-RU" sz="1800" b="0" i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120,6</a:t>
                      </a:r>
                      <a:endParaRPr lang="ru-RU" sz="1800" b="0" i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800" b="0" i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7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i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  <a:endParaRPr lang="ru-RU" sz="1800" b="0" i="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56,7</a:t>
                      </a:r>
                      <a:endParaRPr lang="ru-RU" sz="1400" b="0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55,2</a:t>
                      </a:r>
                      <a:endParaRPr lang="ru-RU" sz="1800" b="0" i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97,4</a:t>
                      </a:r>
                      <a:endParaRPr lang="ru-RU" sz="1400" b="0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7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i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1800" b="0" i="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47,7</a:t>
                      </a:r>
                      <a:endParaRPr lang="ru-RU" sz="1400" b="0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47,3</a:t>
                      </a:r>
                      <a:endParaRPr lang="ru-RU" sz="1800" b="0" i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400" b="0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89546067"/>
              </p:ext>
            </p:extLst>
          </p:nvPr>
        </p:nvGraphicFramePr>
        <p:xfrm>
          <a:off x="-756592" y="2254301"/>
          <a:ext cx="432048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2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017626" y="941672"/>
            <a:ext cx="9109012" cy="129614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Березовского городского округа, млн. руб.</a:t>
            </a:r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732944"/>
              </p:ext>
            </p:extLst>
          </p:nvPr>
        </p:nvGraphicFramePr>
        <p:xfrm>
          <a:off x="539552" y="1963656"/>
          <a:ext cx="842493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216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797662" cy="1152128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Березовского городского округа за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41017" y="1916831"/>
            <a:ext cx="5949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 eaLnBrk="0" fontAlgn="base" hangingPunct="0">
              <a:spcBef>
                <a:spcPct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98,0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культуру, кинематографию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02157550"/>
              </p:ext>
            </p:extLst>
          </p:nvPr>
        </p:nvGraphicFramePr>
        <p:xfrm>
          <a:off x="-612576" y="1949045"/>
          <a:ext cx="432048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436643"/>
              </p:ext>
            </p:extLst>
          </p:nvPr>
        </p:nvGraphicFramePr>
        <p:xfrm>
          <a:off x="3589089" y="2852935"/>
          <a:ext cx="5328306" cy="248851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34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3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266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(план),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(факт), </a:t>
                      </a:r>
                      <a:r>
                        <a:rPr lang="ru-RU" sz="18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baseline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94,6</a:t>
                      </a:r>
                      <a:endParaRPr lang="ru-RU" sz="18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8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797662" cy="1152128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Березовского городского округа за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24324" y="2132855"/>
            <a:ext cx="5949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 eaLnBrk="0" fontAlgn="base" hangingPunct="0">
              <a:spcBef>
                <a:spcPct val="0"/>
              </a:spcBef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192,3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млн.рублей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финансирование </a:t>
            </a:r>
          </a:p>
          <a:p>
            <a:pPr indent="449580" algn="ctr" eaLnBrk="0" fontAlgn="base" hangingPunct="0">
              <a:spcBef>
                <a:spcPct val="0"/>
              </a:spcBef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социальной политики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78505991"/>
              </p:ext>
            </p:extLst>
          </p:nvPr>
        </p:nvGraphicFramePr>
        <p:xfrm>
          <a:off x="-756592" y="2095559"/>
          <a:ext cx="432048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591728"/>
              </p:ext>
            </p:extLst>
          </p:nvPr>
        </p:nvGraphicFramePr>
        <p:xfrm>
          <a:off x="3301058" y="2852935"/>
          <a:ext cx="5472608" cy="329361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15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7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58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 (план), </a:t>
                      </a:r>
                      <a:r>
                        <a:rPr lang="ru-RU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 (факт), </a:t>
                      </a:r>
                      <a:r>
                        <a:rPr lang="ru-RU" sz="18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baseline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8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i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800" b="0" i="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</a:t>
                      </a:r>
                      <a:endParaRPr lang="ru-RU" sz="1400" b="0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1800" b="0" i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400" b="0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7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i="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Соц.обеспечение</a:t>
                      </a:r>
                      <a:r>
                        <a:rPr lang="ru-RU" sz="1800" b="0" i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endParaRPr lang="ru-RU" sz="1800" b="0" i="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197,8</a:t>
                      </a:r>
                      <a:endParaRPr lang="ru-RU" sz="1400" b="0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175,4</a:t>
                      </a:r>
                      <a:endParaRPr lang="ru-RU" sz="1800" b="0" i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88,7</a:t>
                      </a:r>
                      <a:endParaRPr lang="ru-RU" sz="1400" b="0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3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i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</a:t>
                      </a:r>
                      <a:r>
                        <a:rPr lang="ru-RU" sz="1800" b="0" i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обл. соц. </a:t>
                      </a:r>
                      <a:r>
                        <a:rPr lang="ru-RU" sz="1800" b="0" i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политики</a:t>
                      </a:r>
                      <a:endParaRPr lang="ru-RU" sz="1800" b="0" i="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ru-RU" sz="1400" b="0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10,1</a:t>
                      </a:r>
                      <a:endParaRPr lang="ru-RU" sz="1800" b="0" i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97,9</a:t>
                      </a:r>
                      <a:endParaRPr lang="ru-RU" sz="1400" b="0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Рисунок 7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2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797662" cy="1152128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Березовского городского округа за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97001" y="1844823"/>
            <a:ext cx="5949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 eaLnBrk="0" fontAlgn="base" hangingPunct="0">
              <a:spcBef>
                <a:spcPct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67,2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физическую культуру и спорт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87777223"/>
              </p:ext>
            </p:extLst>
          </p:nvPr>
        </p:nvGraphicFramePr>
        <p:xfrm>
          <a:off x="-88355" y="1814828"/>
          <a:ext cx="2768353" cy="27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969425"/>
              </p:ext>
            </p:extLst>
          </p:nvPr>
        </p:nvGraphicFramePr>
        <p:xfrm>
          <a:off x="3445073" y="2214155"/>
          <a:ext cx="5328306" cy="143396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77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8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84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(план),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(факт), </a:t>
                      </a:r>
                      <a:r>
                        <a:rPr lang="ru-RU" sz="18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baseline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6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67,2</a:t>
                      </a:r>
                      <a:endParaRPr lang="ru-RU" sz="18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34582" y="3848160"/>
            <a:ext cx="5149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0,3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млн.рублей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 обслуживание государственного   и муниципального долга 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304674"/>
              </p:ext>
            </p:extLst>
          </p:nvPr>
        </p:nvGraphicFramePr>
        <p:xfrm>
          <a:off x="2111066" y="4494491"/>
          <a:ext cx="6662314" cy="189280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597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3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(план),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(факт), </a:t>
                      </a:r>
                      <a:r>
                        <a:rPr lang="ru-RU" sz="18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baseline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5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внутреннего и муниципального долга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0,30</a:t>
                      </a:r>
                      <a:endParaRPr lang="ru-RU" sz="1800" b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/>
          </p:nvPr>
        </p:nvGraphicFramePr>
        <p:xfrm>
          <a:off x="-429641" y="3936076"/>
          <a:ext cx="2737414" cy="1569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684601959"/>
              </p:ext>
            </p:extLst>
          </p:nvPr>
        </p:nvGraphicFramePr>
        <p:xfrm>
          <a:off x="-252536" y="4221088"/>
          <a:ext cx="2683062" cy="3119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Рисунок 9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7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67685"/>
            <a:ext cx="7797662" cy="1152128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Березовского городского округа за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5217" y="2227242"/>
            <a:ext cx="8004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2,2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млн.рублей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 на средства массовой информации</a:t>
            </a: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87982"/>
              </p:ext>
            </p:extLst>
          </p:nvPr>
        </p:nvGraphicFramePr>
        <p:xfrm>
          <a:off x="3145209" y="3247742"/>
          <a:ext cx="5573485" cy="178739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12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4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564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(план),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(факт),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3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7247946"/>
              </p:ext>
            </p:extLst>
          </p:nvPr>
        </p:nvGraphicFramePr>
        <p:xfrm>
          <a:off x="-828600" y="3068960"/>
          <a:ext cx="4114800" cy="312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891" y="1350062"/>
            <a:ext cx="88569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БГО (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01.01.2017г. – 47,7			На 01.01.2018 – 50,0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70631449"/>
              </p:ext>
            </p:extLst>
          </p:nvPr>
        </p:nvGraphicFramePr>
        <p:xfrm>
          <a:off x="107504" y="2924944"/>
          <a:ext cx="842493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56878236"/>
              </p:ext>
            </p:extLst>
          </p:nvPr>
        </p:nvGraphicFramePr>
        <p:xfrm>
          <a:off x="5076056" y="2924944"/>
          <a:ext cx="362393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461018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33700"/>
            <a:ext cx="2808312" cy="5704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57386" y="33700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+mn-lt"/>
                <a:cs typeface="Times New Roman" pitchFamily="18" charset="0"/>
              </a:rPr>
              <a:t>Контактная информация </a:t>
            </a:r>
          </a:p>
          <a:p>
            <a:pPr algn="ctr"/>
            <a:r>
              <a:rPr lang="ru-RU" sz="3200" dirty="0" smtClean="0">
                <a:latin typeface="+mn-lt"/>
                <a:cs typeface="Times New Roman" pitchFamily="18" charset="0"/>
              </a:rPr>
              <a:t>для граждан</a:t>
            </a:r>
            <a:endParaRPr lang="ru-RU" sz="3200" dirty="0">
              <a:latin typeface="+mn-lt"/>
              <a:cs typeface="Times New Roman" pitchFamily="18" charset="0"/>
            </a:endParaRPr>
          </a:p>
        </p:txBody>
      </p:sp>
      <p:sp>
        <p:nvSpPr>
          <p:cNvPr id="20482" name="AutoShape 2" descr="https://s.pfst.net/2012.01/10419782067d60b60e4e52e3b1cac0d266589c58535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s.pfst.net/2012.01/10419782067d60b60e4e52e3b1cac0d266589c58535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s.pfst.net/2012.01/10419782067d60b60e4e52e3b1cac0d266589c58535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s.pfst.net/2012.01/10419782067d60b60e4e52e3b1cac0d266589c58535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3" y="1118094"/>
            <a:ext cx="869037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Брошюра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исполнению бюджета Березовского городского округа за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2017 год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Над проектом работали:</a:t>
            </a:r>
          </a:p>
          <a:p>
            <a:pPr algn="ctr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специалисты Управления финансов Березовского городского округа,</a:t>
            </a:r>
          </a:p>
          <a:p>
            <a:pPr algn="ctr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специалисты отдела экономики и прогнозирования Администрации Березовского городского округа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Адрес: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623701, Свердловская область, г. Березовский,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ул.Театральная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9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Телефоны:4-30-65, 4-30-73, 4-31-93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Интернет-сайт: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березовский.рф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Режим работы: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Понедельник-четверг с 8:45 до 18:00 часов,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Пятница с 8:45 до 16:45 часов</a:t>
            </a:r>
          </a:p>
        </p:txBody>
      </p:sp>
    </p:spTree>
    <p:extLst>
      <p:ext uri="{BB962C8B-B14F-4D97-AF65-F5344CB8AC3E}">
        <p14:creationId xmlns:p14="http://schemas.microsoft.com/office/powerpoint/2010/main" val="14953941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52" y="1342767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доходов за 2017 год, млн. руб.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93451350"/>
              </p:ext>
            </p:extLst>
          </p:nvPr>
        </p:nvGraphicFramePr>
        <p:xfrm>
          <a:off x="357158" y="1916832"/>
          <a:ext cx="8429684" cy="4726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4088" y="308740"/>
            <a:ext cx="3867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исполнения, млн. руб.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02137851"/>
              </p:ext>
            </p:extLst>
          </p:nvPr>
        </p:nvGraphicFramePr>
        <p:xfrm>
          <a:off x="179512" y="2348880"/>
          <a:ext cx="878497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1731209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доходов   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2120,5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2217,8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348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3480" y="377092"/>
            <a:ext cx="3548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налоговых доходов за 2017 год, млн. руб.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27419082"/>
              </p:ext>
            </p:extLst>
          </p:nvPr>
        </p:nvGraphicFramePr>
        <p:xfrm>
          <a:off x="0" y="1117310"/>
          <a:ext cx="8943750" cy="5740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3528" y="515592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доходов: 173,6 млн. руб.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12162" y="1278559"/>
            <a:ext cx="7953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Всего налоговых доходов 744,4 млн. руб.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2080" y="116632"/>
            <a:ext cx="3673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Динамика основных налоговых доходов, млн. руб.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34913752"/>
              </p:ext>
            </p:extLst>
          </p:nvPr>
        </p:nvGraphicFramePr>
        <p:xfrm>
          <a:off x="-756592" y="1268760"/>
          <a:ext cx="10225136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936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4088" y="107921"/>
            <a:ext cx="3637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неналоговых доходов за 2017 год,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37851861"/>
              </p:ext>
            </p:extLst>
          </p:nvPr>
        </p:nvGraphicFramePr>
        <p:xfrm>
          <a:off x="171356" y="1308250"/>
          <a:ext cx="9298516" cy="5441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44008" y="5517232"/>
            <a:ext cx="4687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неналоговых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доходов: 275,3 млн.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5466031" y="214290"/>
            <a:ext cx="3570465" cy="142271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основных неналоговых доходов, млн. руб.</a:t>
            </a:r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743618"/>
              </p:ext>
            </p:extLst>
          </p:nvPr>
        </p:nvGraphicFramePr>
        <p:xfrm>
          <a:off x="179512" y="1481138"/>
          <a:ext cx="8856984" cy="5260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680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4468" y="796814"/>
            <a:ext cx="6991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налогоплательщики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6734"/>
            <a:ext cx="3285365" cy="720080"/>
          </a:xfrm>
          <a:prstGeom prst="rect">
            <a:avLst/>
          </a:prstGeom>
        </p:spPr>
      </p:pic>
      <p:graphicFrame>
        <p:nvGraphicFramePr>
          <p:cNvPr id="45" name="Схема 44"/>
          <p:cNvGraphicFramePr/>
          <p:nvPr>
            <p:extLst>
              <p:ext uri="{D42A27DB-BD31-4B8C-83A1-F6EECF244321}">
                <p14:modId xmlns:p14="http://schemas.microsoft.com/office/powerpoint/2010/main" val="1693597385"/>
              </p:ext>
            </p:extLst>
          </p:nvPr>
        </p:nvGraphicFramePr>
        <p:xfrm>
          <a:off x="194964" y="1018661"/>
          <a:ext cx="8250015" cy="4527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6184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15944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01159441</Template>
  <TotalTime>6469</TotalTime>
  <Words>1181</Words>
  <Application>Microsoft Office PowerPoint</Application>
  <PresentationFormat>Экран (4:3)</PresentationFormat>
  <Paragraphs>465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Trebuchet MS</vt:lpstr>
      <vt:lpstr>01159441</vt:lpstr>
      <vt:lpstr>След самолета</vt:lpstr>
      <vt:lpstr>Исполнение бюджета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Березовского городского округа за 2017 год</vt:lpstr>
      <vt:lpstr>Расходы бюджета Березовского городского округа за 2017 год</vt:lpstr>
      <vt:lpstr>Расходы бюджета Березовского городского округа за 2017 год</vt:lpstr>
      <vt:lpstr>Расходы бюджета Березовского городского округа за 2017 год</vt:lpstr>
      <vt:lpstr>Расходы бюджета Березовского городского округа за 2017 год</vt:lpstr>
      <vt:lpstr>Расходы бюджета Березовского городского округа за 2017 год</vt:lpstr>
      <vt:lpstr>Расходы бюджета Березовского городского округа за 2017 год</vt:lpstr>
      <vt:lpstr>Расходы бюджета Березовского городского округа за 2017 год</vt:lpstr>
      <vt:lpstr>Расходы бюджета Березовского городского округа за 2017 год</vt:lpstr>
      <vt:lpstr>Расходы бюджета Березовского городского округа за 2017 год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</dc:title>
  <dc:creator>Admin</dc:creator>
  <cp:lastModifiedBy>Ирина В. Валитова</cp:lastModifiedBy>
  <cp:revision>714</cp:revision>
  <cp:lastPrinted>2017-07-13T06:31:53Z</cp:lastPrinted>
  <dcterms:created xsi:type="dcterms:W3CDTF">2013-04-03T06:45:24Z</dcterms:created>
  <dcterms:modified xsi:type="dcterms:W3CDTF">2018-08-29T12:00:41Z</dcterms:modified>
</cp:coreProperties>
</file>