
<file path=[Content_Types].xml><?xml version="1.0" encoding="utf-8"?>
<Types xmlns="http://schemas.openxmlformats.org/package/2006/content-types">
  <Default Extension="png" ContentType="image/png"/>
  <Default Extension="bin" ContentType="application/vnd.ms-office.activeX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activeX/activeX1.xml" ContentType="application/vnd.ms-office.activeX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notesSlides/notesSlide2.xml" ContentType="application/vnd.openxmlformats-officedocument.presentationml.notesSlide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activeX/activeX2.xml" ContentType="application/vnd.ms-office.activeX+xml"/>
  <Override PartName="/ppt/charts/chart8.xml" ContentType="application/vnd.openxmlformats-officedocument.drawingml.chart+xml"/>
  <Override PartName="/ppt/charts/chart9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drawings/drawing1.xml" ContentType="application/vnd.openxmlformats-officedocument.drawingml.chartshapes+xml"/>
  <Override PartName="/ppt/charts/chart10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charts/chart11.xml" ContentType="application/vnd.openxmlformats-officedocument.drawingml.chart+xml"/>
  <Override PartName="/ppt/charts/chart12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charts/chart13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112" r:id="rId1"/>
    <p:sldMasterId id="2147484258" r:id="rId2"/>
  </p:sldMasterIdLst>
  <p:notesMasterIdLst>
    <p:notesMasterId r:id="rId17"/>
  </p:notesMasterIdLst>
  <p:sldIdLst>
    <p:sldId id="256" r:id="rId3"/>
    <p:sldId id="313" r:id="rId4"/>
    <p:sldId id="280" r:id="rId5"/>
    <p:sldId id="316" r:id="rId6"/>
    <p:sldId id="295" r:id="rId7"/>
    <p:sldId id="317" r:id="rId8"/>
    <p:sldId id="296" r:id="rId9"/>
    <p:sldId id="318" r:id="rId10"/>
    <p:sldId id="270" r:id="rId11"/>
    <p:sldId id="311" r:id="rId12"/>
    <p:sldId id="312" r:id="rId13"/>
    <p:sldId id="314" r:id="rId14"/>
    <p:sldId id="320" r:id="rId15"/>
    <p:sldId id="299" r:id="rId16"/>
  </p:sldIdLst>
  <p:sldSz cx="9144000" cy="6858000" type="screen4x3"/>
  <p:notesSz cx="6858000" cy="9947275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34" userDrawn="1">
          <p15:clr>
            <a:srgbClr val="A4A3A4"/>
          </p15:clr>
        </p15:guide>
        <p15:guide id="2" pos="2161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0F0E7"/>
    <a:srgbClr val="FF66CC"/>
    <a:srgbClr val="F5F5F5"/>
    <a:srgbClr val="FBA7F5"/>
    <a:srgbClr val="EB8AF2"/>
    <a:srgbClr val="2BD3F5"/>
    <a:srgbClr val="66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170" autoAdjust="0"/>
    <p:restoredTop sz="91562" autoAdjust="0"/>
  </p:normalViewPr>
  <p:slideViewPr>
    <p:cSldViewPr>
      <p:cViewPr varScale="1">
        <p:scale>
          <a:sx n="64" d="100"/>
          <a:sy n="64" d="100"/>
        </p:scale>
        <p:origin x="1458" y="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80" d="100"/>
          <a:sy n="80" d="100"/>
        </p:scale>
        <p:origin x="-2022" y="-102"/>
      </p:cViewPr>
      <p:guideLst>
        <p:guide orient="horz" pos="3134"/>
        <p:guide pos="216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activeX/_rels/activeX1.xml.rels><?xml version="1.0" encoding="UTF-8" standalone="yes"?>
<Relationships xmlns="http://schemas.openxmlformats.org/package/2006/relationships"><Relationship Id="rId1" Type="http://schemas.microsoft.com/office/2006/relationships/activeXControlBinary" Target="activeX1.bin"/></Relationships>
</file>

<file path=ppt/activeX/_rels/activeX2.xml.rels><?xml version="1.0" encoding="UTF-8" standalone="yes"?>
<Relationships xmlns="http://schemas.openxmlformats.org/package/2006/relationships"><Relationship Id="rId1" Type="http://schemas.microsoft.com/office/2006/relationships/activeXControlBinary" Target="activeX2.bin"/></Relationships>
</file>

<file path=ppt/activeX/activeX1.xml><?xml version="1.0" encoding="utf-8"?>
<ax:ocx xmlns:ax="http://schemas.microsoft.com/office/2006/activeX" xmlns:r="http://schemas.openxmlformats.org/officeDocument/2006/relationships" ax:classid="{978C9E23-D4B0-11CE-BF2D-00AA003F40D0}" ax:persistence="persistStorage" r:id="rId1"/>
</file>

<file path=ppt/activeX/activeX2.xml><?xml version="1.0" encoding="utf-8"?>
<ax:ocx xmlns:ax="http://schemas.microsoft.com/office/2006/activeX" xmlns:r="http://schemas.openxmlformats.org/officeDocument/2006/relationships" ax:classid="{978C9E23-D4B0-11CE-BF2D-00AA003F40D0}" ax:persistence="persistStorage" r:id="rId1"/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10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9.xlsx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1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0.xlsx"/></Relationships>
</file>

<file path=ppt/charts/_rels/chart1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11.xlsx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_rels/chart1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12.xlsx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2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3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4.xlsx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5.xlsx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6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7.xlsx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8.xlsx"/><Relationship Id="rId2" Type="http://schemas.microsoft.com/office/2011/relationships/chartColorStyle" Target="colors4.xml"/><Relationship Id="rId1" Type="http://schemas.microsoft.com/office/2011/relationships/chartStyle" Target="style4.xml"/><Relationship Id="rId4" Type="http://schemas.openxmlformats.org/officeDocument/2006/relationships/chartUserShapes" Target="../drawings/drawing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Утверждено</c:v>
                </c:pt>
              </c:strCache>
            </c:strRef>
          </c:tx>
          <c:spPr>
            <a:solidFill>
              <a:schemeClr val="accent1"/>
            </a:solidFill>
            <a:ln w="19050">
              <a:noFill/>
            </a:ln>
            <a:effectLst/>
            <a:sp3d/>
          </c:spPr>
          <c:invertIfNegative val="0"/>
          <c:dLbls>
            <c:dLbl>
              <c:idx val="0"/>
              <c:layout>
                <c:manualLayout>
                  <c:x val="1.8034914449201751E-2"/>
                  <c:y val="0.25661984526971748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15BF-4042-820B-095157A3982E}"/>
                </c:ext>
              </c:extLst>
            </c:dLbl>
            <c:dLbl>
              <c:idx val="1"/>
              <c:layout>
                <c:manualLayout>
                  <c:x val="1.362977712827735E-2"/>
                  <c:y val="0.30626900041409538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0">
                    <a:spAutoFit/>
                  </a:bodyPr>
                  <a:lstStyle/>
                  <a:p>
                    <a:pPr algn="ctr">
                      <a:defRPr sz="2800" b="1" i="0" u="none" strike="noStrike" kern="1200" baseline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defRPr>
                    </a:pPr>
                    <a:fld id="{1E69F816-5089-4EE6-B075-5838A84FF779}" type="VALUE">
                      <a:rPr lang="en-US" sz="2800" u="none" smtClean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pPr algn="ctr">
                        <a:defRPr sz="2800" b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pPr>
                      <a:t>[ЗНАЧЕНИЕ]</a:t>
                    </a:fld>
                    <a:endParaRPr lang="ru-RU"/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0">
                  <a:spAutoFit/>
                </a:bodyPr>
                <a:lstStyle/>
                <a:p>
                  <a:pPr algn="ctr">
                    <a:defRPr sz="2800" b="1" i="0" u="none" strike="noStrike" kern="1200" baseline="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+mn-ea"/>
                      <a:cs typeface="Times New Roman" panose="02020603050405020304" pitchFamily="18" charset="0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1-15BF-4042-820B-095157A3982E}"/>
                </c:ext>
              </c:extLst>
            </c:dLbl>
            <c:dLbl>
              <c:idx val="2"/>
              <c:layout>
                <c:manualLayout>
                  <c:x val="1.1410175697477108E-3"/>
                  <c:y val="0.1018618932913178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2400" b="1" i="0" u="none" strike="noStrike" kern="1200" baseline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defRPr>
                    </a:pPr>
                    <a:fld id="{DCAC8233-EF95-4068-9583-47D71AFCCA11}" type="VALUE">
                      <a:rPr lang="ru-RU" sz="2400" u="none" smtClean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pPr>
                        <a:defRPr sz="2400" b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pPr>
                      <a:t>[ЗНАЧЕНИЕ]</a:t>
                    </a:fld>
                    <a:endParaRPr lang="ru-RU" sz="2400" u="none" dirty="0" smtClean="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endParaRPr>
                  </a:p>
                  <a:p>
                    <a:pPr>
                      <a:defRPr sz="2400" b="1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pPr>
                    <a:r>
                      <a:rPr lang="ru-RU" sz="2400" u="none" dirty="0" smtClean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Дефицит бюджета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2400" b="1" i="0" u="none" strike="noStrike" kern="1200" baseline="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+mn-ea"/>
                      <a:cs typeface="Times New Roman" panose="02020603050405020304" pitchFamily="18" charset="0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3784250705287257"/>
                      <c:h val="0.19423388983715612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2-15BF-4042-820B-095157A3982E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800" b="1" i="0" u="none" strike="noStrike" kern="1200" baseline="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Лист1!$A$2:$A$4</c:f>
              <c:strCache>
                <c:ptCount val="2"/>
                <c:pt idx="0">
                  <c:v>Доходы бюджета</c:v>
                </c:pt>
                <c:pt idx="1">
                  <c:v>Расходы бюджета</c:v>
                </c:pt>
              </c:strCache>
            </c:strRef>
          </c:cat>
          <c:val>
            <c:numRef>
              <c:f>Лист1!$B$2:$B$4</c:f>
              <c:numCache>
                <c:formatCode>0.0</c:formatCode>
                <c:ptCount val="3"/>
                <c:pt idx="0">
                  <c:v>2047.3</c:v>
                </c:pt>
                <c:pt idx="1">
                  <c:v>2320.3000000000002</c:v>
                </c:pt>
                <c:pt idx="2">
                  <c:v>-273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15BF-4042-820B-095157A3982E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Исполнено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  <a:sp3d/>
          </c:spPr>
          <c:invertIfNegative val="0"/>
          <c:dLbls>
            <c:dLbl>
              <c:idx val="0"/>
              <c:layout>
                <c:manualLayout>
                  <c:x val="1.6603093483440112E-3"/>
                  <c:y val="9.724719138950890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15BF-4042-820B-095157A3982E}"/>
                </c:ext>
              </c:extLst>
            </c:dLbl>
            <c:dLbl>
              <c:idx val="1"/>
              <c:layout>
                <c:manualLayout>
                  <c:x val="1.4987650944766821E-3"/>
                  <c:y val="0.10022855204640561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15BF-4042-820B-095157A3982E}"/>
                </c:ext>
              </c:extLst>
            </c:dLbl>
            <c:dLbl>
              <c:idx val="2"/>
              <c:layout>
                <c:manualLayout>
                  <c:x val="1.5428188415911892E-2"/>
                  <c:y val="0.11582761848010163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2400" b="1" i="0" u="none" strike="noStrike" kern="1200" baseline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defRPr>
                    </a:pPr>
                    <a:fld id="{03994B36-F712-4405-BFB3-D41DE8723BAA}" type="VALUE">
                      <a:rPr lang="en-US" sz="2400" smtClean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pPr>
                        <a:defRPr sz="2400" b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pPr>
                      <a:t>[ЗНАЧЕНИЕ]</a:t>
                    </a:fld>
                    <a:r>
                      <a:rPr lang="en-US" sz="2400" dirty="0" smtClean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 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2400" b="1" i="0" u="none" strike="noStrike" kern="1200" baseline="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+mn-ea"/>
                      <a:cs typeface="Times New Roman" panose="02020603050405020304" pitchFamily="18" charset="0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2078536857728057"/>
                      <c:h val="0.1342079415418489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6-15BF-4042-820B-095157A3982E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400" b="1" i="0" u="none" strike="noStrike" kern="1200" baseline="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Лист1!$A$2:$A$4</c:f>
              <c:strCache>
                <c:ptCount val="2"/>
                <c:pt idx="0">
                  <c:v>Доходы бюджета</c:v>
                </c:pt>
                <c:pt idx="1">
                  <c:v>Расходы бюджета</c:v>
                </c:pt>
              </c:strCache>
            </c:strRef>
          </c:cat>
          <c:val>
            <c:numRef>
              <c:f>Лист1!$C$2:$C$4</c:f>
              <c:numCache>
                <c:formatCode>0.0</c:formatCode>
                <c:ptCount val="3"/>
                <c:pt idx="0">
                  <c:v>1003</c:v>
                </c:pt>
                <c:pt idx="1">
                  <c:v>1017.5</c:v>
                </c:pt>
                <c:pt idx="2">
                  <c:v>-14.5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15BF-4042-820B-095157A3982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66"/>
        <c:shape val="box"/>
        <c:axId val="143325976"/>
        <c:axId val="143326368"/>
        <c:axId val="0"/>
      </c:bar3DChart>
      <c:catAx>
        <c:axId val="14332597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  <c:crossAx val="143326368"/>
        <c:crosses val="autoZero"/>
        <c:auto val="1"/>
        <c:lblAlgn val="ctr"/>
        <c:lblOffset val="100"/>
        <c:noMultiLvlLbl val="0"/>
      </c:catAx>
      <c:valAx>
        <c:axId val="14332636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  <c:crossAx val="14332597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за I полугодие 2016 года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  <a:sp3d/>
          </c:spPr>
          <c:invertIfNegative val="0"/>
          <c:dLbls>
            <c:dLbl>
              <c:idx val="0"/>
              <c:layout>
                <c:manualLayout>
                  <c:x val="9.6276255752229627E-4"/>
                  <c:y val="-3.964942489050959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0-F0A1-4DC9-A9B2-812AC876C9F3}"/>
                </c:ext>
              </c:extLst>
            </c:dLbl>
            <c:dLbl>
              <c:idx val="1"/>
              <c:layout>
                <c:manualLayout>
                  <c:x val="1.4054120092566852E-3"/>
                  <c:y val="-2.565551022327088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F0A1-4DC9-A9B2-812AC876C9F3}"/>
                </c:ext>
              </c:extLst>
            </c:dLbl>
            <c:dLbl>
              <c:idx val="2"/>
              <c:layout>
                <c:manualLayout>
                  <c:x val="-5.621648037026741E-3"/>
                  <c:y val="-2.332319111206444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2-F0A1-4DC9-A9B2-812AC876C9F3}"/>
                </c:ext>
              </c:extLst>
            </c:dLbl>
            <c:dLbl>
              <c:idx val="3"/>
              <c:layout>
                <c:manualLayout>
                  <c:x val="2.7705429184055413E-3"/>
                  <c:y val="-3.046247500561960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3-F0A1-4DC9-A9B2-812AC876C9F3}"/>
                </c:ext>
              </c:extLst>
            </c:dLbl>
            <c:dLbl>
              <c:idx val="4"/>
              <c:layout>
                <c:manualLayout>
                  <c:x val="8.4324720555401123E-3"/>
                  <c:y val="-3.498478666809666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4-F0A1-4DC9-A9B2-812AC876C9F3}"/>
                </c:ext>
              </c:extLst>
            </c:dLbl>
            <c:dLbl>
              <c:idx val="5"/>
              <c:layout>
                <c:manualLayout>
                  <c:x val="-6.2042189804543707E-2"/>
                  <c:y val="3.660528933244985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5-F0A1-4DC9-A9B2-812AC876C9F3}"/>
                </c:ext>
              </c:extLst>
            </c:dLbl>
            <c:dLbl>
              <c:idx val="6"/>
              <c:layout>
                <c:manualLayout>
                  <c:x val="-1.4054120092566852E-3"/>
                  <c:y val="-2.332319111206444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6-F0A1-4DC9-A9B2-812AC876C9F3}"/>
                </c:ext>
              </c:extLst>
            </c:dLbl>
            <c:dLbl>
              <c:idx val="7"/>
              <c:layout>
                <c:manualLayout>
                  <c:x val="-1.4054120092567885E-3"/>
                  <c:y val="-1.632623377844510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7-F0A1-4DC9-A9B2-812AC876C9F3}"/>
                </c:ext>
              </c:extLst>
            </c:dLbl>
            <c:dLbl>
              <c:idx val="8"/>
              <c:layout>
                <c:manualLayout>
                  <c:x val="5.6216480370266386E-3"/>
                  <c:y val="-2.798782933447733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8-F0A1-4DC9-A9B2-812AC876C9F3}"/>
                </c:ext>
              </c:extLst>
            </c:dLbl>
            <c:dLbl>
              <c:idx val="9"/>
              <c:layout>
                <c:manualLayout>
                  <c:x val="0"/>
                  <c:y val="-3.265246755689030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9-F0A1-4DC9-A9B2-812AC876C9F3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4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/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Лист1!$A$2:$A$11</c:f>
              <c:strCache>
                <c:ptCount val="10"/>
                <c:pt idx="0">
                  <c:v>общегосударственные вопросы</c:v>
                </c:pt>
                <c:pt idx="1">
                  <c:v>национальная безопасность</c:v>
                </c:pt>
                <c:pt idx="2">
                  <c:v>национальная экономика</c:v>
                </c:pt>
                <c:pt idx="3">
                  <c:v>ЖКХ</c:v>
                </c:pt>
                <c:pt idx="4">
                  <c:v>охрана окружающей среды</c:v>
                </c:pt>
                <c:pt idx="5">
                  <c:v>образование</c:v>
                </c:pt>
                <c:pt idx="6">
                  <c:v>культура и кинематография</c:v>
                </c:pt>
                <c:pt idx="7">
                  <c:v>социальная политика</c:v>
                </c:pt>
                <c:pt idx="8">
                  <c:v>физ.культура и спорт</c:v>
                </c:pt>
                <c:pt idx="9">
                  <c:v>средства массовой информации</c:v>
                </c:pt>
              </c:strCache>
            </c:strRef>
          </c:cat>
          <c:val>
            <c:numRef>
              <c:f>Лист1!$B$2:$B$11</c:f>
              <c:numCache>
                <c:formatCode>0.0</c:formatCode>
                <c:ptCount val="10"/>
                <c:pt idx="0">
                  <c:v>50.6</c:v>
                </c:pt>
                <c:pt idx="1">
                  <c:v>30.4</c:v>
                </c:pt>
                <c:pt idx="2">
                  <c:v>57.8</c:v>
                </c:pt>
                <c:pt idx="3">
                  <c:v>71.599999999999994</c:v>
                </c:pt>
                <c:pt idx="4">
                  <c:v>0.3</c:v>
                </c:pt>
                <c:pt idx="5">
                  <c:v>585.6</c:v>
                </c:pt>
                <c:pt idx="6">
                  <c:v>31.4</c:v>
                </c:pt>
                <c:pt idx="7">
                  <c:v>107.2</c:v>
                </c:pt>
                <c:pt idx="8">
                  <c:v>9.5</c:v>
                </c:pt>
                <c:pt idx="9">
                  <c:v>0.8</c:v>
                </c:pt>
              </c:numCache>
            </c:numRef>
          </c:val>
          <c:shape val="cylinder"/>
          <c:extLst>
            <c:ext xmlns:c16="http://schemas.microsoft.com/office/drawing/2014/chart" uri="{C3380CC4-5D6E-409C-BE32-E72D297353CC}">
              <c16:uniqueId val="{0000000A-F0A1-4DC9-A9B2-812AC876C9F3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за I полугодие 2017  года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  <a:sp3d/>
          </c:spPr>
          <c:invertIfNegative val="0"/>
          <c:dLbls>
            <c:dLbl>
              <c:idx val="0"/>
              <c:layout>
                <c:manualLayout>
                  <c:x val="9.7574325269440716E-3"/>
                  <c:y val="-0.13242760995690908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B-F0A1-4DC9-A9B2-812AC876C9F3}"/>
                </c:ext>
              </c:extLst>
            </c:dLbl>
            <c:dLbl>
              <c:idx val="1"/>
              <c:layout>
                <c:manualLayout>
                  <c:x val="5.3801827611056324E-3"/>
                  <c:y val="-0.1045821071823675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C-F0A1-4DC9-A9B2-812AC876C9F3}"/>
                </c:ext>
              </c:extLst>
            </c:dLbl>
            <c:dLbl>
              <c:idx val="2"/>
              <c:layout>
                <c:manualLayout>
                  <c:x val="6.6246916946568158E-3"/>
                  <c:y val="-0.14387562384945046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D-F0A1-4DC9-A9B2-812AC876C9F3}"/>
                </c:ext>
              </c:extLst>
            </c:dLbl>
            <c:dLbl>
              <c:idx val="3"/>
              <c:layout>
                <c:manualLayout>
                  <c:x val="1.3212090173005111E-2"/>
                  <c:y val="-0.1117213910759227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E-F0A1-4DC9-A9B2-812AC876C9F3}"/>
                </c:ext>
              </c:extLst>
            </c:dLbl>
            <c:dLbl>
              <c:idx val="4"/>
              <c:layout>
                <c:manualLayout>
                  <c:x val="7.2282442220966032E-3"/>
                  <c:y val="-0.1033720559521518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F-F0A1-4DC9-A9B2-812AC876C9F3}"/>
                </c:ext>
              </c:extLst>
            </c:dLbl>
            <c:dLbl>
              <c:idx val="5"/>
              <c:layout>
                <c:manualLayout>
                  <c:x val="8.0956396465966335E-2"/>
                  <c:y val="2.261144773087890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10-F0A1-4DC9-A9B2-812AC876C9F3}"/>
                </c:ext>
              </c:extLst>
            </c:dLbl>
            <c:dLbl>
              <c:idx val="6"/>
              <c:layout>
                <c:manualLayout>
                  <c:x val="8.0451537852725214E-5"/>
                  <c:y val="-0.13207170173348246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11-F0A1-4DC9-A9B2-812AC876C9F3}"/>
                </c:ext>
              </c:extLst>
            </c:dLbl>
            <c:dLbl>
              <c:idx val="7"/>
              <c:layout>
                <c:manualLayout>
                  <c:x val="1.718686092485406E-2"/>
                  <c:y val="-9.603571864077588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12-F0A1-4DC9-A9B2-812AC876C9F3}"/>
                </c:ext>
              </c:extLst>
            </c:dLbl>
            <c:dLbl>
              <c:idx val="8"/>
              <c:layout>
                <c:manualLayout>
                  <c:x val="1.7347799242707095E-2"/>
                  <c:y val="-0.11984067297365819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13-F0A1-4DC9-A9B2-812AC876C9F3}"/>
                </c:ext>
              </c:extLst>
            </c:dLbl>
            <c:dLbl>
              <c:idx val="9"/>
              <c:layout>
                <c:manualLayout>
                  <c:x val="1.3010795334828898E-2"/>
                  <c:y val="-9.870741772973894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14-F0A1-4DC9-A9B2-812AC876C9F3}"/>
                </c:ext>
              </c:extLst>
            </c:dLbl>
            <c:dLbl>
              <c:idx val="10"/>
              <c:layout>
                <c:manualLayout>
                  <c:x val="8.6738996213536531E-3"/>
                  <c:y val="-0.1130572386543945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5-F0A1-4DC9-A9B2-812AC876C9F3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4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/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Лист1!$A$2:$A$11</c:f>
              <c:strCache>
                <c:ptCount val="10"/>
                <c:pt idx="0">
                  <c:v>общегосударственные вопросы</c:v>
                </c:pt>
                <c:pt idx="1">
                  <c:v>национальная безопасность</c:v>
                </c:pt>
                <c:pt idx="2">
                  <c:v>национальная экономика</c:v>
                </c:pt>
                <c:pt idx="3">
                  <c:v>ЖКХ</c:v>
                </c:pt>
                <c:pt idx="4">
                  <c:v>охрана окружающей среды</c:v>
                </c:pt>
                <c:pt idx="5">
                  <c:v>образование</c:v>
                </c:pt>
                <c:pt idx="6">
                  <c:v>культура и кинематография</c:v>
                </c:pt>
                <c:pt idx="7">
                  <c:v>социальная политика</c:v>
                </c:pt>
                <c:pt idx="8">
                  <c:v>физ.культура и спорт</c:v>
                </c:pt>
                <c:pt idx="9">
                  <c:v>средства массовой информации</c:v>
                </c:pt>
              </c:strCache>
            </c:strRef>
          </c:cat>
          <c:val>
            <c:numRef>
              <c:f>Лист1!$C$2:$C$11</c:f>
              <c:numCache>
                <c:formatCode>0.0</c:formatCode>
                <c:ptCount val="10"/>
                <c:pt idx="0">
                  <c:v>50.6</c:v>
                </c:pt>
                <c:pt idx="1">
                  <c:v>29.1</c:v>
                </c:pt>
                <c:pt idx="2">
                  <c:v>34.1</c:v>
                </c:pt>
                <c:pt idx="3">
                  <c:v>132.19999999999999</c:v>
                </c:pt>
                <c:pt idx="4">
                  <c:v>0.2</c:v>
                </c:pt>
                <c:pt idx="5">
                  <c:v>602.4</c:v>
                </c:pt>
                <c:pt idx="6">
                  <c:v>36.200000000000003</c:v>
                </c:pt>
                <c:pt idx="7">
                  <c:v>110</c:v>
                </c:pt>
                <c:pt idx="8">
                  <c:v>21.6</c:v>
                </c:pt>
                <c:pt idx="9">
                  <c:v>0.8</c:v>
                </c:pt>
              </c:numCache>
            </c:numRef>
          </c:val>
          <c:shape val="cylinder"/>
          <c:extLst>
            <c:ext xmlns:c16="http://schemas.microsoft.com/office/drawing/2014/chart" uri="{C3380CC4-5D6E-409C-BE32-E72D297353CC}">
              <c16:uniqueId val="{00000016-F0A1-4DC9-A9B2-812AC876C9F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47"/>
        <c:gapDepth val="0"/>
        <c:shape val="box"/>
        <c:axId val="326588920"/>
        <c:axId val="326589312"/>
        <c:axId val="0"/>
      </c:bar3DChart>
      <c:catAx>
        <c:axId val="32658892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>
            <a:solidFill>
              <a:schemeClr val="accent1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  <c:crossAx val="326589312"/>
        <c:crosses val="autoZero"/>
        <c:auto val="1"/>
        <c:lblAlgn val="ctr"/>
        <c:lblOffset val="0"/>
        <c:tickMarkSkip val="1"/>
        <c:noMultiLvlLbl val="0"/>
      </c:catAx>
      <c:valAx>
        <c:axId val="32658931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bg1">
                  <a:lumMod val="85000"/>
                </a:schemeClr>
              </a:solidFill>
              <a:round/>
            </a:ln>
            <a:effectLst>
              <a:outerShdw blurRad="50800" dist="50800" dir="5400000" algn="ctr" rotWithShape="0">
                <a:schemeClr val="tx1"/>
              </a:outerShdw>
            </a:effectLst>
          </c:spPr>
        </c:majorGridlines>
        <c:numFmt formatCode="0.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  <c:crossAx val="32658892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1628625963235415"/>
          <c:y val="0.88607604853022026"/>
          <c:w val="0.79087660569590623"/>
          <c:h val="7.5484490327285575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11617655781621551"/>
          <c:y val="0.17527786277059587"/>
          <c:w val="0.83903207614987052"/>
          <c:h val="0.44344851985007266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за I полугодие 2016 года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-9.821395372719692E-3"/>
                  <c:y val="-8.070794767842119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0-E0D6-4813-B026-2BC4566CEFBF}"/>
                </c:ext>
              </c:extLst>
            </c:dLbl>
            <c:dLbl>
              <c:idx val="1"/>
              <c:layout>
                <c:manualLayout>
                  <c:x val="6.9939719997662809E-3"/>
                  <c:y val="-6.036324868048650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8.432472055540112E-2"/>
                      <c:h val="5.8919488723953466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1-E0D6-4813-B026-2BC4566CEFBF}"/>
                </c:ext>
              </c:extLst>
            </c:dLbl>
            <c:dLbl>
              <c:idx val="2"/>
              <c:layout>
                <c:manualLayout>
                  <c:x val="-1.5375428705994005E-3"/>
                  <c:y val="-3.07479155511359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2-E0D6-4813-B026-2BC4566CEFBF}"/>
                </c:ext>
              </c:extLst>
            </c:dLbl>
            <c:dLbl>
              <c:idx val="3"/>
              <c:layout>
                <c:manualLayout>
                  <c:x val="-1.5375428705994005E-3"/>
                  <c:y val="-9.1993039088197493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3-E0D6-4813-B026-2BC4566CEFBF}"/>
                </c:ext>
              </c:extLst>
            </c:dLbl>
            <c:dLbl>
              <c:idx val="6"/>
              <c:layout>
                <c:manualLayout>
                  <c:x val="8.3333333333333367E-3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4-E0D6-4813-B026-2BC4566CEFBF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2400" b="1"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Лист1!$A$2:$A$8</c:f>
              <c:strCache>
                <c:ptCount val="7"/>
                <c:pt idx="0">
                  <c:v>Администрация</c:v>
                </c:pt>
                <c:pt idx="1">
                  <c:v>УО</c:v>
                </c:pt>
                <c:pt idx="2">
                  <c:v>УКиС</c:v>
                </c:pt>
                <c:pt idx="3">
                  <c:v>Управление финансов</c:v>
                </c:pt>
                <c:pt idx="4">
                  <c:v>КУИ</c:v>
                </c:pt>
                <c:pt idx="5">
                  <c:v>Дума</c:v>
                </c:pt>
                <c:pt idx="6">
                  <c:v>Счетная палата</c:v>
                </c:pt>
              </c:strCache>
            </c:strRef>
          </c:cat>
          <c:val>
            <c:numRef>
              <c:f>Лист1!$B$2:$B$8</c:f>
              <c:numCache>
                <c:formatCode>0.0</c:formatCode>
                <c:ptCount val="7"/>
                <c:pt idx="0">
                  <c:v>307.3</c:v>
                </c:pt>
                <c:pt idx="1">
                  <c:v>552</c:v>
                </c:pt>
                <c:pt idx="2">
                  <c:v>75.7</c:v>
                </c:pt>
                <c:pt idx="3">
                  <c:v>4.9000000000000004</c:v>
                </c:pt>
                <c:pt idx="4">
                  <c:v>4</c:v>
                </c:pt>
                <c:pt idx="5">
                  <c:v>1.7</c:v>
                </c:pt>
                <c:pt idx="6">
                  <c:v>1.1000000000000001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E0D6-4813-B026-2BC4566CEFBF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за I полугодие 2017 года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8.2507644556031202E-3"/>
                  <c:y val="-5.8747035875468525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6-E0D6-4813-B026-2BC4566CEFBF}"/>
                </c:ext>
              </c:extLst>
            </c:dLbl>
            <c:dLbl>
              <c:idx val="1"/>
              <c:layout>
                <c:manualLayout>
                  <c:x val="5.3091707228111427E-2"/>
                  <c:y val="-1.625152987072591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0213826244154814"/>
                      <c:h val="9.6781151992656606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7-E0D6-4813-B026-2BC4566CEFBF}"/>
                </c:ext>
              </c:extLst>
            </c:dLbl>
            <c:dLbl>
              <c:idx val="2"/>
              <c:layout>
                <c:manualLayout>
                  <c:x val="4.4659124510208328E-2"/>
                  <c:y val="-3.865562609959458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8-E0D6-4813-B026-2BC4566CEFBF}"/>
                </c:ext>
              </c:extLst>
            </c:dLbl>
            <c:dLbl>
              <c:idx val="3"/>
              <c:layout>
                <c:manualLayout>
                  <c:x val="1.2500000000000001E-2"/>
                  <c:y val="-6.9767441860465428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9-E0D6-4813-B026-2BC4566CEFBF}"/>
                </c:ext>
              </c:extLst>
            </c:dLbl>
            <c:dLbl>
              <c:idx val="4"/>
              <c:layout>
                <c:manualLayout>
                  <c:x val="1.6666666666666701E-2"/>
                  <c:y val="-1.860465116279070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A-E0D6-4813-B026-2BC4566CEFBF}"/>
                </c:ext>
              </c:extLst>
            </c:dLbl>
            <c:dLbl>
              <c:idx val="5"/>
              <c:layout>
                <c:manualLayout>
                  <c:x val="8.3333333333334546E-3"/>
                  <c:y val="-1.162790697674415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B-E0D6-4813-B026-2BC4566CEFBF}"/>
                </c:ext>
              </c:extLst>
            </c:dLbl>
            <c:dLbl>
              <c:idx val="6"/>
              <c:layout>
                <c:manualLayout>
                  <c:x val="9.7222222222222224E-3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C-E0D6-4813-B026-2BC4566CEFBF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2400" b="1"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Лист1!$A$2:$A$8</c:f>
              <c:strCache>
                <c:ptCount val="7"/>
                <c:pt idx="0">
                  <c:v>Администрация</c:v>
                </c:pt>
                <c:pt idx="1">
                  <c:v>УО</c:v>
                </c:pt>
                <c:pt idx="2">
                  <c:v>УКиС</c:v>
                </c:pt>
                <c:pt idx="3">
                  <c:v>Управление финансов</c:v>
                </c:pt>
                <c:pt idx="4">
                  <c:v>КУИ</c:v>
                </c:pt>
                <c:pt idx="5">
                  <c:v>Дума</c:v>
                </c:pt>
                <c:pt idx="6">
                  <c:v>Счетная палата</c:v>
                </c:pt>
              </c:strCache>
            </c:strRef>
          </c:cat>
          <c:val>
            <c:numRef>
              <c:f>Лист1!$C$2:$C$8</c:f>
              <c:numCache>
                <c:formatCode>0.0</c:formatCode>
                <c:ptCount val="7"/>
                <c:pt idx="0">
                  <c:v>344.6</c:v>
                </c:pt>
                <c:pt idx="1">
                  <c:v>577.70000000000005</c:v>
                </c:pt>
                <c:pt idx="2">
                  <c:v>84.3</c:v>
                </c:pt>
                <c:pt idx="3">
                  <c:v>4.7</c:v>
                </c:pt>
                <c:pt idx="4">
                  <c:v>3.8</c:v>
                </c:pt>
                <c:pt idx="5">
                  <c:v>1.4</c:v>
                </c:pt>
                <c:pt idx="6">
                  <c:v>1.1000000000000001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D-E0D6-4813-B026-2BC4566CEFBF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48"/>
        <c:gapDepth val="0"/>
        <c:shape val="box"/>
        <c:axId val="326589704"/>
        <c:axId val="326591272"/>
        <c:axId val="0"/>
      </c:bar3DChart>
      <c:catAx>
        <c:axId val="326589704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800">
                <a:latin typeface="Times New Roman" panose="02020603050405020304" pitchFamily="18" charset="0"/>
                <a:cs typeface="Times New Roman" panose="02020603050405020304" pitchFamily="18" charset="0"/>
              </a:defRPr>
            </a:pPr>
            <a:endParaRPr lang="ru-RU"/>
          </a:p>
        </c:txPr>
        <c:crossAx val="326591272"/>
        <c:crossesAt val="0.1"/>
        <c:auto val="1"/>
        <c:lblAlgn val="ctr"/>
        <c:lblOffset val="100"/>
        <c:noMultiLvlLbl val="0"/>
      </c:catAx>
      <c:valAx>
        <c:axId val="326591272"/>
        <c:scaling>
          <c:logBase val="10"/>
          <c:orientation val="minMax"/>
        </c:scaling>
        <c:delete val="0"/>
        <c:axPos val="l"/>
        <c:majorGridlines/>
        <c:numFmt formatCode="0.0" sourceLinked="1"/>
        <c:majorTickMark val="out"/>
        <c:minorTickMark val="none"/>
        <c:tickLblPos val="nextTo"/>
        <c:txPr>
          <a:bodyPr/>
          <a:lstStyle/>
          <a:p>
            <a: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pPr>
            <a:endParaRPr lang="ru-RU"/>
          </a:p>
        </c:txPr>
        <c:crossAx val="326589704"/>
        <c:crosses val="autoZero"/>
        <c:crossBetween val="between"/>
      </c:valAx>
    </c:plotArea>
    <c:legend>
      <c:legendPos val="t"/>
      <c:layout>
        <c:manualLayout>
          <c:xMode val="edge"/>
          <c:yMode val="edge"/>
          <c:x val="4.26707431730175E-2"/>
          <c:y val="1.7000688441826665E-2"/>
          <c:w val="0.67011671338093881"/>
          <c:h val="6.2503250975292593E-2"/>
        </c:manualLayout>
      </c:layout>
      <c:overlay val="0"/>
      <c:txPr>
        <a:bodyPr/>
        <a:lstStyle/>
        <a:p>
          <a:pPr>
            <a:defRPr b="1">
              <a:latin typeface="Times New Roman" panose="02020603050405020304" pitchFamily="18" charset="0"/>
              <a:cs typeface="Times New Roman" panose="02020603050405020304" pitchFamily="18" charset="0"/>
            </a:defRPr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34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0"/>
          <c:y val="0.13279892380930425"/>
          <c:w val="0.61831448927327148"/>
          <c:h val="0.50890571907104654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spPr>
            <a:solidFill>
              <a:srgbClr val="FFFF00"/>
            </a:solidFill>
            <a:ln w="76200">
              <a:solidFill>
                <a:schemeClr val="bg1"/>
              </a:solidFill>
            </a:ln>
          </c:spPr>
          <c:dPt>
            <c:idx val="0"/>
            <c:bubble3D val="0"/>
            <c:spPr>
              <a:solidFill>
                <a:srgbClr val="FFFF00"/>
              </a:solidFill>
              <a:ln w="76200">
                <a:solidFill>
                  <a:schemeClr val="bg1"/>
                </a:solidFill>
              </a:ln>
              <a:effectLst/>
              <a:sp3d contourW="76200">
                <a:contourClr>
                  <a:schemeClr val="bg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1-9F3E-45CF-93DC-AC5086478B2F}"/>
              </c:ext>
            </c:extLst>
          </c:dPt>
          <c:dPt>
            <c:idx val="1"/>
            <c:bubble3D val="0"/>
            <c:spPr>
              <a:solidFill>
                <a:srgbClr val="00B0F0"/>
              </a:solidFill>
              <a:ln w="76200">
                <a:solidFill>
                  <a:schemeClr val="bg1"/>
                </a:solidFill>
              </a:ln>
              <a:effectLst/>
              <a:sp3d contourW="76200">
                <a:contourClr>
                  <a:schemeClr val="bg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3-9F3E-45CF-93DC-AC5086478B2F}"/>
              </c:ext>
            </c:extLst>
          </c:dPt>
          <c:dPt>
            <c:idx val="2"/>
            <c:bubble3D val="0"/>
            <c:spPr>
              <a:solidFill>
                <a:srgbClr val="FFFF00"/>
              </a:solidFill>
              <a:ln w="76200">
                <a:solidFill>
                  <a:schemeClr val="bg1"/>
                </a:solidFill>
              </a:ln>
              <a:effectLst/>
              <a:sp3d contourW="76200">
                <a:contourClr>
                  <a:schemeClr val="bg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5-9F3E-45CF-93DC-AC5086478B2F}"/>
              </c:ext>
            </c:extLst>
          </c:dPt>
          <c:dPt>
            <c:idx val="3"/>
            <c:bubble3D val="0"/>
            <c:spPr>
              <a:solidFill>
                <a:srgbClr val="FFFF00"/>
              </a:solidFill>
              <a:ln w="76200">
                <a:solidFill>
                  <a:schemeClr val="bg1"/>
                </a:solidFill>
              </a:ln>
              <a:effectLst/>
              <a:sp3d contourW="76200">
                <a:contourClr>
                  <a:schemeClr val="bg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7-9F3E-45CF-93DC-AC5086478B2F}"/>
              </c:ext>
            </c:extLst>
          </c:dPt>
          <c:dPt>
            <c:idx val="4"/>
            <c:bubble3D val="0"/>
            <c:spPr>
              <a:solidFill>
                <a:srgbClr val="FFFF00"/>
              </a:solidFill>
              <a:ln w="76200">
                <a:solidFill>
                  <a:schemeClr val="bg1"/>
                </a:solidFill>
              </a:ln>
              <a:effectLst/>
              <a:sp3d contourW="76200">
                <a:contourClr>
                  <a:schemeClr val="bg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9-9F3E-45CF-93DC-AC5086478B2F}"/>
              </c:ext>
            </c:extLst>
          </c:dPt>
          <c:dPt>
            <c:idx val="5"/>
            <c:bubble3D val="0"/>
            <c:spPr>
              <a:solidFill>
                <a:srgbClr val="FFFF00"/>
              </a:solidFill>
              <a:ln w="76200">
                <a:solidFill>
                  <a:schemeClr val="bg1"/>
                </a:solidFill>
              </a:ln>
              <a:effectLst/>
              <a:sp3d contourW="76200">
                <a:contourClr>
                  <a:schemeClr val="bg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B-9F3E-45CF-93DC-AC5086478B2F}"/>
              </c:ext>
            </c:extLst>
          </c:dPt>
          <c:dPt>
            <c:idx val="6"/>
            <c:bubble3D val="0"/>
            <c:spPr>
              <a:solidFill>
                <a:srgbClr val="FFFF00"/>
              </a:solidFill>
              <a:ln w="76200">
                <a:solidFill>
                  <a:schemeClr val="bg1"/>
                </a:solidFill>
              </a:ln>
              <a:effectLst/>
              <a:sp3d contourW="76200">
                <a:contourClr>
                  <a:schemeClr val="bg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D-9F3E-45CF-93DC-AC5086478B2F}"/>
              </c:ext>
            </c:extLst>
          </c:dPt>
          <c:dPt>
            <c:idx val="7"/>
            <c:bubble3D val="0"/>
            <c:spPr>
              <a:solidFill>
                <a:srgbClr val="FFFF00"/>
              </a:solidFill>
              <a:ln w="76200">
                <a:solidFill>
                  <a:schemeClr val="bg1"/>
                </a:solidFill>
              </a:ln>
              <a:effectLst/>
              <a:sp3d contourW="76200">
                <a:contourClr>
                  <a:schemeClr val="bg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F-9F3E-45CF-93DC-AC5086478B2F}"/>
              </c:ext>
            </c:extLst>
          </c:dPt>
          <c:dPt>
            <c:idx val="8"/>
            <c:bubble3D val="0"/>
            <c:spPr>
              <a:solidFill>
                <a:srgbClr val="FFFF00"/>
              </a:solidFill>
              <a:ln w="76200">
                <a:solidFill>
                  <a:schemeClr val="bg1"/>
                </a:solidFill>
              </a:ln>
              <a:effectLst/>
              <a:sp3d contourW="76200">
                <a:contourClr>
                  <a:schemeClr val="bg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11-9F3E-45CF-93DC-AC5086478B2F}"/>
              </c:ext>
            </c:extLst>
          </c:dPt>
          <c:dPt>
            <c:idx val="9"/>
            <c:bubble3D val="0"/>
            <c:spPr>
              <a:solidFill>
                <a:srgbClr val="FFFF00"/>
              </a:solidFill>
              <a:ln w="76200">
                <a:solidFill>
                  <a:schemeClr val="bg1"/>
                </a:solidFill>
              </a:ln>
              <a:effectLst/>
              <a:sp3d contourW="76200">
                <a:contourClr>
                  <a:schemeClr val="bg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13-9F3E-45CF-93DC-AC5086478B2F}"/>
              </c:ext>
            </c:extLst>
          </c:dPt>
          <c:dLbls>
            <c:dLbl>
              <c:idx val="0"/>
              <c:layout>
                <c:manualLayout>
                  <c:x val="-0.19366004679442075"/>
                  <c:y val="-0.37310686653264941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4400" b="0" i="0" u="none" strike="noStrike" kern="1200" baseline="0">
                      <a:solidFill>
                        <a:schemeClr val="bg1"/>
                      </a:solidFill>
                      <a:latin typeface="Times New Roman" panose="02020603050405020304" pitchFamily="18" charset="0"/>
                      <a:ea typeface="+mn-ea"/>
                      <a:cs typeface="Times New Roman" panose="02020603050405020304" pitchFamily="18" charset="0"/>
                    </a:defRPr>
                  </a:pPr>
                  <a:endParaRPr lang="ru-RU"/>
                </a:p>
              </c:txPr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3231167572074135"/>
                      <c:h val="0.19273880470304139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1-9F3E-45CF-93DC-AC5086478B2F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4400" b="0" i="0" u="none" strike="noStrike" kern="1200" baseline="0">
                    <a:solidFill>
                      <a:schemeClr val="bg1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Лист1!$A$2</c:f>
              <c:strCache>
                <c:ptCount val="1"/>
                <c:pt idx="0">
                  <c:v>Бюджетные кредиты, полученные от бюджетов других уровней бюджетной ситемы РФ</c:v>
                </c:pt>
              </c:strCache>
            </c:strRef>
          </c:cat>
          <c:val>
            <c:numRef>
              <c:f>Лист1!$B$2</c:f>
              <c:numCache>
                <c:formatCode>0.0</c:formatCode>
                <c:ptCount val="1"/>
                <c:pt idx="0">
                  <c:v>47.7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4-9F3E-45CF-93DC-AC5086478B2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4.1030578748610089E-2"/>
          <c:y val="0.69768898843524718"/>
          <c:w val="0.93153740277670949"/>
          <c:h val="0.2632807570647287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8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34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0.23735007315254641"/>
          <c:y val="0.2802744139540051"/>
          <c:w val="0.59786795234129542"/>
          <c:h val="0.53211804379459193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spPr>
            <a:solidFill>
              <a:srgbClr val="FFFF00"/>
            </a:solidFill>
            <a:ln w="76200">
              <a:solidFill>
                <a:schemeClr val="bg1"/>
              </a:solidFill>
            </a:ln>
          </c:spPr>
          <c:dPt>
            <c:idx val="0"/>
            <c:bubble3D val="0"/>
            <c:spPr>
              <a:solidFill>
                <a:srgbClr val="FFFF00"/>
              </a:solidFill>
              <a:ln w="76200">
                <a:solidFill>
                  <a:schemeClr val="bg1"/>
                </a:solidFill>
              </a:ln>
              <a:effectLst/>
              <a:sp3d contourW="76200">
                <a:contourClr>
                  <a:schemeClr val="bg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1-18DE-4DFA-BC91-B3E810EE045D}"/>
              </c:ext>
            </c:extLst>
          </c:dPt>
          <c:dPt>
            <c:idx val="1"/>
            <c:bubble3D val="0"/>
            <c:spPr>
              <a:solidFill>
                <a:srgbClr val="00B0F0"/>
              </a:solidFill>
              <a:ln w="76200">
                <a:solidFill>
                  <a:schemeClr val="bg1"/>
                </a:solidFill>
              </a:ln>
              <a:effectLst/>
              <a:sp3d contourW="76200">
                <a:contourClr>
                  <a:schemeClr val="bg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3-18DE-4DFA-BC91-B3E810EE045D}"/>
              </c:ext>
            </c:extLst>
          </c:dPt>
          <c:dPt>
            <c:idx val="2"/>
            <c:bubble3D val="0"/>
            <c:spPr>
              <a:solidFill>
                <a:srgbClr val="FFFF00"/>
              </a:solidFill>
              <a:ln w="76200">
                <a:solidFill>
                  <a:schemeClr val="bg1"/>
                </a:solidFill>
              </a:ln>
              <a:effectLst/>
              <a:sp3d contourW="76200">
                <a:contourClr>
                  <a:schemeClr val="bg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5-18DE-4DFA-BC91-B3E810EE045D}"/>
              </c:ext>
            </c:extLst>
          </c:dPt>
          <c:dPt>
            <c:idx val="3"/>
            <c:bubble3D val="0"/>
            <c:spPr>
              <a:solidFill>
                <a:srgbClr val="FFFF00"/>
              </a:solidFill>
              <a:ln w="76200">
                <a:solidFill>
                  <a:schemeClr val="bg1"/>
                </a:solidFill>
              </a:ln>
              <a:effectLst/>
              <a:sp3d contourW="76200">
                <a:contourClr>
                  <a:schemeClr val="bg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7-18DE-4DFA-BC91-B3E810EE045D}"/>
              </c:ext>
            </c:extLst>
          </c:dPt>
          <c:dPt>
            <c:idx val="4"/>
            <c:bubble3D val="0"/>
            <c:spPr>
              <a:solidFill>
                <a:srgbClr val="FFFF00"/>
              </a:solidFill>
              <a:ln w="76200">
                <a:solidFill>
                  <a:schemeClr val="bg1"/>
                </a:solidFill>
              </a:ln>
              <a:effectLst/>
              <a:sp3d contourW="76200">
                <a:contourClr>
                  <a:schemeClr val="bg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9-18DE-4DFA-BC91-B3E810EE045D}"/>
              </c:ext>
            </c:extLst>
          </c:dPt>
          <c:dPt>
            <c:idx val="5"/>
            <c:bubble3D val="0"/>
            <c:spPr>
              <a:solidFill>
                <a:srgbClr val="FFFF00"/>
              </a:solidFill>
              <a:ln w="76200">
                <a:solidFill>
                  <a:schemeClr val="bg1"/>
                </a:solidFill>
              </a:ln>
              <a:effectLst/>
              <a:sp3d contourW="76200">
                <a:contourClr>
                  <a:schemeClr val="bg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B-18DE-4DFA-BC91-B3E810EE045D}"/>
              </c:ext>
            </c:extLst>
          </c:dPt>
          <c:dPt>
            <c:idx val="6"/>
            <c:bubble3D val="0"/>
            <c:spPr>
              <a:solidFill>
                <a:srgbClr val="FFFF00"/>
              </a:solidFill>
              <a:ln w="76200">
                <a:solidFill>
                  <a:schemeClr val="bg1"/>
                </a:solidFill>
              </a:ln>
              <a:effectLst/>
              <a:sp3d contourW="76200">
                <a:contourClr>
                  <a:schemeClr val="bg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D-18DE-4DFA-BC91-B3E810EE045D}"/>
              </c:ext>
            </c:extLst>
          </c:dPt>
          <c:dPt>
            <c:idx val="7"/>
            <c:bubble3D val="0"/>
            <c:spPr>
              <a:solidFill>
                <a:srgbClr val="FFFF00"/>
              </a:solidFill>
              <a:ln w="76200">
                <a:solidFill>
                  <a:schemeClr val="bg1"/>
                </a:solidFill>
              </a:ln>
              <a:effectLst/>
              <a:sp3d contourW="76200">
                <a:contourClr>
                  <a:schemeClr val="bg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F-18DE-4DFA-BC91-B3E810EE045D}"/>
              </c:ext>
            </c:extLst>
          </c:dPt>
          <c:dPt>
            <c:idx val="8"/>
            <c:bubble3D val="0"/>
            <c:spPr>
              <a:solidFill>
                <a:srgbClr val="FFFF00"/>
              </a:solidFill>
              <a:ln w="76200">
                <a:solidFill>
                  <a:schemeClr val="bg1"/>
                </a:solidFill>
              </a:ln>
              <a:effectLst/>
              <a:sp3d contourW="76200">
                <a:contourClr>
                  <a:schemeClr val="bg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11-18DE-4DFA-BC91-B3E810EE045D}"/>
              </c:ext>
            </c:extLst>
          </c:dPt>
          <c:dPt>
            <c:idx val="9"/>
            <c:bubble3D val="0"/>
            <c:spPr>
              <a:solidFill>
                <a:srgbClr val="FFFF00"/>
              </a:solidFill>
              <a:ln w="76200">
                <a:solidFill>
                  <a:schemeClr val="bg1"/>
                </a:solidFill>
              </a:ln>
              <a:effectLst/>
              <a:sp3d contourW="76200">
                <a:contourClr>
                  <a:schemeClr val="bg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13-18DE-4DFA-BC91-B3E810EE045D}"/>
              </c:ext>
            </c:extLst>
          </c:dPt>
          <c:dLbls>
            <c:dLbl>
              <c:idx val="0"/>
              <c:layout>
                <c:manualLayout>
                  <c:x val="-0.23950077457260535"/>
                  <c:y val="-0.26803170243956637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3600" b="0" i="0" u="none" strike="noStrike" kern="1200" baseline="0">
                      <a:solidFill>
                        <a:schemeClr val="bg1"/>
                      </a:solidFill>
                      <a:latin typeface="Times New Roman" panose="02020603050405020304" pitchFamily="18" charset="0"/>
                      <a:ea typeface="+mn-ea"/>
                      <a:cs typeface="Times New Roman" panose="02020603050405020304" pitchFamily="18" charset="0"/>
                    </a:defRPr>
                  </a:pPr>
                  <a:endParaRPr lang="ru-RU"/>
                </a:p>
              </c:txPr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39951058711334148"/>
                      <c:h val="0.4593774810928866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1-18DE-4DFA-BC91-B3E810EE045D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3600" b="0" i="0" u="none" strike="noStrike" kern="1200" baseline="0">
                    <a:solidFill>
                      <a:schemeClr val="bg1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Лист1!$A$2</c:f>
              <c:strCache>
                <c:ptCount val="1"/>
                <c:pt idx="0">
                  <c:v>Бюджетные кредиты</c:v>
                </c:pt>
              </c:strCache>
            </c:strRef>
          </c:cat>
          <c:val>
            <c:numRef>
              <c:f>Лист1!$B$2</c:f>
              <c:numCache>
                <c:formatCode>0.0</c:formatCode>
                <c:ptCount val="1"/>
                <c:pt idx="0">
                  <c:v>41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4-18DE-4DFA-BC91-B3E810EE045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col"/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tint val="96000"/>
                    <a:satMod val="100000"/>
                    <a:lumMod val="104000"/>
                  </a:schemeClr>
                </a:gs>
                <a:gs pos="78000">
                  <a:schemeClr val="accent1">
                    <a:shade val="100000"/>
                    <a:satMod val="110000"/>
                    <a:lumMod val="100000"/>
                  </a:schemeClr>
                </a:gs>
              </a:gsLst>
              <a:lin ang="5400000" scaled="0"/>
            </a:gradFill>
            <a:ln>
              <a:solidFill>
                <a:schemeClr val="bg1"/>
              </a:solidFill>
            </a:ln>
            <a:effectLst>
              <a:outerShdw blurRad="57150" dist="19050" dir="5400000" algn="ctr" rotWithShape="0">
                <a:srgbClr val="000000">
                  <a:alpha val="48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/>
            </a:scene3d>
            <a:sp3d>
              <a:bevelT w="50800" h="25400"/>
              <a:contourClr>
                <a:schemeClr val="bg1"/>
              </a:contourClr>
            </a:sp3d>
          </c:spPr>
          <c:invertIfNegative val="0"/>
          <c:dLbls>
            <c:dLbl>
              <c:idx val="0"/>
              <c:layout>
                <c:manualLayout>
                  <c:x val="0.15517782161229288"/>
                  <c:y val="-0.38762371273385943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3200" b="0" i="0" u="none" strike="noStrike" kern="1200" baseline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defRPr>
                    </a:pPr>
                    <a:fld id="{8DE18E1A-D0C6-4BE5-A93E-A46CCFDD0A16}" type="VALUE">
                      <a:rPr lang="en-US" sz="3200">
                        <a:solidFill>
                          <a:schemeClr val="tx1"/>
                        </a:solidFill>
                      </a:rPr>
                      <a:pPr>
                        <a:defRPr sz="32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pPr>
                      <a:t>[ЗНАЧЕНИЕ]</a:t>
                    </a:fld>
                    <a:endParaRPr lang="ru-RU"/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3200" b="0" i="0" u="none" strike="noStrike" kern="1200" baseline="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+mn-ea"/>
                      <a:cs typeface="Times New Roman" panose="02020603050405020304" pitchFamily="18" charset="0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0-7F56-4177-A857-79FAADBCC52E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3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Лист1!$A$2:$A$4</c:f>
              <c:strCache>
                <c:ptCount val="3"/>
                <c:pt idx="0">
                  <c:v>План годовой уточненный</c:v>
                </c:pt>
                <c:pt idx="1">
                  <c:v>План I полугодия уточненный</c:v>
                </c:pt>
                <c:pt idx="2">
                  <c:v>Фактическое поступление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 formatCode="0.0">
                  <c:v>2047.3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7F56-4177-A857-79FAADBCC52E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Столбец2</c:v>
                </c:pt>
              </c:strCache>
            </c:strRef>
          </c:tx>
          <c:spPr>
            <a:gradFill rotWithShape="1">
              <a:gsLst>
                <a:gs pos="0">
                  <a:schemeClr val="accent2">
                    <a:tint val="96000"/>
                    <a:satMod val="100000"/>
                    <a:lumMod val="104000"/>
                  </a:schemeClr>
                </a:gs>
                <a:gs pos="78000">
                  <a:schemeClr val="accent2">
                    <a:shade val="100000"/>
                    <a:satMod val="110000"/>
                    <a:lumMod val="100000"/>
                  </a:schemeClr>
                </a:gs>
              </a:gsLst>
              <a:lin ang="5400000" scaled="0"/>
            </a:gradFill>
            <a:ln>
              <a:solidFill>
                <a:schemeClr val="bg1"/>
              </a:solidFill>
            </a:ln>
            <a:effectLst>
              <a:outerShdw blurRad="57150" dist="19050" dir="5400000" algn="ctr" rotWithShape="0">
                <a:srgbClr val="000000">
                  <a:alpha val="48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/>
            </a:scene3d>
            <a:sp3d>
              <a:bevelT w="50800" h="25400"/>
              <a:contourClr>
                <a:schemeClr val="bg1"/>
              </a:contourClr>
            </a:sp3d>
          </c:spPr>
          <c:invertIfNegative val="0"/>
          <c:dLbls>
            <c:dLbl>
              <c:idx val="1"/>
              <c:layout>
                <c:manualLayout>
                  <c:x val="3.9171100601161211E-2"/>
                  <c:y val="-0.32509829955416664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7F56-4177-A857-79FAADBCC52E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3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Лист1!$A$2:$A$4</c:f>
              <c:strCache>
                <c:ptCount val="3"/>
                <c:pt idx="0">
                  <c:v>План годовой уточненный</c:v>
                </c:pt>
                <c:pt idx="1">
                  <c:v>План I полугодия уточненный</c:v>
                </c:pt>
                <c:pt idx="2">
                  <c:v>Фактическое поступление</c:v>
                </c:pt>
              </c:strCache>
            </c:strRef>
          </c:cat>
          <c:val>
            <c:numRef>
              <c:f>Лист1!$C$2:$C$4</c:f>
              <c:numCache>
                <c:formatCode>0.0</c:formatCode>
                <c:ptCount val="3"/>
                <c:pt idx="1">
                  <c:v>1010.9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7F56-4177-A857-79FAADBCC52E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Столбец3</c:v>
                </c:pt>
              </c:strCache>
            </c:strRef>
          </c:tx>
          <c:spPr>
            <a:gradFill rotWithShape="1">
              <a:gsLst>
                <a:gs pos="0">
                  <a:schemeClr val="accent3">
                    <a:tint val="96000"/>
                    <a:satMod val="100000"/>
                    <a:lumMod val="104000"/>
                  </a:schemeClr>
                </a:gs>
                <a:gs pos="78000">
                  <a:schemeClr val="accent3">
                    <a:shade val="100000"/>
                    <a:satMod val="110000"/>
                    <a:lumMod val="100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48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/>
            </a:scene3d>
            <a:sp3d>
              <a:bevelT w="50800" h="25400"/>
            </a:sp3d>
          </c:spPr>
          <c:invertIfNegative val="0"/>
          <c:dLbls>
            <c:dLbl>
              <c:idx val="2"/>
              <c:layout>
                <c:manualLayout>
                  <c:x val="3.9171100601161211E-2"/>
                  <c:y val="-0.34659240200402885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3200" b="0" i="0" u="none" strike="noStrike" kern="1200" baseline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defRPr>
                    </a:pPr>
                    <a:fld id="{1D5BCFC9-9B30-4119-818D-3799733406C8}" type="VALUE">
                      <a:rPr lang="en-US" sz="3200">
                        <a:solidFill>
                          <a:schemeClr val="tx1"/>
                        </a:solidFill>
                      </a:rPr>
                      <a:pPr>
                        <a:defRPr sz="32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pPr>
                      <a:t>[ЗНАЧЕНИЕ]</a:t>
                    </a:fld>
                    <a:endParaRPr lang="ru-RU"/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3200" b="0" i="0" u="none" strike="noStrike" kern="1200" baseline="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+mn-ea"/>
                      <a:cs typeface="Times New Roman" panose="02020603050405020304" pitchFamily="18" charset="0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4-7F56-4177-A857-79FAADBCC52E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3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Лист1!$A$2:$A$4</c:f>
              <c:strCache>
                <c:ptCount val="3"/>
                <c:pt idx="0">
                  <c:v>План годовой уточненный</c:v>
                </c:pt>
                <c:pt idx="1">
                  <c:v>План I полугодия уточненный</c:v>
                </c:pt>
                <c:pt idx="2">
                  <c:v>Фактическое поступление</c:v>
                </c:pt>
              </c:strCache>
            </c:strRef>
          </c:cat>
          <c:val>
            <c:numRef>
              <c:f>Лист1!$D$2:$D$4</c:f>
              <c:numCache>
                <c:formatCode>General</c:formatCode>
                <c:ptCount val="3"/>
                <c:pt idx="2" formatCode="0.0">
                  <c:v>1003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7F56-4177-A857-79FAADBCC52E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cylinder"/>
        <c:axId val="143327152"/>
        <c:axId val="143327544"/>
        <c:axId val="0"/>
      </c:bar3DChart>
      <c:catAx>
        <c:axId val="14332715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2700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  <c:crossAx val="143327544"/>
        <c:crosses val="autoZero"/>
        <c:auto val="1"/>
        <c:lblAlgn val="ctr"/>
        <c:lblOffset val="100"/>
        <c:noMultiLvlLbl val="0"/>
      </c:catAx>
      <c:valAx>
        <c:axId val="14332754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  <c:crossAx val="143327152"/>
        <c:crosses val="autoZero"/>
        <c:crossBetween val="between"/>
        <c:majorUnit val="500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0"/>
      <c:rotY val="10"/>
      <c:depthPercent val="10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11590126035566696"/>
          <c:y val="3.035369701569764E-2"/>
          <c:w val="0.86752635092845709"/>
          <c:h val="0.74258987937049148"/>
        </c:manualLayout>
      </c:layout>
      <c:bar3DChart>
        <c:barDir val="col"/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Безвозмездные поступления</c:v>
                </c:pt>
              </c:strCache>
            </c:strRef>
          </c:tx>
          <c:spPr>
            <a:ln>
              <a:solidFill>
                <a:schemeClr val="bg1"/>
              </a:solidFill>
            </a:ln>
          </c:spPr>
          <c:invertIfNegative val="0"/>
          <c:dLbls>
            <c:dLbl>
              <c:idx val="0"/>
              <c:layout>
                <c:manualLayout>
                  <c:x val="1.5325563232549855E-3"/>
                  <c:y val="-1.1851768899838641E-2"/>
                </c:manualLayout>
              </c:layout>
              <c:tx>
                <c:rich>
                  <a:bodyPr/>
                  <a:lstStyle/>
                  <a:p>
                    <a:fld id="{8D059A33-898D-4366-A586-C9628F76CD53}" type="VALUE">
                      <a:rPr lang="en-US">
                        <a:solidFill>
                          <a:schemeClr val="tx1"/>
                        </a:solidFill>
                      </a:rPr>
                      <a:pPr/>
                      <a:t>[ЗНАЧЕНИЕ]</a:t>
                    </a:fld>
                    <a:endParaRPr lang="ru-RU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0-E3FB-4C3A-91FC-AE913D216FC5}"/>
                </c:ext>
              </c:extLst>
            </c:dLbl>
            <c:dLbl>
              <c:idx val="1"/>
              <c:layout>
                <c:manualLayout>
                  <c:x val="7.6627816162749274E-3"/>
                  <c:y val="-4.7407075599355088E-3"/>
                </c:manualLayout>
              </c:layout>
              <c:tx>
                <c:rich>
                  <a:bodyPr/>
                  <a:lstStyle/>
                  <a:p>
                    <a:fld id="{4082257A-E273-4C59-B97F-BD3FA214B995}" type="VALUE">
                      <a:rPr lang="en-US">
                        <a:solidFill>
                          <a:schemeClr val="tx1"/>
                        </a:solidFill>
                      </a:rPr>
                      <a:pPr/>
                      <a:t>[ЗНАЧЕНИЕ]</a:t>
                    </a:fld>
                    <a:endParaRPr lang="ru-RU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1-E3FB-4C3A-91FC-AE913D216FC5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4400" b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numRef>
              <c:f>Лист1!$A$2:$A$3</c:f>
              <c:numCache>
                <c:formatCode>General</c:formatCode>
                <c:ptCount val="2"/>
                <c:pt idx="0">
                  <c:v>2017</c:v>
                </c:pt>
                <c:pt idx="1">
                  <c:v>2016</c:v>
                </c:pt>
              </c:numCache>
            </c:numRef>
          </c:cat>
          <c:val>
            <c:numRef>
              <c:f>Лист1!$B$2:$B$3</c:f>
              <c:numCache>
                <c:formatCode>0.0</c:formatCode>
                <c:ptCount val="2"/>
                <c:pt idx="0">
                  <c:v>564.6</c:v>
                </c:pt>
                <c:pt idx="1">
                  <c:v>497.7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E3FB-4C3A-91FC-AE913D216FC5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Налоговые и неналоговые</c:v>
                </c:pt>
              </c:strCache>
            </c:strRef>
          </c:tx>
          <c:spPr>
            <a:ln>
              <a:solidFill>
                <a:schemeClr val="bg1"/>
              </a:solidFill>
            </a:ln>
          </c:spPr>
          <c:invertIfNegative val="0"/>
          <c:dLbls>
            <c:dLbl>
              <c:idx val="0"/>
              <c:layout>
                <c:manualLayout>
                  <c:x val="-1.5325563232549855E-3"/>
                  <c:y val="-1.4222122679806309E-2"/>
                </c:manualLayout>
              </c:layout>
              <c:tx>
                <c:rich>
                  <a:bodyPr/>
                  <a:lstStyle/>
                  <a:p>
                    <a:fld id="{29BCF775-8180-44D8-BBF4-4D9BF5F2F674}" type="VALUE">
                      <a:rPr lang="en-US">
                        <a:solidFill>
                          <a:schemeClr val="tx1"/>
                        </a:solidFill>
                      </a:rPr>
                      <a:pPr/>
                      <a:t>[ЗНАЧЕНИЕ]</a:t>
                    </a:fld>
                    <a:endParaRPr lang="ru-RU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3-E3FB-4C3A-91FC-AE913D216FC5}"/>
                </c:ext>
              </c:extLst>
            </c:dLbl>
            <c:dLbl>
              <c:idx val="1"/>
              <c:layout>
                <c:manualLayout>
                  <c:x val="1.2260450586039884E-2"/>
                  <c:y val="-1.1851768899838598E-2"/>
                </c:manualLayout>
              </c:layout>
              <c:tx>
                <c:rich>
                  <a:bodyPr/>
                  <a:lstStyle/>
                  <a:p>
                    <a:fld id="{A86AD512-C5E0-4894-B117-9A976B671AE4}" type="VALUE">
                      <a:rPr lang="en-US">
                        <a:solidFill>
                          <a:schemeClr val="tx1"/>
                        </a:solidFill>
                      </a:rPr>
                      <a:pPr/>
                      <a:t>[ЗНАЧЕНИЕ]</a:t>
                    </a:fld>
                    <a:endParaRPr lang="ru-RU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4-E3FB-4C3A-91FC-AE913D216FC5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4400" b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numRef>
              <c:f>Лист1!$A$2:$A$3</c:f>
              <c:numCache>
                <c:formatCode>General</c:formatCode>
                <c:ptCount val="2"/>
                <c:pt idx="0">
                  <c:v>2017</c:v>
                </c:pt>
                <c:pt idx="1">
                  <c:v>2016</c:v>
                </c:pt>
              </c:numCache>
            </c:numRef>
          </c:cat>
          <c:val>
            <c:numRef>
              <c:f>Лист1!$C$2:$C$3</c:f>
              <c:numCache>
                <c:formatCode>0.0</c:formatCode>
                <c:ptCount val="2"/>
                <c:pt idx="0">
                  <c:v>438.4</c:v>
                </c:pt>
                <c:pt idx="1">
                  <c:v>483.2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E3FB-4C3A-91FC-AE913D216FC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0"/>
        <c:shape val="box"/>
        <c:axId val="143328328"/>
        <c:axId val="143328720"/>
        <c:axId val="0"/>
      </c:bar3DChart>
      <c:catAx>
        <c:axId val="14332832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txPr>
          <a:bodyPr/>
          <a:lstStyle/>
          <a:p>
            <a:pPr>
              <a:defRPr sz="2400" b="1">
                <a:latin typeface="Times New Roman" panose="02020603050405020304" pitchFamily="18" charset="0"/>
                <a:cs typeface="Times New Roman" panose="02020603050405020304" pitchFamily="18" charset="0"/>
              </a:defRPr>
            </a:pPr>
            <a:endParaRPr lang="ru-RU"/>
          </a:p>
        </c:txPr>
        <c:crossAx val="143328720"/>
        <c:crosses val="autoZero"/>
        <c:auto val="1"/>
        <c:lblAlgn val="ctr"/>
        <c:lblOffset val="100"/>
        <c:noMultiLvlLbl val="0"/>
      </c:catAx>
      <c:valAx>
        <c:axId val="143328720"/>
        <c:scaling>
          <c:orientation val="minMax"/>
        </c:scaling>
        <c:delete val="0"/>
        <c:axPos val="l"/>
        <c:majorGridlines/>
        <c:numFmt formatCode="0.0" sourceLinked="1"/>
        <c:majorTickMark val="none"/>
        <c:minorTickMark val="none"/>
        <c:tickLblPos val="nextTo"/>
        <c:txPr>
          <a:bodyPr/>
          <a:lstStyle/>
          <a:p>
            <a:pPr>
              <a:defRPr sz="1800">
                <a:latin typeface="Times New Roman" panose="02020603050405020304" pitchFamily="18" charset="0"/>
                <a:cs typeface="Times New Roman" panose="02020603050405020304" pitchFamily="18" charset="0"/>
              </a:defRPr>
            </a:pPr>
            <a:endParaRPr lang="ru-RU"/>
          </a:p>
        </c:txPr>
        <c:crossAx val="143328328"/>
        <c:crosses val="autoZero"/>
        <c:crossBetween val="between"/>
        <c:majorUnit val="500"/>
      </c:valAx>
    </c:plotArea>
    <c:legend>
      <c:legendPos val="b"/>
      <c:layout>
        <c:manualLayout>
          <c:xMode val="edge"/>
          <c:yMode val="edge"/>
          <c:x val="2.1155410614789798E-2"/>
          <c:y val="0.82830467976171662"/>
          <c:w val="0.96519102118104749"/>
          <c:h val="0.15679087300159136"/>
        </c:manualLayout>
      </c:layout>
      <c:overlay val="0"/>
      <c:txPr>
        <a:bodyPr/>
        <a:lstStyle/>
        <a:p>
          <a:pPr>
            <a:defRPr sz="2400" b="1">
              <a:latin typeface="Times New Roman" panose="02020603050405020304" pitchFamily="18" charset="0"/>
              <a:cs typeface="Times New Roman" panose="02020603050405020304" pitchFamily="18" charset="0"/>
            </a:defRPr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40"/>
      <c:rotY val="119"/>
      <c:depthPercent val="100"/>
      <c:rAngAx val="0"/>
      <c:perspective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12665727463312368"/>
          <c:y val="0.10895780820772416"/>
          <c:w val="0.69990518518518519"/>
          <c:h val="0.68474416838393981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Налоговые доходы</c:v>
                </c:pt>
              </c:strCache>
            </c:strRef>
          </c:tx>
          <c:spPr>
            <a:ln w="76200">
              <a:solidFill>
                <a:schemeClr val="bg1"/>
              </a:solidFill>
            </a:ln>
            <a:effectLst/>
            <a:scene3d>
              <a:camera prst="orthographicFront"/>
              <a:lightRig rig="threePt" dir="t"/>
            </a:scene3d>
            <a:sp3d prstMaterial="metal"/>
          </c:spPr>
          <c:dPt>
            <c:idx val="0"/>
            <c:bubble3D val="0"/>
            <c:explosion val="25"/>
            <c:spPr>
              <a:solidFill>
                <a:schemeClr val="accent3">
                  <a:lumMod val="60000"/>
                  <a:lumOff val="40000"/>
                </a:schemeClr>
              </a:solidFill>
              <a:ln w="76200">
                <a:solidFill>
                  <a:schemeClr val="bg1"/>
                </a:solidFill>
              </a:ln>
              <a:effectLst/>
              <a:scene3d>
                <a:camera prst="orthographicFront"/>
                <a:lightRig rig="threePt" dir="t"/>
              </a:scene3d>
              <a:sp3d prstMaterial="metal"/>
            </c:spPr>
            <c:extLst>
              <c:ext xmlns:c16="http://schemas.microsoft.com/office/drawing/2014/chart" uri="{C3380CC4-5D6E-409C-BE32-E72D297353CC}">
                <c16:uniqueId val="{00000001-13C1-4B9E-8632-8385C0F65392}"/>
              </c:ext>
            </c:extLst>
          </c:dPt>
          <c:dPt>
            <c:idx val="1"/>
            <c:bubble3D val="0"/>
            <c:explosion val="12"/>
            <c:spPr>
              <a:solidFill>
                <a:srgbClr val="FF0000"/>
              </a:solidFill>
              <a:ln w="76200">
                <a:solidFill>
                  <a:schemeClr val="bg1"/>
                </a:solidFill>
              </a:ln>
              <a:effectLst/>
              <a:scene3d>
                <a:camera prst="orthographicFront"/>
                <a:lightRig rig="threePt" dir="t"/>
              </a:scene3d>
              <a:sp3d prstMaterial="metal"/>
            </c:spPr>
            <c:extLst>
              <c:ext xmlns:c16="http://schemas.microsoft.com/office/drawing/2014/chart" uri="{C3380CC4-5D6E-409C-BE32-E72D297353CC}">
                <c16:uniqueId val="{00000003-13C1-4B9E-8632-8385C0F65392}"/>
              </c:ext>
            </c:extLst>
          </c:dPt>
          <c:dPt>
            <c:idx val="2"/>
            <c:bubble3D val="0"/>
            <c:explosion val="12"/>
            <c:spPr>
              <a:solidFill>
                <a:srgbClr val="FFFF00"/>
              </a:solidFill>
              <a:ln w="76200">
                <a:solidFill>
                  <a:schemeClr val="bg1"/>
                </a:solidFill>
              </a:ln>
              <a:effectLst/>
              <a:scene3d>
                <a:camera prst="orthographicFront"/>
                <a:lightRig rig="threePt" dir="t"/>
              </a:scene3d>
              <a:sp3d prstMaterial="metal"/>
            </c:spPr>
            <c:extLst>
              <c:ext xmlns:c16="http://schemas.microsoft.com/office/drawing/2014/chart" uri="{C3380CC4-5D6E-409C-BE32-E72D297353CC}">
                <c16:uniqueId val="{00000005-13C1-4B9E-8632-8385C0F65392}"/>
              </c:ext>
            </c:extLst>
          </c:dPt>
          <c:dPt>
            <c:idx val="3"/>
            <c:bubble3D val="0"/>
            <c:explosion val="13"/>
            <c:extLst>
              <c:ext xmlns:c16="http://schemas.microsoft.com/office/drawing/2014/chart" uri="{C3380CC4-5D6E-409C-BE32-E72D297353CC}">
                <c16:uniqueId val="{00000006-13C1-4B9E-8632-8385C0F65392}"/>
              </c:ext>
            </c:extLst>
          </c:dPt>
          <c:dPt>
            <c:idx val="4"/>
            <c:bubble3D val="0"/>
            <c:explosion val="42"/>
            <c:extLst>
              <c:ext xmlns:c16="http://schemas.microsoft.com/office/drawing/2014/chart" uri="{C3380CC4-5D6E-409C-BE32-E72D297353CC}">
                <c16:uniqueId val="{00000007-13C1-4B9E-8632-8385C0F65392}"/>
              </c:ext>
            </c:extLst>
          </c:dPt>
          <c:dPt>
            <c:idx val="5"/>
            <c:bubble3D val="0"/>
            <c:explosion val="21"/>
            <c:spPr>
              <a:solidFill>
                <a:schemeClr val="tx1">
                  <a:lumMod val="95000"/>
                </a:schemeClr>
              </a:solidFill>
              <a:ln w="76200">
                <a:solidFill>
                  <a:schemeClr val="bg1"/>
                </a:solidFill>
              </a:ln>
              <a:effectLst/>
              <a:scene3d>
                <a:camera prst="orthographicFront"/>
                <a:lightRig rig="threePt" dir="t"/>
              </a:scene3d>
              <a:sp3d prstMaterial="metal"/>
            </c:spPr>
            <c:extLst>
              <c:ext xmlns:c16="http://schemas.microsoft.com/office/drawing/2014/chart" uri="{C3380CC4-5D6E-409C-BE32-E72D297353CC}">
                <c16:uniqueId val="{00000009-13C1-4B9E-8632-8385C0F65392}"/>
              </c:ext>
            </c:extLst>
          </c:dPt>
          <c:dPt>
            <c:idx val="6"/>
            <c:bubble3D val="0"/>
            <c:explosion val="22"/>
            <c:spPr>
              <a:solidFill>
                <a:srgbClr val="66FF99"/>
              </a:solidFill>
              <a:ln w="76200">
                <a:solidFill>
                  <a:schemeClr val="bg1"/>
                </a:solidFill>
              </a:ln>
              <a:effectLst/>
              <a:scene3d>
                <a:camera prst="orthographicFront"/>
                <a:lightRig rig="threePt" dir="t"/>
              </a:scene3d>
              <a:sp3d prstMaterial="metal"/>
            </c:spPr>
            <c:extLst>
              <c:ext xmlns:c16="http://schemas.microsoft.com/office/drawing/2014/chart" uri="{C3380CC4-5D6E-409C-BE32-E72D297353CC}">
                <c16:uniqueId val="{0000000B-13C1-4B9E-8632-8385C0F65392}"/>
              </c:ext>
            </c:extLst>
          </c:dPt>
          <c:dPt>
            <c:idx val="7"/>
            <c:bubble3D val="0"/>
            <c:explosion val="21"/>
            <c:extLst>
              <c:ext xmlns:c16="http://schemas.microsoft.com/office/drawing/2014/chart" uri="{C3380CC4-5D6E-409C-BE32-E72D297353CC}">
                <c16:uniqueId val="{0000000C-13C1-4B9E-8632-8385C0F65392}"/>
              </c:ext>
            </c:extLst>
          </c:dPt>
          <c:dLbls>
            <c:dLbl>
              <c:idx val="0"/>
              <c:layout>
                <c:manualLayout>
                  <c:x val="6.1269154437456223E-2"/>
                  <c:y val="4.1739407632183506E-2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58,7 земельный </a:t>
                    </a:r>
                    <a:r>
                      <a:rPr lang="ru-RU" dirty="0"/>
                      <a:t>налог
</a:t>
                    </a:r>
                    <a:r>
                      <a:rPr lang="ru-RU" dirty="0" smtClean="0"/>
                      <a:t>18,1%</a:t>
                    </a:r>
                    <a:endParaRPr lang="ru-RU" dirty="0"/>
                  </a:p>
                </c:rich>
              </c:tx>
              <c:showLegendKey val="0"/>
              <c:showVal val="0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13C1-4B9E-8632-8385C0F65392}"/>
                </c:ext>
              </c:extLst>
            </c:dLbl>
            <c:dLbl>
              <c:idx val="1"/>
              <c:layout>
                <c:manualLayout>
                  <c:x val="0.12744721174004203"/>
                  <c:y val="8.5999069798229827E-2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4,0 госпошлина</a:t>
                    </a:r>
                    <a:r>
                      <a:rPr lang="ru-RU" dirty="0"/>
                      <a:t>
</a:t>
                    </a:r>
                    <a:r>
                      <a:rPr lang="ru-RU" dirty="0" smtClean="0"/>
                      <a:t>1,2%</a:t>
                    </a:r>
                    <a:endParaRPr lang="ru-RU" dirty="0"/>
                  </a:p>
                </c:rich>
              </c:tx>
              <c:showLegendKey val="0"/>
              <c:showVal val="0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13C1-4B9E-8632-8385C0F65392}"/>
                </c:ext>
              </c:extLst>
            </c:dLbl>
            <c:dLbl>
              <c:idx val="2"/>
              <c:layout>
                <c:manualLayout>
                  <c:x val="-7.4607183787561177E-2"/>
                  <c:y val="3.6502580700229416E-2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4,4 налог </a:t>
                    </a:r>
                    <a:r>
                      <a:rPr lang="ru-RU" dirty="0"/>
                      <a:t>на имущество </a:t>
                    </a:r>
                    <a:r>
                      <a:rPr lang="ru-RU" dirty="0" smtClean="0"/>
                      <a:t>физлиц 1,4%</a:t>
                    </a:r>
                    <a:endParaRPr lang="ru-RU" dirty="0"/>
                  </a:p>
                </c:rich>
              </c:tx>
              <c:showLegendKey val="0"/>
              <c:showVal val="0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>
                  <c15:layout>
                    <c:manualLayout>
                      <c:w val="0.28751877009084559"/>
                      <c:h val="0.20198094654126944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5-13C1-4B9E-8632-8385C0F65392}"/>
                </c:ext>
              </c:extLst>
            </c:dLbl>
            <c:dLbl>
              <c:idx val="3"/>
              <c:layout>
                <c:manualLayout>
                  <c:x val="-0.19562252969951083"/>
                  <c:y val="-0.22285944720930767"/>
                </c:manualLayout>
              </c:layout>
              <c:tx>
                <c:rich>
                  <a:bodyPr/>
                  <a:lstStyle/>
                  <a:p>
                    <a:pPr algn="ctr">
                      <a:defRPr lang="ru-RU" sz="2000" b="1" i="0" u="none" strike="noStrike" kern="1200" baseline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defRPr>
                    </a:pPr>
                    <a:r>
                      <a:rPr lang="ru-RU" sz="2000" dirty="0" smtClean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19,9</a:t>
                    </a:r>
                  </a:p>
                  <a:p>
                    <a:pPr algn="ctr">
                      <a:defRPr lang="ru-RU" sz="2000" b="1" i="0" u="none" strike="noStrike" kern="1200" baseline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defRPr>
                    </a:pPr>
                    <a:r>
                      <a:rPr lang="ru-RU" sz="2000" dirty="0" smtClean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ЕНВД</a:t>
                    </a:r>
                    <a:r>
                      <a:rPr lang="ru-RU" sz="20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
</a:t>
                    </a:r>
                    <a:r>
                      <a:rPr lang="ru-RU" sz="2000" dirty="0" smtClean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6,1%</a:t>
                    </a:r>
                    <a:endParaRPr lang="ru-RU" sz="2000" dirty="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endParaRPr>
                  </a:p>
                </c:rich>
              </c:tx>
              <c:numFmt formatCode="General" sourceLinked="0"/>
              <c:spPr/>
              <c:showLegendKey val="0"/>
              <c:showVal val="0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>
                  <c15:layout>
                    <c:manualLayout>
                      <c:w val="0.14987214535290008"/>
                      <c:h val="0.19021162961246818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6-13C1-4B9E-8632-8385C0F65392}"/>
                </c:ext>
              </c:extLst>
            </c:dLbl>
            <c:dLbl>
              <c:idx val="4"/>
              <c:layout>
                <c:manualLayout>
                  <c:x val="-0.10254378756114606"/>
                  <c:y val="0.14354955588962304"/>
                </c:manualLayout>
              </c:layout>
              <c:tx>
                <c:rich>
                  <a:bodyPr/>
                  <a:lstStyle/>
                  <a:p>
                    <a:pPr>
                      <a:defRPr sz="2000" b="1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pPr>
                    <a:r>
                      <a:rPr lang="ru-RU" sz="2000" baseline="0" dirty="0" smtClean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211,8</a:t>
                    </a:r>
                  </a:p>
                  <a:p>
                    <a:pPr>
                      <a:defRPr sz="2000" b="1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pPr>
                    <a:r>
                      <a:rPr lang="ru-RU" sz="2000" baseline="0" dirty="0" smtClean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 </a:t>
                    </a:r>
                    <a:r>
                      <a:rPr lang="ru-RU" sz="2000" dirty="0" smtClean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НДФЛ</a:t>
                    </a:r>
                    <a:r>
                      <a:rPr lang="ru-RU" sz="20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
</a:t>
                    </a:r>
                    <a:r>
                      <a:rPr lang="ru-RU" sz="2000" dirty="0" smtClean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65,2%</a:t>
                    </a:r>
                    <a:endParaRPr lang="ru-RU" sz="2000" dirty="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endParaRPr>
                  </a:p>
                </c:rich>
              </c:tx>
              <c:numFmt formatCode="General" sourceLinked="0"/>
              <c:spPr>
                <a:noFill/>
                <a:ln>
                  <a:noFill/>
                </a:ln>
                <a:effectLst/>
              </c:spPr>
              <c:showLegendKey val="0"/>
              <c:showVal val="0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>
                  <c15:layout>
                    <c:manualLayout>
                      <c:w val="0.21837965059399023"/>
                      <c:h val="0.30303778814044996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7-13C1-4B9E-8632-8385C0F65392}"/>
                </c:ext>
              </c:extLst>
            </c:dLbl>
            <c:dLbl>
              <c:idx val="5"/>
              <c:layout>
                <c:manualLayout>
                  <c:x val="9.174328441649196E-2"/>
                  <c:y val="-0.24109148900219315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16,3 </a:t>
                    </a:r>
                  </a:p>
                  <a:p>
                    <a:fld id="{C4799E86-00CA-4AF2-9217-8D8E2EDF3D94}" type="CATEGORYNAME">
                      <a:rPr lang="en-US" smtClean="0"/>
                      <a:pPr/>
                      <a:t>[ИМЯ КАТЕГОРИИ]</a:t>
                    </a:fld>
                    <a:r>
                      <a:rPr lang="en-US" baseline="0" dirty="0"/>
                      <a:t>
</a:t>
                    </a:r>
                    <a:r>
                      <a:rPr lang="en-US" baseline="0" dirty="0" smtClean="0"/>
                      <a:t>5,0%</a:t>
                    </a:r>
                  </a:p>
                </c:rich>
              </c:tx>
              <c:showLegendKey val="0"/>
              <c:showVal val="0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>
                  <c15:layout>
                    <c:manualLayout>
                      <c:w val="9.6559049615653383E-2"/>
                      <c:h val="0.17694911238892883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9-13C1-4B9E-8632-8385C0F65392}"/>
                </c:ext>
              </c:extLst>
            </c:dLbl>
            <c:dLbl>
              <c:idx val="6"/>
              <c:layout>
                <c:manualLayout>
                  <c:x val="0.11440816212438853"/>
                  <c:y val="-0.10840421621791117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7,4</a:t>
                    </a:r>
                  </a:p>
                  <a:p>
                    <a:r>
                      <a:rPr lang="ru-RU" dirty="0" smtClean="0"/>
                      <a:t> </a:t>
                    </a:r>
                    <a:fld id="{7E6125B5-9B91-4C1D-8F59-5647915B3520}" type="CATEGORYNAME">
                      <a:rPr lang="en-US" smtClean="0"/>
                      <a:pPr/>
                      <a:t>[ИМЯ КАТЕГОРИИ]</a:t>
                    </a:fld>
                    <a:r>
                      <a:rPr lang="en-US" baseline="0" dirty="0"/>
                      <a:t>
</a:t>
                    </a:r>
                    <a:r>
                      <a:rPr lang="en-US" baseline="0" dirty="0" smtClean="0"/>
                      <a:t>2,3%</a:t>
                    </a:r>
                  </a:p>
                </c:rich>
              </c:tx>
              <c:showLegendKey val="0"/>
              <c:showVal val="0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B-13C1-4B9E-8632-8385C0F65392}"/>
                </c:ext>
              </c:extLst>
            </c:dLbl>
            <c:dLbl>
              <c:idx val="7"/>
              <c:layout>
                <c:manualLayout>
                  <c:x val="0.11512665269042628"/>
                  <c:y val="0.10337328788002836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2,3</a:t>
                    </a:r>
                  </a:p>
                  <a:p>
                    <a:fld id="{AD632754-388F-4EC5-BA81-FB512259A05C}" type="CATEGORYNAME">
                      <a:rPr lang="en-US" smtClean="0"/>
                      <a:pPr/>
                      <a:t>[ИМЯ КАТЕГОРИИ]</a:t>
                    </a:fld>
                    <a:r>
                      <a:rPr lang="en-US" baseline="0" dirty="0"/>
                      <a:t>
</a:t>
                    </a:r>
                    <a:r>
                      <a:rPr lang="en-US" baseline="0" dirty="0" smtClean="0"/>
                      <a:t>0,7%</a:t>
                    </a:r>
                  </a:p>
                </c:rich>
              </c:tx>
              <c:showLegendKey val="0"/>
              <c:showVal val="0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C-13C1-4B9E-8632-8385C0F65392}"/>
                </c:ext>
              </c:extLst>
            </c:dLbl>
            <c:numFmt formatCode="General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2000" b="1"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0"/>
            <c:showCatName val="1"/>
            <c:showSerName val="0"/>
            <c:showPercent val="1"/>
            <c:showBubbleSize val="0"/>
            <c:separator>
</c:separator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Лист1!$A$2:$A$9</c:f>
              <c:strCache>
                <c:ptCount val="8"/>
                <c:pt idx="0">
                  <c:v>земельный налог</c:v>
                </c:pt>
                <c:pt idx="1">
                  <c:v>госпошлина</c:v>
                </c:pt>
                <c:pt idx="2">
                  <c:v>налог на имущество физлиц</c:v>
                </c:pt>
                <c:pt idx="3">
                  <c:v>ЕНВД</c:v>
                </c:pt>
                <c:pt idx="4">
                  <c:v>НДФЛ</c:v>
                </c:pt>
                <c:pt idx="5">
                  <c:v>УСН</c:v>
                </c:pt>
                <c:pt idx="6">
                  <c:v>акцизы</c:v>
                </c:pt>
                <c:pt idx="7">
                  <c:v>патент</c:v>
                </c:pt>
              </c:strCache>
            </c:strRef>
          </c:cat>
          <c:val>
            <c:numRef>
              <c:f>Лист1!$B$2:$B$9</c:f>
              <c:numCache>
                <c:formatCode>0.0</c:formatCode>
                <c:ptCount val="8"/>
                <c:pt idx="0">
                  <c:v>58.7</c:v>
                </c:pt>
                <c:pt idx="1">
                  <c:v>4</c:v>
                </c:pt>
                <c:pt idx="2">
                  <c:v>4.4000000000000004</c:v>
                </c:pt>
                <c:pt idx="3">
                  <c:v>19.899999999999999</c:v>
                </c:pt>
                <c:pt idx="4">
                  <c:v>211.8</c:v>
                </c:pt>
                <c:pt idx="5">
                  <c:v>16.3</c:v>
                </c:pt>
                <c:pt idx="6" formatCode="General">
                  <c:v>7.4</c:v>
                </c:pt>
                <c:pt idx="7" formatCode="General">
                  <c:v>2.2999999999999998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D-13C1-4B9E-8632-8385C0F65392}"/>
            </c:ext>
          </c:extLst>
        </c:ser>
        <c:dLbls>
          <c:showLegendKey val="0"/>
          <c:showVal val="0"/>
          <c:showCatName val="1"/>
          <c:showSerName val="0"/>
          <c:showPercent val="1"/>
          <c:showBubbleSize val="0"/>
          <c:showLeaderLines val="1"/>
        </c:dLbls>
      </c:pie3DChart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0"/>
      <c:rotY val="10"/>
      <c:depthPercent val="100"/>
      <c:rAngAx val="1"/>
    </c:view3D>
    <c:floor>
      <c:thickness val="0"/>
    </c:floor>
    <c:sideWall>
      <c:thickness val="0"/>
      <c:spPr>
        <a:ln>
          <a:solidFill>
            <a:schemeClr val="tx1"/>
          </a:solidFill>
        </a:ln>
      </c:spPr>
    </c:sideWall>
    <c:backWall>
      <c:thickness val="0"/>
      <c:spPr>
        <a:ln>
          <a:solidFill>
            <a:schemeClr val="tx1"/>
          </a:solidFill>
        </a:ln>
      </c:spPr>
    </c:backWall>
    <c:plotArea>
      <c:layout>
        <c:manualLayout>
          <c:layoutTarget val="inner"/>
          <c:xMode val="edge"/>
          <c:yMode val="edge"/>
          <c:x val="0.14943625199703944"/>
          <c:y val="3.6999219989478929E-2"/>
          <c:w val="0.82778116594243811"/>
          <c:h val="0.70936270768303378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2017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1.0441464860144287E-2"/>
                  <c:y val="-8.4667827987334549E-2"/>
                </c:manualLayout>
              </c:layout>
              <c:tx>
                <c:rich>
                  <a:bodyPr wrap="square" lIns="38100" tIns="19050" rIns="38100" bIns="19050" anchor="ctr">
                    <a:spAutoFit/>
                  </a:bodyPr>
                  <a:lstStyle/>
                  <a:p>
                    <a:pPr>
                      <a:defRPr sz="2400" b="1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pPr>
                    <a:fld id="{8D059A33-898D-4366-A586-C9628F76CD53}" type="VALUE">
                      <a:rPr lang="en-US" sz="2400" b="1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pPr>
                        <a:defRPr sz="2400" b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pPr>
                      <a:t>[ЗНАЧЕНИЕ]</a:t>
                    </a:fld>
                    <a:endParaRPr lang="ru-RU"/>
                  </a:p>
                </c:rich>
              </c:tx>
              <c:spPr>
                <a:noFill/>
                <a:ln>
                  <a:noFill/>
                </a:ln>
                <a:effectLst/>
              </c:sp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0-DA16-4BED-8FB2-7AFBD1A2EB2C}"/>
                </c:ext>
              </c:extLst>
            </c:dLbl>
            <c:dLbl>
              <c:idx val="1"/>
              <c:layout>
                <c:manualLayout>
                  <c:x val="1.3506518669925091E-2"/>
                  <c:y val="-7.6326048797677792E-2"/>
                </c:manualLayout>
              </c:layout>
              <c:tx>
                <c:rich>
                  <a:bodyPr wrap="square" lIns="38100" tIns="19050" rIns="38100" bIns="19050" anchor="ctr">
                    <a:spAutoFit/>
                  </a:bodyPr>
                  <a:lstStyle/>
                  <a:p>
                    <a:pPr>
                      <a:defRPr sz="2400" b="1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pPr>
                    <a:fld id="{4082257A-E273-4C59-B97F-BD3FA214B995}" type="VALUE">
                      <a:rPr lang="en-US" sz="2400" b="1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pPr>
                        <a:defRPr sz="2400" b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pPr>
                      <a:t>[ЗНАЧЕНИЕ]</a:t>
                    </a:fld>
                    <a:endParaRPr lang="ru-RU"/>
                  </a:p>
                </c:rich>
              </c:tx>
              <c:spPr>
                <a:noFill/>
                <a:ln>
                  <a:noFill/>
                </a:ln>
                <a:effectLst/>
              </c:sp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1-DA16-4BED-8FB2-7AFBD1A2EB2C}"/>
                </c:ext>
              </c:extLst>
            </c:dLbl>
            <c:dLbl>
              <c:idx val="2"/>
              <c:layout>
                <c:manualLayout>
                  <c:x val="8.8515538658871101E-3"/>
                  <c:y val="-7.333458694765403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2-DA16-4BED-8FB2-7AFBD1A2EB2C}"/>
                </c:ext>
              </c:extLst>
            </c:dLbl>
            <c:dLbl>
              <c:idx val="3"/>
              <c:layout>
                <c:manualLayout>
                  <c:x val="4.4257769329434466E-3"/>
                  <c:y val="-0.10083852731904459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3-DA16-4BED-8FB2-7AFBD1A2EB2C}"/>
                </c:ext>
              </c:extLst>
            </c:dLbl>
            <c:dLbl>
              <c:idx val="4"/>
              <c:layout>
                <c:manualLayout>
                  <c:x val="0"/>
                  <c:y val="-0.11987686940917018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4-DA16-4BED-8FB2-7AFBD1A2EB2C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2400" b="1"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</c:ext>
            </c:extLst>
          </c:dLbls>
          <c:cat>
            <c:strRef>
              <c:f>Лист1!$A$2:$A$7</c:f>
              <c:strCache>
                <c:ptCount val="6"/>
                <c:pt idx="0">
                  <c:v>НДФЛ</c:v>
                </c:pt>
                <c:pt idx="1">
                  <c:v>Земельный налог</c:v>
                </c:pt>
                <c:pt idx="2">
                  <c:v>ЕНВД</c:v>
                </c:pt>
                <c:pt idx="3">
                  <c:v>Акцизы</c:v>
                </c:pt>
                <c:pt idx="4">
                  <c:v>УСН</c:v>
                </c:pt>
                <c:pt idx="5">
                  <c:v>Налог на имущество ФЛ</c:v>
                </c:pt>
              </c:strCache>
            </c:strRef>
          </c:cat>
          <c:val>
            <c:numRef>
              <c:f>Лист1!$B$2:$B$7</c:f>
              <c:numCache>
                <c:formatCode>0.0</c:formatCode>
                <c:ptCount val="6"/>
                <c:pt idx="0">
                  <c:v>211.8</c:v>
                </c:pt>
                <c:pt idx="1">
                  <c:v>58.7</c:v>
                </c:pt>
                <c:pt idx="2">
                  <c:v>19.899999999999999</c:v>
                </c:pt>
                <c:pt idx="3">
                  <c:v>7.4</c:v>
                </c:pt>
                <c:pt idx="4">
                  <c:v>16.3</c:v>
                </c:pt>
                <c:pt idx="5">
                  <c:v>4.4000000000000004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DA16-4BED-8FB2-7AFBD1A2EB2C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2016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5.7707020072118094E-2"/>
                  <c:y val="-7.051580553480599E-3"/>
                </c:manualLayout>
              </c:layout>
              <c:tx>
                <c:rich>
                  <a:bodyPr wrap="square" lIns="38100" tIns="19050" rIns="38100" bIns="19050" anchor="ctr">
                    <a:spAutoFit/>
                  </a:bodyPr>
                  <a:lstStyle/>
                  <a:p>
                    <a:pPr>
                      <a:defRPr sz="2400" b="1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pPr>
                    <a:fld id="{29BCF775-8180-44D8-BBF4-4D9BF5F2F674}" type="VALUE">
                      <a:rPr lang="en-US" sz="2400" b="1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pPr>
                        <a:defRPr sz="2400" b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pPr>
                      <a:t>[ЗНАЧЕНИЕ]</a:t>
                    </a:fld>
                    <a:endParaRPr lang="ru-RU"/>
                  </a:p>
                </c:rich>
              </c:tx>
              <c:spPr>
                <a:noFill/>
                <a:ln>
                  <a:noFill/>
                </a:ln>
                <a:effectLst/>
              </c:sp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6-DA16-4BED-8FB2-7AFBD1A2EB2C}"/>
                </c:ext>
              </c:extLst>
            </c:dLbl>
            <c:dLbl>
              <c:idx val="1"/>
              <c:layout>
                <c:manualLayout>
                  <c:x val="2.6841117395998308E-2"/>
                  <c:y val="-5.8879031893873154E-2"/>
                </c:manualLayout>
              </c:layout>
              <c:tx>
                <c:rich>
                  <a:bodyPr wrap="square" lIns="38100" tIns="19050" rIns="38100" bIns="19050" anchor="ctr">
                    <a:spAutoFit/>
                  </a:bodyPr>
                  <a:lstStyle/>
                  <a:p>
                    <a:pPr>
                      <a:defRPr sz="2400" b="1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pPr>
                    <a:fld id="{A86AD512-C5E0-4894-B117-9A976B671AE4}" type="VALUE">
                      <a:rPr lang="en-US" sz="2400" b="1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pPr>
                        <a:defRPr sz="2400" b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pPr>
                      <a:t>[ЗНАЧЕНИЕ]</a:t>
                    </a:fld>
                    <a:endParaRPr lang="ru-RU"/>
                  </a:p>
                </c:rich>
              </c:tx>
              <c:spPr>
                <a:noFill/>
                <a:ln>
                  <a:noFill/>
                </a:ln>
                <a:effectLst/>
              </c:sp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7-DA16-4BED-8FB2-7AFBD1A2EB2C}"/>
                </c:ext>
              </c:extLst>
            </c:dLbl>
            <c:dLbl>
              <c:idx val="2"/>
              <c:layout>
                <c:manualLayout>
                  <c:x val="1.3277330798830558E-2"/>
                  <c:y val="-7.780151336913043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8-DA16-4BED-8FB2-7AFBD1A2EB2C}"/>
                </c:ext>
              </c:extLst>
            </c:dLbl>
            <c:dLbl>
              <c:idx val="3"/>
              <c:layout>
                <c:manualLayout>
                  <c:x val="1.4752589776478517E-3"/>
                  <c:y val="-9.378694676556409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9-DA16-4BED-8FB2-7AFBD1A2EB2C}"/>
                </c:ext>
              </c:extLst>
            </c:dLbl>
            <c:dLbl>
              <c:idx val="4"/>
              <c:layout>
                <c:manualLayout>
                  <c:x val="5.9010359105914068E-3"/>
                  <c:y val="-8.461896664176721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A-DA16-4BED-8FB2-7AFBD1A2EB2C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2400" b="1"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</c:ext>
            </c:extLst>
          </c:dLbls>
          <c:cat>
            <c:strRef>
              <c:f>Лист1!$A$2:$A$7</c:f>
              <c:strCache>
                <c:ptCount val="6"/>
                <c:pt idx="0">
                  <c:v>НДФЛ</c:v>
                </c:pt>
                <c:pt idx="1">
                  <c:v>Земельный налог</c:v>
                </c:pt>
                <c:pt idx="2">
                  <c:v>ЕНВД</c:v>
                </c:pt>
                <c:pt idx="3">
                  <c:v>Акцизы</c:v>
                </c:pt>
                <c:pt idx="4">
                  <c:v>УСН</c:v>
                </c:pt>
                <c:pt idx="5">
                  <c:v>Налог на имущество ФЛ</c:v>
                </c:pt>
              </c:strCache>
            </c:strRef>
          </c:cat>
          <c:val>
            <c:numRef>
              <c:f>Лист1!$C$2:$C$7</c:f>
              <c:numCache>
                <c:formatCode>0.0</c:formatCode>
                <c:ptCount val="6"/>
                <c:pt idx="0">
                  <c:v>230.8</c:v>
                </c:pt>
                <c:pt idx="1">
                  <c:v>63.9</c:v>
                </c:pt>
                <c:pt idx="2">
                  <c:v>20.7</c:v>
                </c:pt>
                <c:pt idx="3">
                  <c:v>9.1999999999999993</c:v>
                </c:pt>
                <c:pt idx="4">
                  <c:v>14.1</c:v>
                </c:pt>
                <c:pt idx="5">
                  <c:v>1.9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B-DA16-4BED-8FB2-7AFBD1A2EB2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"/>
        <c:gapDepth val="56"/>
        <c:shape val="cylinder"/>
        <c:axId val="324904272"/>
        <c:axId val="324904664"/>
        <c:axId val="0"/>
      </c:bar3DChart>
      <c:catAx>
        <c:axId val="32490427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txPr>
          <a:bodyPr/>
          <a:lstStyle/>
          <a:p>
            <a:pPr>
              <a:defRPr b="1">
                <a:latin typeface="Times New Roman" panose="02020603050405020304" pitchFamily="18" charset="0"/>
                <a:cs typeface="Times New Roman" panose="02020603050405020304" pitchFamily="18" charset="0"/>
              </a:defRPr>
            </a:pPr>
            <a:endParaRPr lang="ru-RU"/>
          </a:p>
        </c:txPr>
        <c:crossAx val="324904664"/>
        <c:crosses val="autoZero"/>
        <c:auto val="1"/>
        <c:lblAlgn val="ctr"/>
        <c:lblOffset val="100"/>
        <c:noMultiLvlLbl val="0"/>
      </c:catAx>
      <c:valAx>
        <c:axId val="324904664"/>
        <c:scaling>
          <c:orientation val="minMax"/>
        </c:scaling>
        <c:delete val="0"/>
        <c:axPos val="l"/>
        <c:majorGridlines/>
        <c:numFmt formatCode="0.0" sourceLinked="1"/>
        <c:majorTickMark val="none"/>
        <c:minorTickMark val="none"/>
        <c:tickLblPos val="nextTo"/>
        <c:txPr>
          <a:bodyPr/>
          <a:lstStyle/>
          <a:p>
            <a: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pPr>
            <a:endParaRPr lang="ru-RU"/>
          </a:p>
        </c:txPr>
        <c:crossAx val="324904272"/>
        <c:crosses val="autoZero"/>
        <c:crossBetween val="between"/>
      </c:valAx>
    </c:plotArea>
    <c:legend>
      <c:legendPos val="b"/>
      <c:layout/>
      <c:overlay val="0"/>
      <c:txPr>
        <a:bodyPr/>
        <a:lstStyle/>
        <a:p>
          <a:pPr>
            <a:defRPr sz="2400" b="1">
              <a:latin typeface="Times New Roman" panose="02020603050405020304" pitchFamily="18" charset="0"/>
              <a:cs typeface="Times New Roman" panose="02020603050405020304" pitchFamily="18" charset="0"/>
            </a:defRPr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343"/>
      <c:depthPercent val="10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23607186351026335"/>
          <c:y val="0.20559356054738218"/>
          <c:w val="0.49577739071481952"/>
          <c:h val="0.48683080633367937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Неналоговые доходы</c:v>
                </c:pt>
              </c:strCache>
            </c:strRef>
          </c:tx>
          <c:spPr>
            <a:ln w="76200">
              <a:solidFill>
                <a:schemeClr val="bg1"/>
              </a:solidFill>
            </a:ln>
          </c:spPr>
          <c:explosion val="25"/>
          <c:dPt>
            <c:idx val="0"/>
            <c:bubble3D val="0"/>
            <c:spPr>
              <a:solidFill>
                <a:schemeClr val="accent4"/>
              </a:solidFill>
              <a:ln w="76200">
                <a:solidFill>
                  <a:schemeClr val="bg1"/>
                </a:solidFill>
              </a:ln>
            </c:spPr>
            <c:extLst>
              <c:ext xmlns:c16="http://schemas.microsoft.com/office/drawing/2014/chart" uri="{C3380CC4-5D6E-409C-BE32-E72D297353CC}">
                <c16:uniqueId val="{00000001-F58F-4CD1-8FFD-0C0D5659D92B}"/>
              </c:ext>
            </c:extLst>
          </c:dPt>
          <c:dPt>
            <c:idx val="3"/>
            <c:bubble3D val="0"/>
            <c:spPr>
              <a:solidFill>
                <a:srgbClr val="FFFF00"/>
              </a:solidFill>
              <a:ln w="76200">
                <a:solidFill>
                  <a:schemeClr val="bg1"/>
                </a:solidFill>
              </a:ln>
            </c:spPr>
            <c:extLst>
              <c:ext xmlns:c16="http://schemas.microsoft.com/office/drawing/2014/chart" uri="{C3380CC4-5D6E-409C-BE32-E72D297353CC}">
                <c16:uniqueId val="{00000003-F58F-4CD1-8FFD-0C0D5659D92B}"/>
              </c:ext>
            </c:extLst>
          </c:dPt>
          <c:dPt>
            <c:idx val="4"/>
            <c:bubble3D val="1"/>
            <c:explosion val="27"/>
            <c:spPr>
              <a:solidFill>
                <a:schemeClr val="accent5">
                  <a:lumMod val="40000"/>
                  <a:lumOff val="60000"/>
                </a:schemeClr>
              </a:solidFill>
              <a:ln w="76200">
                <a:solidFill>
                  <a:schemeClr val="bg1"/>
                </a:solidFill>
              </a:ln>
            </c:spPr>
            <c:extLst>
              <c:ext xmlns:c16="http://schemas.microsoft.com/office/drawing/2014/chart" uri="{C3380CC4-5D6E-409C-BE32-E72D297353CC}">
                <c16:uniqueId val="{00000005-F58F-4CD1-8FFD-0C0D5659D92B}"/>
              </c:ext>
            </c:extLst>
          </c:dPt>
          <c:dLbls>
            <c:dLbl>
              <c:idx val="0"/>
              <c:layout>
                <c:manualLayout>
                  <c:x val="0.26998985644591028"/>
                  <c:y val="-3.485537674925103E-2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4,0 штрафы</a:t>
                    </a:r>
                    <a:r>
                      <a:rPr lang="ru-RU" dirty="0"/>
                      <a:t>
</a:t>
                    </a:r>
                    <a:r>
                      <a:rPr lang="ru-RU" dirty="0" smtClean="0"/>
                      <a:t>3,5%</a:t>
                    </a:r>
                    <a:endParaRPr lang="ru-RU" dirty="0"/>
                  </a:p>
                </c:rich>
              </c:tx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F58F-4CD1-8FFD-0C0D5659D92B}"/>
                </c:ext>
              </c:extLst>
            </c:dLbl>
            <c:dLbl>
              <c:idx val="1"/>
              <c:layout>
                <c:manualLayout>
                  <c:x val="0.11310574746069003"/>
                  <c:y val="1.8996537806195302E-2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40,6</a:t>
                    </a:r>
                  </a:p>
                  <a:p>
                    <a:r>
                      <a:rPr lang="ru-RU" dirty="0" smtClean="0"/>
                      <a:t>аренда </a:t>
                    </a:r>
                    <a:r>
                      <a:rPr lang="ru-RU" dirty="0"/>
                      <a:t>земли
</a:t>
                    </a:r>
                    <a:r>
                      <a:rPr lang="ru-RU" dirty="0" smtClean="0"/>
                      <a:t>35,7%</a:t>
                    </a:r>
                    <a:endParaRPr lang="ru-RU" dirty="0"/>
                  </a:p>
                </c:rich>
              </c:tx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6-F58F-4CD1-8FFD-0C0D5659D92B}"/>
                </c:ext>
              </c:extLst>
            </c:dLbl>
            <c:dLbl>
              <c:idx val="2"/>
              <c:layout>
                <c:manualLayout>
                  <c:x val="0.24983728586367976"/>
                  <c:y val="-0.15693335825142612"/>
                </c:manualLayout>
              </c:layout>
              <c:tx>
                <c:rich>
                  <a:bodyPr wrap="square" lIns="38100" tIns="19050" rIns="38100" bIns="19050" anchor="ctr">
                    <a:noAutofit/>
                  </a:bodyPr>
                  <a:lstStyle/>
                  <a:p>
                    <a:pPr>
                      <a:defRPr sz="2400" b="1"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pPr>
                    <a:r>
                      <a:rPr lang="ru-RU" sz="2400" dirty="0" smtClean="0"/>
                      <a:t>32,4</a:t>
                    </a:r>
                  </a:p>
                  <a:p>
                    <a:pPr>
                      <a:defRPr sz="2400" b="1"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pPr>
                    <a:r>
                      <a:rPr lang="ru-RU" sz="2400" dirty="0" smtClean="0"/>
                      <a:t>использование имущества</a:t>
                    </a:r>
                    <a:r>
                      <a:rPr lang="ru-RU" sz="2400" dirty="0"/>
                      <a:t>
</a:t>
                    </a:r>
                    <a:r>
                      <a:rPr lang="ru-RU" sz="2400" dirty="0" smtClean="0"/>
                      <a:t>28,5%</a:t>
                    </a:r>
                    <a:endParaRPr lang="ru-RU" sz="2400" dirty="0"/>
                  </a:p>
                </c:rich>
              </c:tx>
              <c:spPr>
                <a:noFill/>
                <a:ln>
                  <a:noFill/>
                </a:ln>
                <a:effectLst/>
              </c:sp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>
                  <c15:layout>
                    <c:manualLayout>
                      <c:w val="0.23609563074365844"/>
                      <c:h val="0.27182441785656986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7-F58F-4CD1-8FFD-0C0D5659D92B}"/>
                </c:ext>
              </c:extLst>
            </c:dLbl>
            <c:dLbl>
              <c:idx val="3"/>
              <c:layout>
                <c:manualLayout>
                  <c:x val="0.13574273572256043"/>
                  <c:y val="0.26490505306212303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8,7</a:t>
                    </a:r>
                  </a:p>
                  <a:p>
                    <a:r>
                      <a:rPr lang="ru-RU" dirty="0" smtClean="0"/>
                      <a:t>негативное </a:t>
                    </a:r>
                    <a:r>
                      <a:rPr lang="ru-RU" dirty="0"/>
                      <a:t>воздействие
</a:t>
                    </a:r>
                    <a:r>
                      <a:rPr lang="ru-RU" dirty="0" smtClean="0"/>
                      <a:t>7,7%</a:t>
                    </a:r>
                    <a:endParaRPr lang="ru-RU" dirty="0"/>
                  </a:p>
                </c:rich>
              </c:tx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3-F58F-4CD1-8FFD-0C0D5659D92B}"/>
                </c:ext>
              </c:extLst>
            </c:dLbl>
            <c:dLbl>
              <c:idx val="4"/>
              <c:layout>
                <c:manualLayout>
                  <c:x val="-7.1174152950857966E-2"/>
                  <c:y val="0.14236022484352223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5,2 </a:t>
                    </a:r>
                  </a:p>
                  <a:p>
                    <a:r>
                      <a:rPr lang="ru-RU" dirty="0" smtClean="0"/>
                      <a:t>платные услуги и компенсация затрат</a:t>
                    </a:r>
                    <a:r>
                      <a:rPr lang="ru-RU" dirty="0"/>
                      <a:t>
</a:t>
                    </a:r>
                    <a:r>
                      <a:rPr lang="ru-RU" dirty="0" smtClean="0"/>
                      <a:t>4,6%</a:t>
                    </a:r>
                    <a:endParaRPr lang="ru-RU" dirty="0"/>
                  </a:p>
                </c:rich>
              </c:tx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>
                  <c15:layout>
                    <c:manualLayout>
                      <c:w val="0.20941266326798813"/>
                      <c:h val="0.39340431314545166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5-F58F-4CD1-8FFD-0C0D5659D92B}"/>
                </c:ext>
              </c:extLst>
            </c:dLbl>
            <c:dLbl>
              <c:idx val="5"/>
              <c:layout>
                <c:manualLayout>
                  <c:x val="-7.716817393227049E-2"/>
                  <c:y val="2.8853074949617124E-2"/>
                </c:manualLayout>
              </c:layout>
              <c:tx>
                <c:rich>
                  <a:bodyPr wrap="square" lIns="38100" tIns="19050" rIns="38100" bIns="19050" anchor="ctr">
                    <a:noAutofit/>
                  </a:bodyPr>
                  <a:lstStyle/>
                  <a:p>
                    <a:pPr>
                      <a:defRPr sz="2400" b="1"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pPr>
                    <a:r>
                      <a:rPr lang="ru-RU" dirty="0" smtClean="0"/>
                      <a:t>22,2 Продажа</a:t>
                    </a:r>
                  </a:p>
                  <a:p>
                    <a:pPr>
                      <a:defRPr sz="2400" b="1"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pPr>
                    <a:r>
                      <a:rPr lang="ru-RU" dirty="0" smtClean="0"/>
                      <a:t>имущества</a:t>
                    </a:r>
                    <a:r>
                      <a:rPr lang="ru-RU" dirty="0"/>
                      <a:t>
</a:t>
                    </a:r>
                    <a:r>
                      <a:rPr lang="ru-RU" dirty="0" smtClean="0"/>
                      <a:t>19,6%</a:t>
                    </a:r>
                    <a:endParaRPr lang="ru-RU" dirty="0"/>
                  </a:p>
                </c:rich>
              </c:tx>
              <c:spPr>
                <a:noFill/>
                <a:ln>
                  <a:noFill/>
                </a:ln>
                <a:effectLst/>
              </c:sp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>
                  <c15:layout>
                    <c:manualLayout>
                      <c:w val="0.21812491369590586"/>
                      <c:h val="0.2078343512815268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8-F58F-4CD1-8FFD-0C0D5659D92B}"/>
                </c:ext>
              </c:extLst>
            </c:dLbl>
            <c:dLbl>
              <c:idx val="6"/>
              <c:layout>
                <c:manualLayout>
                  <c:x val="5.6891551297002664E-2"/>
                  <c:y val="-3.0339064310914612E-2"/>
                </c:manualLayout>
              </c:layout>
              <c:tx>
                <c:rich>
                  <a:bodyPr wrap="square" lIns="38100" tIns="19050" rIns="38100" bIns="19050" anchor="ctr">
                    <a:noAutofit/>
                  </a:bodyPr>
                  <a:lstStyle/>
                  <a:p>
                    <a:pPr>
                      <a:defRPr sz="2400" b="1"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pPr>
                    <a:r>
                      <a:rPr lang="ru-RU" dirty="0" smtClean="0"/>
                      <a:t>0,5 </a:t>
                    </a:r>
                    <a:fld id="{6527F607-A887-43B8-86B1-DC6D355EA7BD}" type="CATEGORYNAME">
                      <a:rPr lang="ru-RU" smtClean="0"/>
                      <a:pPr>
                        <a:defRPr sz="2400" b="1"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pPr>
                      <a:t>[ИМЯ КАТЕГОРИИ]</a:t>
                    </a:fld>
                    <a:r>
                      <a:rPr lang="ru-RU" baseline="0" dirty="0"/>
                      <a:t>
</a:t>
                    </a:r>
                    <a:r>
                      <a:rPr lang="ru-RU" baseline="0" dirty="0" smtClean="0"/>
                      <a:t>0,4%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>
                  <c15:layout>
                    <c:manualLayout>
                      <c:w val="0.33603695471406403"/>
                      <c:h val="0.20392518765290121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9-F58F-4CD1-8FFD-0C0D5659D92B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2400" b="1"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pPr>
                <a:endParaRPr lang="ru-RU"/>
              </a:p>
            </c:txPr>
            <c:dLblPos val="bestFit"/>
            <c:showLegendKey val="0"/>
            <c:showVal val="0"/>
            <c:showCatName val="1"/>
            <c:showSerName val="0"/>
            <c:showPercent val="1"/>
            <c:showBubbleSize val="0"/>
            <c:separator>
</c:separator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Лист1!$A$2:$A$8</c:f>
              <c:strCache>
                <c:ptCount val="7"/>
                <c:pt idx="0">
                  <c:v>Штрафы</c:v>
                </c:pt>
                <c:pt idx="1">
                  <c:v>Аренда земли</c:v>
                </c:pt>
                <c:pt idx="2">
                  <c:v>Использование имущества</c:v>
                </c:pt>
                <c:pt idx="3">
                  <c:v>Негативное воздействие</c:v>
                </c:pt>
                <c:pt idx="4">
                  <c:v>Платные услуги и компенсация затрат</c:v>
                </c:pt>
                <c:pt idx="5">
                  <c:v>Продажа имущества</c:v>
                </c:pt>
                <c:pt idx="6">
                  <c:v>прочие неналоговые доходы</c:v>
                </c:pt>
              </c:strCache>
            </c:strRef>
          </c:cat>
          <c:val>
            <c:numRef>
              <c:f>Лист1!$B$2:$B$8</c:f>
              <c:numCache>
                <c:formatCode>0.0</c:formatCode>
                <c:ptCount val="7"/>
                <c:pt idx="0" formatCode="General">
                  <c:v>4</c:v>
                </c:pt>
                <c:pt idx="1">
                  <c:v>40.6</c:v>
                </c:pt>
                <c:pt idx="2" formatCode="General">
                  <c:v>32.4</c:v>
                </c:pt>
                <c:pt idx="3">
                  <c:v>8.6999999999999993</c:v>
                </c:pt>
                <c:pt idx="4">
                  <c:v>5.2</c:v>
                </c:pt>
                <c:pt idx="5">
                  <c:v>22.2</c:v>
                </c:pt>
                <c:pt idx="6">
                  <c:v>0.5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F58F-4CD1-8FFD-0C0D5659D92B}"/>
            </c:ext>
          </c:extLst>
        </c:ser>
        <c:dLbls>
          <c:showLegendKey val="0"/>
          <c:showVal val="0"/>
          <c:showCatName val="1"/>
          <c:showSerName val="0"/>
          <c:showPercent val="1"/>
          <c:showBubbleSize val="0"/>
          <c:showLeaderLines val="1"/>
        </c:dLbls>
      </c:pie3DChart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7.8921277456798319E-2"/>
          <c:y val="3.768422621915124E-2"/>
          <c:w val="0.90479533518834176"/>
          <c:h val="0.81498594625199683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2017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  <a:sp3d/>
          </c:spPr>
          <c:invertIfNegative val="0"/>
          <c:dLbls>
            <c:dLbl>
              <c:idx val="0"/>
              <c:layout>
                <c:manualLayout>
                  <c:x val="-1.4803079413508986E-3"/>
                  <c:y val="0.14672101020457928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0-0CBC-494B-98DD-2EAE530E04DB}"/>
                </c:ext>
              </c:extLst>
            </c:dLbl>
            <c:dLbl>
              <c:idx val="1"/>
              <c:layout>
                <c:manualLayout>
                  <c:x val="1.5432501687784172E-3"/>
                  <c:y val="0.10213203029376666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0CBC-494B-98DD-2EAE530E04DB}"/>
                </c:ext>
              </c:extLst>
            </c:dLbl>
            <c:dLbl>
              <c:idx val="2"/>
              <c:layout>
                <c:manualLayout>
                  <c:x val="-2.7089635326722531E-3"/>
                  <c:y val="0.1002867448315949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2-0CBC-494B-98DD-2EAE530E04DB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3200" b="1" i="0" u="none" strike="noStrike" kern="1200" baseline="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Лист1!$A$2:$A$4</c:f>
              <c:strCache>
                <c:ptCount val="3"/>
                <c:pt idx="0">
                  <c:v>Аренда земли</c:v>
                </c:pt>
                <c:pt idx="1">
                  <c:v>Продажа имущества</c:v>
                </c:pt>
                <c:pt idx="2">
                  <c:v>Использование имущества</c:v>
                </c:pt>
              </c:strCache>
            </c:strRef>
          </c:cat>
          <c:val>
            <c:numRef>
              <c:f>Лист1!$B$2:$B$4</c:f>
              <c:numCache>
                <c:formatCode>0.0</c:formatCode>
                <c:ptCount val="3"/>
                <c:pt idx="0">
                  <c:v>40.6</c:v>
                </c:pt>
                <c:pt idx="1">
                  <c:v>22.2</c:v>
                </c:pt>
                <c:pt idx="2">
                  <c:v>32.4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0CBC-494B-98DD-2EAE530E04DB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2016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  <a:sp3d/>
          </c:spPr>
          <c:invertIfNegative val="0"/>
          <c:dLbls>
            <c:dLbl>
              <c:idx val="0"/>
              <c:layout>
                <c:manualLayout>
                  <c:x val="-1.3545400461762831E-3"/>
                  <c:y val="0.2136814000062646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4-0CBC-494B-98DD-2EAE530E04DB}"/>
                </c:ext>
              </c:extLst>
            </c:dLbl>
            <c:dLbl>
              <c:idx val="1"/>
              <c:layout>
                <c:manualLayout>
                  <c:x val="4.3779815966251776E-3"/>
                  <c:y val="0.12304275439980049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5-0CBC-494B-98DD-2EAE530E04DB}"/>
                </c:ext>
              </c:extLst>
            </c:dLbl>
            <c:dLbl>
              <c:idx val="2"/>
              <c:layout>
                <c:manualLayout>
                  <c:x val="-1.8325512955841598E-3"/>
                  <c:y val="0.14308931871537364"/>
                </c:manualLayout>
              </c:layout>
              <c:tx>
                <c:rich>
                  <a:bodyPr/>
                  <a:lstStyle/>
                  <a:p>
                    <a:fld id="{06C105D5-F2AF-4F1C-8552-010C5D3F7AA7}" type="VALUE">
                      <a:rPr lang="en-US"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pPr/>
                      <a:t>[ЗНАЧЕНИЕ]</a:t>
                    </a:fld>
                    <a:endParaRPr lang="ru-RU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6-0CBC-494B-98DD-2EAE530E04DB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3200" b="1" i="0" u="none" strike="noStrike" kern="1200" baseline="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Лист1!$A$2:$A$4</c:f>
              <c:strCache>
                <c:ptCount val="3"/>
                <c:pt idx="0">
                  <c:v>Аренда земли</c:v>
                </c:pt>
                <c:pt idx="1">
                  <c:v>Продажа имущества</c:v>
                </c:pt>
                <c:pt idx="2">
                  <c:v>Использование имущества</c:v>
                </c:pt>
              </c:strCache>
            </c:strRef>
          </c:cat>
          <c:val>
            <c:numRef>
              <c:f>Лист1!$C$2:$C$4</c:f>
              <c:numCache>
                <c:formatCode>0.0</c:formatCode>
                <c:ptCount val="3"/>
                <c:pt idx="0">
                  <c:v>35</c:v>
                </c:pt>
                <c:pt idx="1">
                  <c:v>64.900000000000006</c:v>
                </c:pt>
                <c:pt idx="2">
                  <c:v>31.4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0CBC-494B-98DD-2EAE530E04D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66"/>
        <c:shape val="box"/>
        <c:axId val="324905056"/>
        <c:axId val="324907016"/>
        <c:axId val="0"/>
      </c:bar3DChart>
      <c:catAx>
        <c:axId val="32490505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  <c:crossAx val="324907016"/>
        <c:crosses val="autoZero"/>
        <c:auto val="1"/>
        <c:lblAlgn val="ctr"/>
        <c:lblOffset val="100"/>
        <c:noMultiLvlLbl val="0"/>
      </c:catAx>
      <c:valAx>
        <c:axId val="32490701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  <c:crossAx val="32490505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17039310446987371"/>
          <c:y val="3.2620436748963449E-2"/>
          <c:w val="0.33766629814392801"/>
          <c:h val="9.2033047984593844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8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0"/>
      <c:rotY val="10"/>
      <c:depthPercent val="10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4.5197423770570204E-3"/>
                  <c:y val="-1.2499876968503937E-2"/>
                </c:manualLayout>
              </c:layout>
              <c:tx>
                <c:rich>
                  <a:bodyPr/>
                  <a:lstStyle/>
                  <a:p>
                    <a:fld id="{ECA87931-340B-4C6D-9DAA-9C6BCE7117FB}" type="VALUE">
                      <a:rPr lang="en-US" b="1">
                        <a:solidFill>
                          <a:schemeClr val="tx1"/>
                        </a:solidFill>
                      </a:rPr>
                      <a:pPr/>
                      <a:t>[ЗНАЧЕНИЕ]</a:t>
                    </a:fld>
                    <a:endParaRPr lang="ru-RU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5512439137694842"/>
                      <c:h val="0.29749999999999993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0-8B9C-4D2E-9FAB-D60E33EB56A3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4400" b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Лист1!$A$2:$A$3</c:f>
              <c:strCache>
                <c:ptCount val="2"/>
                <c:pt idx="0">
                  <c:v>План уточненный годовой</c:v>
                </c:pt>
                <c:pt idx="1">
                  <c:v>Фактическое исполнение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 formatCode="#\ ##0.0">
                  <c:v>2320.3000000000002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8B9C-4D2E-9FAB-D60E33EB56A3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Столбец3</c:v>
                </c:pt>
              </c:strCache>
            </c:strRef>
          </c:tx>
          <c:invertIfNegative val="0"/>
          <c:dLbls>
            <c:dLbl>
              <c:idx val="1"/>
              <c:layout>
                <c:manualLayout>
                  <c:x val="1.3559227131171228E-2"/>
                  <c:y val="-4.9661056282978309E-2"/>
                </c:manualLayout>
              </c:layout>
              <c:tx>
                <c:rich>
                  <a:bodyPr/>
                  <a:lstStyle/>
                  <a:p>
                    <a:fld id="{7BC6D97A-9C5E-4EC6-A7E8-C71AC29F5026}" type="VALUE">
                      <a:rPr lang="en-US" sz="4400" b="1">
                        <a:ln w="18415" cmpd="sng">
                          <a:noFill/>
                          <a:prstDash val="solid"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pPr/>
                      <a:t>[ЗНАЧЕНИЕ]</a:t>
                    </a:fld>
                    <a:endParaRPr lang="ru-RU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2-8B9C-4D2E-9FAB-D60E33EB56A3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4400" b="1" cap="none" spc="0">
                    <a:ln w="18415" cmpd="sng">
                      <a:noFill/>
                      <a:prstDash val="solid"/>
                    </a:ln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Лист1!$A$2:$A$3</c:f>
              <c:strCache>
                <c:ptCount val="2"/>
                <c:pt idx="0">
                  <c:v>План уточненный годовой</c:v>
                </c:pt>
                <c:pt idx="1">
                  <c:v>Фактическое исполнение</c:v>
                </c:pt>
              </c:strCache>
            </c:strRef>
          </c:cat>
          <c:val>
            <c:numRef>
              <c:f>Лист1!$C$2:$C$3</c:f>
              <c:numCache>
                <c:formatCode>#\ ##0.0</c:formatCode>
                <c:ptCount val="2"/>
                <c:pt idx="1">
                  <c:v>1017.5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8B9C-4D2E-9FAB-D60E33EB56A3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25"/>
        <c:shape val="box"/>
        <c:axId val="324021968"/>
        <c:axId val="324022360"/>
        <c:axId val="0"/>
      </c:bar3DChart>
      <c:catAx>
        <c:axId val="324021968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2000" b="1" i="0">
                <a:latin typeface="Times New Roman" panose="02020603050405020304" pitchFamily="18" charset="0"/>
                <a:cs typeface="Times New Roman" panose="02020603050405020304" pitchFamily="18" charset="0"/>
              </a:defRPr>
            </a:pPr>
            <a:endParaRPr lang="ru-RU"/>
          </a:p>
        </c:txPr>
        <c:crossAx val="324022360"/>
        <c:crosses val="autoZero"/>
        <c:auto val="1"/>
        <c:lblAlgn val="ctr"/>
        <c:lblOffset val="100"/>
        <c:noMultiLvlLbl val="0"/>
      </c:catAx>
      <c:valAx>
        <c:axId val="324022360"/>
        <c:scaling>
          <c:orientation val="minMax"/>
        </c:scaling>
        <c:delete val="0"/>
        <c:axPos val="l"/>
        <c:majorGridlines/>
        <c:numFmt formatCode="#,##0" sourceLinked="0"/>
        <c:majorTickMark val="out"/>
        <c:minorTickMark val="none"/>
        <c:tickLblPos val="nextTo"/>
        <c:txPr>
          <a:bodyPr/>
          <a:lstStyle/>
          <a:p>
            <a: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pPr>
            <a:endParaRPr lang="ru-RU"/>
          </a:p>
        </c:txPr>
        <c:crossAx val="324021968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8.4700079620782884E-3"/>
          <c:y val="7.6775826077804227E-2"/>
          <c:w val="0.41769971824624225"/>
          <c:h val="0.7136178081917387"/>
        </c:manualLayout>
      </c:layout>
      <c:doughnut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spPr>
            <a:ln w="28575">
              <a:solidFill>
                <a:schemeClr val="tx1"/>
              </a:solidFill>
            </a:ln>
          </c:spPr>
          <c:explosion val="10"/>
          <c:dPt>
            <c:idx val="0"/>
            <c:bubble3D val="0"/>
            <c:spPr>
              <a:solidFill>
                <a:schemeClr val="accent1"/>
              </a:solidFill>
              <a:ln w="28575"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F2DA-4F78-955B-9B9FF26820E5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28575"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F2DA-4F78-955B-9B9FF26820E5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28575"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F2DA-4F78-955B-9B9FF26820E5}"/>
              </c:ext>
            </c:extLst>
          </c:dPt>
          <c:dPt>
            <c:idx val="3"/>
            <c:bubble3D val="0"/>
            <c:spPr>
              <a:solidFill>
                <a:schemeClr val="accent6">
                  <a:lumMod val="60000"/>
                  <a:lumOff val="40000"/>
                </a:schemeClr>
              </a:solidFill>
              <a:ln w="28575"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F2DA-4F78-955B-9B9FF26820E5}"/>
              </c:ext>
            </c:extLst>
          </c:dPt>
          <c:dPt>
            <c:idx val="4"/>
            <c:bubble3D val="0"/>
            <c:spPr>
              <a:solidFill>
                <a:srgbClr val="92D050"/>
              </a:solidFill>
              <a:ln w="28575"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F2DA-4F78-955B-9B9FF26820E5}"/>
              </c:ext>
            </c:extLst>
          </c:dPt>
          <c:dPt>
            <c:idx val="5"/>
            <c:bubble3D val="0"/>
            <c:explosion val="8"/>
            <c:spPr>
              <a:solidFill>
                <a:srgbClr val="0070C0"/>
              </a:solidFill>
              <a:ln w="28575"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B-F2DA-4F78-955B-9B9FF26820E5}"/>
              </c:ext>
            </c:extLst>
          </c:dPt>
          <c:dPt>
            <c:idx val="6"/>
            <c:bubble3D val="0"/>
            <c:spPr>
              <a:solidFill>
                <a:srgbClr val="FF66CC"/>
              </a:solidFill>
              <a:ln w="28575"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D-F2DA-4F78-955B-9B9FF26820E5}"/>
              </c:ext>
            </c:extLst>
          </c:dPt>
          <c:dPt>
            <c:idx val="7"/>
            <c:bubble3D val="0"/>
            <c:spPr>
              <a:solidFill>
                <a:schemeClr val="accent2">
                  <a:lumMod val="60000"/>
                  <a:lumOff val="40000"/>
                </a:schemeClr>
              </a:solidFill>
              <a:ln w="28575"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F-F2DA-4F78-955B-9B9FF26820E5}"/>
              </c:ext>
            </c:extLst>
          </c:dPt>
          <c:dPt>
            <c:idx val="8"/>
            <c:bubble3D val="0"/>
            <c:spPr>
              <a:solidFill>
                <a:schemeClr val="accent3">
                  <a:lumMod val="60000"/>
                </a:schemeClr>
              </a:solidFill>
              <a:ln w="28575"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1-F2DA-4F78-955B-9B9FF26820E5}"/>
              </c:ext>
            </c:extLst>
          </c:dPt>
          <c:dPt>
            <c:idx val="9"/>
            <c:bubble3D val="0"/>
            <c:spPr>
              <a:solidFill>
                <a:schemeClr val="accent1">
                  <a:lumMod val="60000"/>
                  <a:lumOff val="40000"/>
                </a:schemeClr>
              </a:solidFill>
              <a:ln w="28575"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3-F2DA-4F78-955B-9B9FF26820E5}"/>
              </c:ext>
            </c:extLst>
          </c:dPt>
          <c:dPt>
            <c:idx val="10"/>
            <c:bubble3D val="0"/>
            <c:spPr>
              <a:solidFill>
                <a:schemeClr val="accent5">
                  <a:lumMod val="60000"/>
                </a:schemeClr>
              </a:solidFill>
              <a:ln w="28575"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5-F2DA-4F78-955B-9B9FF26820E5}"/>
              </c:ext>
            </c:extLst>
          </c:dPt>
          <c:cat>
            <c:strRef>
              <c:f>Лист1!$A$2:$A$12</c:f>
              <c:strCache>
                <c:ptCount val="11"/>
                <c:pt idx="0">
                  <c:v>общегосударственные вопросы - 50,6</c:v>
                </c:pt>
                <c:pt idx="1">
                  <c:v>национальная безопасность и правоохранительная деятельность - 29,1</c:v>
                </c:pt>
                <c:pt idx="2">
                  <c:v>национальная экономика - 34,1</c:v>
                </c:pt>
                <c:pt idx="3">
                  <c:v>жилищно-комунальное хозяйство - 132,2</c:v>
                </c:pt>
                <c:pt idx="4">
                  <c:v>охрана окружающей среды - 0,2</c:v>
                </c:pt>
                <c:pt idx="5">
                  <c:v>образование - 602,4</c:v>
                </c:pt>
                <c:pt idx="6">
                  <c:v>культура и кинематография - 36,2</c:v>
                </c:pt>
                <c:pt idx="7">
                  <c:v>социальная политика - 110,0</c:v>
                </c:pt>
                <c:pt idx="8">
                  <c:v>физическая культура и спорт - 21,6</c:v>
                </c:pt>
                <c:pt idx="9">
                  <c:v>средства массовой информации - 0,8</c:v>
                </c:pt>
                <c:pt idx="10">
                  <c:v>обслуживание муниципального долга - 0,3</c:v>
                </c:pt>
              </c:strCache>
            </c:strRef>
          </c:cat>
          <c:val>
            <c:numRef>
              <c:f>Лист1!$B$2:$B$12</c:f>
              <c:numCache>
                <c:formatCode>0.0</c:formatCode>
                <c:ptCount val="11"/>
                <c:pt idx="0">
                  <c:v>50.6</c:v>
                </c:pt>
                <c:pt idx="1">
                  <c:v>29.1</c:v>
                </c:pt>
                <c:pt idx="2">
                  <c:v>34.1</c:v>
                </c:pt>
                <c:pt idx="3">
                  <c:v>132.19999999999999</c:v>
                </c:pt>
                <c:pt idx="4">
                  <c:v>0.2</c:v>
                </c:pt>
                <c:pt idx="5">
                  <c:v>602.4</c:v>
                </c:pt>
                <c:pt idx="6">
                  <c:v>36.200000000000003</c:v>
                </c:pt>
                <c:pt idx="7">
                  <c:v>110</c:v>
                </c:pt>
                <c:pt idx="8">
                  <c:v>21.6</c:v>
                </c:pt>
                <c:pt idx="9">
                  <c:v>0.8</c:v>
                </c:pt>
                <c:pt idx="10">
                  <c:v>0.3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6-F2DA-4F78-955B-9B9FF26820E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83"/>
        <c:holeSize val="59"/>
      </c:doughnutChart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45041887422344701"/>
          <c:y val="1.3923927151725688E-2"/>
          <c:w val="0.54360785960029945"/>
          <c:h val="0.986076108502564"/>
        </c:manualLayout>
      </c:layout>
      <c:overlay val="0"/>
      <c:spPr>
        <a:noFill/>
        <a:ln w="0" cap="flat">
          <a:solidFill>
            <a:schemeClr val="lt1"/>
          </a:solidFill>
          <a:round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effectLst/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  <c:userShapes r:id="rId4"/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34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lt1"/>
    </cs:fontRef>
  </cs:wall>
</cs:chartStyle>
</file>

<file path=ppt/charts/style3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6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6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wmf"/></Relationships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0.07377</cdr:x>
      <cdr:y>0.29982</cdr:y>
    </cdr:from>
    <cdr:to>
      <cdr:x>0.36005</cdr:x>
      <cdr:y>0.60605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648072" y="1541683"/>
          <a:ext cx="2514963" cy="157466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pPr algn="ctr"/>
          <a:r>
            <a:rPr lang="ru-RU" sz="40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1017,5</a:t>
          </a:r>
        </a:p>
        <a:p xmlns:a="http://schemas.openxmlformats.org/drawingml/2006/main">
          <a:pPr algn="ctr"/>
          <a:r>
            <a:rPr lang="ru-RU" sz="40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млн. руб.</a:t>
          </a:r>
          <a:endParaRPr lang="ru-RU" sz="40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2" y="4"/>
            <a:ext cx="2971800" cy="497362"/>
          </a:xfrm>
          <a:prstGeom prst="rect">
            <a:avLst/>
          </a:prstGeom>
        </p:spPr>
        <p:txBody>
          <a:bodyPr vert="horz" lIns="91836" tIns="45919" rIns="91836" bIns="45919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6" y="4"/>
            <a:ext cx="2971800" cy="497362"/>
          </a:xfrm>
          <a:prstGeom prst="rect">
            <a:avLst/>
          </a:prstGeom>
        </p:spPr>
        <p:txBody>
          <a:bodyPr vert="horz" lIns="91836" tIns="45919" rIns="91836" bIns="45919" rtlCol="0"/>
          <a:lstStyle>
            <a:lvl1pPr algn="r">
              <a:defRPr sz="1200"/>
            </a:lvl1pPr>
          </a:lstStyle>
          <a:p>
            <a:fld id="{7E14EC95-3FF0-44AC-B952-AC4EA68963AC}" type="datetimeFigureOut">
              <a:rPr lang="ru-RU" smtClean="0"/>
              <a:pPr/>
              <a:t>29.08.2018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42975" y="744538"/>
            <a:ext cx="4972050" cy="372903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836" tIns="45919" rIns="91836" bIns="45919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1" y="4724958"/>
            <a:ext cx="5486400" cy="4476272"/>
          </a:xfrm>
          <a:prstGeom prst="rect">
            <a:avLst/>
          </a:prstGeom>
        </p:spPr>
        <p:txBody>
          <a:bodyPr vert="horz" lIns="91836" tIns="45919" rIns="91836" bIns="45919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2" y="9448188"/>
            <a:ext cx="2971800" cy="497362"/>
          </a:xfrm>
          <a:prstGeom prst="rect">
            <a:avLst/>
          </a:prstGeom>
        </p:spPr>
        <p:txBody>
          <a:bodyPr vert="horz" lIns="91836" tIns="45919" rIns="91836" bIns="45919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6" y="9448188"/>
            <a:ext cx="2971800" cy="497362"/>
          </a:xfrm>
          <a:prstGeom prst="rect">
            <a:avLst/>
          </a:prstGeom>
        </p:spPr>
        <p:txBody>
          <a:bodyPr vert="horz" lIns="91836" tIns="45919" rIns="91836" bIns="45919" rtlCol="0" anchor="b"/>
          <a:lstStyle>
            <a:lvl1pPr algn="r">
              <a:defRPr sz="1200"/>
            </a:lvl1pPr>
          </a:lstStyle>
          <a:p>
            <a:fld id="{E1DD1FC3-33B8-4AEA-9F93-1BBF4DFCAB6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7978642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DD1FC3-33B8-4AEA-9F93-1BBF4DFCAB63}" type="slidenum">
              <a:rPr lang="ru-RU" smtClean="0"/>
              <a:pPr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9295524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DD1FC3-33B8-4AEA-9F93-1BBF4DFCAB63}" type="slidenum">
              <a:rPr lang="ru-RU" smtClean="0"/>
              <a:pPr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6856982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 bwMode="auto"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371600"/>
            <a:ext cx="7772400" cy="1470025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295400" y="3048000"/>
            <a:ext cx="6400800" cy="6858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dt" sz="half" idx="2"/>
          </p:nvPr>
        </p:nvSpPr>
        <p:spPr/>
        <p:txBody>
          <a:bodyPr/>
          <a:lstStyle>
            <a:lvl1pPr>
              <a:defRPr sz="1200"/>
            </a:lvl1pPr>
          </a:lstStyle>
          <a:p>
            <a:fld id="{DCAA6A1F-311D-4995-BA70-C4D672025F76}" type="datetimeFigureOut">
              <a:rPr lang="ru-RU" smtClean="0"/>
              <a:pPr/>
              <a:t>29.08.2018</a:t>
            </a:fld>
            <a:endParaRPr lang="ru-RU"/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 sz="1200"/>
            </a:lvl1pPr>
          </a:lstStyle>
          <a:p>
            <a:endParaRPr lang="ru-RU"/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 sz="1200"/>
            </a:lvl1pPr>
          </a:lstStyle>
          <a:p>
            <a:fld id="{A44F7BC7-02C6-4E06-8CE1-BC2A890841E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CAA6A1F-311D-4995-BA70-C4D672025F76}" type="datetimeFigureOut">
              <a:rPr lang="ru-RU" smtClean="0"/>
              <a:pPr/>
              <a:t>29.08.2018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44F7BC7-02C6-4E06-8CE1-BC2A890841E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CAA6A1F-311D-4995-BA70-C4D672025F76}" type="datetimeFigureOut">
              <a:rPr lang="ru-RU" smtClean="0"/>
              <a:pPr/>
              <a:t>29.08.2018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44F7BC7-02C6-4E06-8CE1-BC2A890841E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995862"/>
            <a:ext cx="9144000" cy="186213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803405"/>
            <a:ext cx="7315200" cy="1825096"/>
          </a:xfrm>
        </p:spPr>
        <p:txBody>
          <a:bodyPr anchor="b">
            <a:normAutofit/>
          </a:bodyPr>
          <a:lstStyle>
            <a:lvl1pPr algn="l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3632201"/>
            <a:ext cx="7315200" cy="685800"/>
          </a:xfrm>
        </p:spPr>
        <p:txBody>
          <a:bodyPr>
            <a:normAutofit/>
          </a:bodyPr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932170" y="4323845"/>
            <a:ext cx="2297429" cy="365125"/>
          </a:xfrm>
        </p:spPr>
        <p:txBody>
          <a:bodyPr/>
          <a:lstStyle/>
          <a:p>
            <a:fld id="{DCAA6A1F-311D-4995-BA70-C4D672025F76}" type="datetimeFigureOut">
              <a:rPr lang="ru-RU" smtClean="0"/>
              <a:pPr/>
              <a:t>29.08.2018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914400" y="4323846"/>
            <a:ext cx="4880610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057900" y="1430867"/>
            <a:ext cx="2171700" cy="365125"/>
          </a:xfrm>
        </p:spPr>
        <p:txBody>
          <a:bodyPr/>
          <a:lstStyle/>
          <a:p>
            <a:fld id="{A44F7BC7-02C6-4E06-8CE1-BC2A890841E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8218561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AA6A1F-311D-4995-BA70-C4D672025F76}" type="datetimeFigureOut">
              <a:rPr lang="ru-RU" smtClean="0"/>
              <a:pPr/>
              <a:t>29.08.2018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4F7BC7-02C6-4E06-8CE1-BC2A890841E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3481176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995862"/>
            <a:ext cx="9144000" cy="186213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4360" y="753534"/>
            <a:ext cx="7955280" cy="2801935"/>
          </a:xfrm>
        </p:spPr>
        <p:txBody>
          <a:bodyPr anchor="b">
            <a:normAutofit/>
          </a:bodyPr>
          <a:lstStyle>
            <a:lvl1pPr algn="r">
              <a:defRPr sz="4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94360" y="3641726"/>
            <a:ext cx="7955281" cy="1354134"/>
          </a:xfrm>
        </p:spPr>
        <p:txBody>
          <a:bodyPr>
            <a:normAutofit/>
          </a:bodyPr>
          <a:lstStyle>
            <a:lvl1pPr marL="0" indent="0" algn="r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562176" y="381001"/>
            <a:ext cx="2183130" cy="365125"/>
          </a:xfrm>
        </p:spPr>
        <p:txBody>
          <a:bodyPr/>
          <a:lstStyle>
            <a:lvl1pPr algn="r">
              <a:defRPr/>
            </a:lvl1pPr>
          </a:lstStyle>
          <a:p>
            <a:fld id="{DCAA6A1F-311D-4995-BA70-C4D672025F76}" type="datetimeFigureOut">
              <a:rPr lang="ru-RU" smtClean="0"/>
              <a:pPr/>
              <a:t>29.08.2018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94360" y="381001"/>
            <a:ext cx="4830656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882466" y="381001"/>
            <a:ext cx="667173" cy="365125"/>
          </a:xfrm>
        </p:spPr>
        <p:txBody>
          <a:bodyPr/>
          <a:lstStyle/>
          <a:p>
            <a:fld id="{A44F7BC7-02C6-4E06-8CE1-BC2A890841E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5330858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94360" y="2194560"/>
            <a:ext cx="3910579" cy="406908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2099" y="2194560"/>
            <a:ext cx="3907540" cy="406908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AA6A1F-311D-4995-BA70-C4D672025F76}" type="datetimeFigureOut">
              <a:rPr lang="ru-RU" smtClean="0"/>
              <a:pPr/>
              <a:t>29.08.2018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4F7BC7-02C6-4E06-8CE1-BC2A890841E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8680956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71700" y="762000"/>
            <a:ext cx="6377940" cy="12954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1279" y="2183802"/>
            <a:ext cx="3683659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94359" y="3132667"/>
            <a:ext cx="3910579" cy="313097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69018" y="2183802"/>
            <a:ext cx="3680621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2098" y="3132667"/>
            <a:ext cx="3907541" cy="313097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AA6A1F-311D-4995-BA70-C4D672025F76}" type="datetimeFigureOut">
              <a:rPr lang="ru-RU" smtClean="0"/>
              <a:pPr/>
              <a:t>29.08.2018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4F7BC7-02C6-4E06-8CE1-BC2A890841E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0972747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AA6A1F-311D-4995-BA70-C4D672025F76}" type="datetimeFigureOut">
              <a:rPr lang="ru-RU" smtClean="0"/>
              <a:pPr/>
              <a:t>29.08.2018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4F7BC7-02C6-4E06-8CE1-BC2A890841E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5881783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AA6A1F-311D-4995-BA70-C4D672025F76}" type="datetimeFigureOut">
              <a:rPr lang="ru-RU" smtClean="0"/>
              <a:pPr/>
              <a:t>29.08.2018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4F7BC7-02C6-4E06-8CE1-BC2A890841E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889400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4360" y="1524000"/>
            <a:ext cx="308610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6200" y="746760"/>
            <a:ext cx="4663440" cy="5516880"/>
          </a:xfrm>
        </p:spPr>
        <p:txBody>
          <a:bodyPr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4360" y="3124200"/>
            <a:ext cx="3086100" cy="313944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AA6A1F-311D-4995-BA70-C4D672025F76}" type="datetimeFigureOut">
              <a:rPr lang="ru-RU" smtClean="0"/>
              <a:pPr/>
              <a:t>29.08.2018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4F7BC7-02C6-4E06-8CE1-BC2A890841E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951021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CAA6A1F-311D-4995-BA70-C4D672025F76}" type="datetimeFigureOut">
              <a:rPr lang="ru-RU" smtClean="0"/>
              <a:pPr/>
              <a:t>29.08.2018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44F7BC7-02C6-4E06-8CE1-BC2A890841E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4360" y="1524000"/>
            <a:ext cx="407573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877524" y="751242"/>
            <a:ext cx="3674234" cy="5512398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4360" y="3124200"/>
            <a:ext cx="4075730" cy="313944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AA6A1F-311D-4995-BA70-C4D672025F76}" type="datetimeFigureOut">
              <a:rPr lang="ru-RU" smtClean="0"/>
              <a:pPr/>
              <a:t>29.08.2018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4F7BC7-02C6-4E06-8CE1-BC2A890841E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7930908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4355" y="4697361"/>
            <a:ext cx="7956482" cy="81935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94355" y="977035"/>
            <a:ext cx="7950260" cy="3406972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4360" y="5516716"/>
            <a:ext cx="7955280" cy="746924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AA6A1F-311D-4995-BA70-C4D672025F76}" type="datetimeFigureOut">
              <a:rPr lang="ru-RU" smtClean="0"/>
              <a:pPr/>
              <a:t>29.08.2018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4F7BC7-02C6-4E06-8CE1-BC2A890841E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3776437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995862"/>
            <a:ext cx="9144000" cy="186213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4360" y="753533"/>
            <a:ext cx="7955280" cy="2802467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649134"/>
            <a:ext cx="7772400" cy="1330852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562176" y="381001"/>
            <a:ext cx="2183130" cy="365125"/>
          </a:xfrm>
        </p:spPr>
        <p:txBody>
          <a:bodyPr/>
          <a:lstStyle>
            <a:lvl1pPr algn="r">
              <a:defRPr/>
            </a:lvl1pPr>
          </a:lstStyle>
          <a:p>
            <a:fld id="{DCAA6A1F-311D-4995-BA70-C4D672025F76}" type="datetimeFigureOut">
              <a:rPr lang="ru-RU" smtClean="0"/>
              <a:pPr/>
              <a:t>29.08.2018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94360" y="381001"/>
            <a:ext cx="4830656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882466" y="381001"/>
            <a:ext cx="667174" cy="365125"/>
          </a:xfrm>
        </p:spPr>
        <p:txBody>
          <a:bodyPr/>
          <a:lstStyle/>
          <a:p>
            <a:fld id="{A44F7BC7-02C6-4E06-8CE1-BC2A890841E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1533338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995862"/>
            <a:ext cx="9144000" cy="186213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8351" y="753534"/>
            <a:ext cx="7613650" cy="2756234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977899" y="3509768"/>
            <a:ext cx="7194552" cy="4444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4174597"/>
            <a:ext cx="7778752" cy="821265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562176" y="381001"/>
            <a:ext cx="2183130" cy="365125"/>
          </a:xfrm>
        </p:spPr>
        <p:txBody>
          <a:bodyPr/>
          <a:lstStyle>
            <a:lvl1pPr algn="r">
              <a:defRPr/>
            </a:lvl1pPr>
          </a:lstStyle>
          <a:p>
            <a:fld id="{DCAA6A1F-311D-4995-BA70-C4D672025F76}" type="datetimeFigureOut">
              <a:rPr lang="ru-RU" smtClean="0"/>
              <a:pPr/>
              <a:t>29.08.2018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94360" y="379438"/>
            <a:ext cx="4830656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882466" y="381001"/>
            <a:ext cx="667174" cy="365125"/>
          </a:xfrm>
        </p:spPr>
        <p:txBody>
          <a:bodyPr/>
          <a:lstStyle/>
          <a:p>
            <a:fld id="{A44F7BC7-02C6-4E06-8CE1-BC2A890841E2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3" name="TextBox 12"/>
          <p:cNvSpPr txBox="1"/>
          <p:nvPr/>
        </p:nvSpPr>
        <p:spPr>
          <a:xfrm>
            <a:off x="231458" y="807720"/>
            <a:ext cx="4572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8146733" y="3021330"/>
            <a:ext cx="4572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9516910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995862"/>
            <a:ext cx="9144000" cy="186213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124702"/>
            <a:ext cx="7774782" cy="251183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92" y="3648316"/>
            <a:ext cx="7773608" cy="999885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562176" y="378884"/>
            <a:ext cx="2183130" cy="365125"/>
          </a:xfrm>
        </p:spPr>
        <p:txBody>
          <a:bodyPr/>
          <a:lstStyle>
            <a:lvl1pPr algn="r">
              <a:defRPr/>
            </a:lvl1pPr>
          </a:lstStyle>
          <a:p>
            <a:fld id="{DCAA6A1F-311D-4995-BA70-C4D672025F76}" type="datetimeFigureOut">
              <a:rPr lang="ru-RU" smtClean="0"/>
              <a:pPr/>
              <a:t>29.08.2018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94360" y="378884"/>
            <a:ext cx="4830656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882466" y="381001"/>
            <a:ext cx="667174" cy="365125"/>
          </a:xfrm>
        </p:spPr>
        <p:txBody>
          <a:bodyPr/>
          <a:lstStyle/>
          <a:p>
            <a:fld id="{A44F7BC7-02C6-4E06-8CE1-BC2A890841E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5045592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2171701" y="762000"/>
            <a:ext cx="6377939" cy="130386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594361" y="2202080"/>
            <a:ext cx="2560320" cy="617320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594360" y="2904564"/>
            <a:ext cx="2560320" cy="335907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302237" y="2201333"/>
            <a:ext cx="2560320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3300781" y="2904068"/>
            <a:ext cx="2560320" cy="335957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989319" y="2192866"/>
            <a:ext cx="2560320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5989320" y="2904564"/>
            <a:ext cx="2560320" cy="335907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AA6A1F-311D-4995-BA70-C4D672025F76}" type="datetimeFigureOut">
              <a:rPr lang="ru-RU" smtClean="0"/>
              <a:pPr/>
              <a:t>29.08.2018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4F7BC7-02C6-4E06-8CE1-BC2A890841E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3306913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2171702" y="762000"/>
            <a:ext cx="6381984" cy="12954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594360" y="4113340"/>
            <a:ext cx="2560320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594360" y="2331720"/>
            <a:ext cx="2560320" cy="15073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594360" y="4796103"/>
            <a:ext cx="2560320" cy="1467537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291873" y="4113340"/>
            <a:ext cx="2560320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291872" y="2331720"/>
            <a:ext cx="2560320" cy="1509862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290858" y="4796102"/>
            <a:ext cx="2560320" cy="1467537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993365" y="4113340"/>
            <a:ext cx="2560320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5993364" y="2331721"/>
            <a:ext cx="2560320" cy="1508919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5993272" y="4796100"/>
            <a:ext cx="2560320" cy="1467537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AA6A1F-311D-4995-BA70-C4D672025F76}" type="datetimeFigureOut">
              <a:rPr lang="ru-RU" smtClean="0"/>
              <a:pPr/>
              <a:t>29.08.2018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4F7BC7-02C6-4E06-8CE1-BC2A890841E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7487708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94360" y="2194560"/>
            <a:ext cx="7955280" cy="406908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AA6A1F-311D-4995-BA70-C4D672025F76}" type="datetimeFigureOut">
              <a:rPr lang="ru-RU" smtClean="0"/>
              <a:pPr/>
              <a:t>29.08.2018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4F7BC7-02C6-4E06-8CE1-BC2A890841E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27417813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995862"/>
            <a:ext cx="9144000" cy="1862138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06590" y="747183"/>
            <a:ext cx="1543050" cy="4248675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94360" y="746126"/>
            <a:ext cx="6278035" cy="4249732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562176" y="381001"/>
            <a:ext cx="2183130" cy="365125"/>
          </a:xfrm>
        </p:spPr>
        <p:txBody>
          <a:bodyPr/>
          <a:lstStyle>
            <a:lvl1pPr algn="r">
              <a:defRPr/>
            </a:lvl1pPr>
          </a:lstStyle>
          <a:p>
            <a:fld id="{DCAA6A1F-311D-4995-BA70-C4D672025F76}" type="datetimeFigureOut">
              <a:rPr lang="ru-RU" smtClean="0"/>
              <a:pPr/>
              <a:t>29.08.2018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94360" y="381001"/>
            <a:ext cx="4830656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882466" y="381001"/>
            <a:ext cx="667174" cy="365125"/>
          </a:xfrm>
        </p:spPr>
        <p:txBody>
          <a:bodyPr/>
          <a:lstStyle/>
          <a:p>
            <a:fld id="{A44F7BC7-02C6-4E06-8CE1-BC2A890841E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373684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CAA6A1F-311D-4995-BA70-C4D672025F76}" type="datetimeFigureOut">
              <a:rPr lang="ru-RU" smtClean="0"/>
              <a:pPr/>
              <a:t>29.08.2018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44F7BC7-02C6-4E06-8CE1-BC2A890841E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CAA6A1F-311D-4995-BA70-C4D672025F76}" type="datetimeFigureOut">
              <a:rPr lang="ru-RU" smtClean="0"/>
              <a:pPr/>
              <a:t>29.08.2018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44F7BC7-02C6-4E06-8CE1-BC2A890841E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CAA6A1F-311D-4995-BA70-C4D672025F76}" type="datetimeFigureOut">
              <a:rPr lang="ru-RU" smtClean="0"/>
              <a:pPr/>
              <a:t>29.08.2018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44F7BC7-02C6-4E06-8CE1-BC2A890841E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CAA6A1F-311D-4995-BA70-C4D672025F76}" type="datetimeFigureOut">
              <a:rPr lang="ru-RU" smtClean="0"/>
              <a:pPr/>
              <a:t>29.08.2018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44F7BC7-02C6-4E06-8CE1-BC2A890841E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CAA6A1F-311D-4995-BA70-C4D672025F76}" type="datetimeFigureOut">
              <a:rPr lang="ru-RU" smtClean="0"/>
              <a:pPr/>
              <a:t>29.08.2018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44F7BC7-02C6-4E06-8CE1-BC2A890841E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CAA6A1F-311D-4995-BA70-C4D672025F76}" type="datetimeFigureOut">
              <a:rPr lang="ru-RU" smtClean="0"/>
              <a:pPr/>
              <a:t>29.08.2018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44F7BC7-02C6-4E06-8CE1-BC2A890841E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CAA6A1F-311D-4995-BA70-C4D672025F76}" type="datetimeFigureOut">
              <a:rPr lang="ru-RU" smtClean="0"/>
              <a:pPr/>
              <a:t>29.08.2018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44F7BC7-02C6-4E06-8CE1-BC2A890841E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18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17" Type="http://schemas.openxmlformats.org/officeDocument/2006/relationships/slideLayout" Target="../slideLayouts/slideLayout28.xml"/><Relationship Id="rId2" Type="http://schemas.openxmlformats.org/officeDocument/2006/relationships/slideLayout" Target="../slideLayouts/slideLayout13.xml"/><Relationship Id="rId16" Type="http://schemas.openxmlformats.org/officeDocument/2006/relationships/slideLayout" Target="../slideLayouts/slideLayout27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21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+mn-lt"/>
              </a:defRPr>
            </a:lvl1pPr>
          </a:lstStyle>
          <a:p>
            <a:fld id="{DCAA6A1F-311D-4995-BA70-C4D672025F76}" type="datetimeFigureOut">
              <a:rPr lang="ru-RU" smtClean="0"/>
              <a:pPr/>
              <a:t>29.08.2018</a:t>
            </a:fld>
            <a:endParaRPr 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+mn-lt"/>
              </a:defRPr>
            </a:lvl1pPr>
          </a:lstStyle>
          <a:p>
            <a:fld id="{A44F7BC7-02C6-4E06-8CE1-BC2A890841E2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13" r:id="rId1"/>
    <p:sldLayoutId id="2147484114" r:id="rId2"/>
    <p:sldLayoutId id="2147484115" r:id="rId3"/>
    <p:sldLayoutId id="2147484116" r:id="rId4"/>
    <p:sldLayoutId id="2147484117" r:id="rId5"/>
    <p:sldLayoutId id="2147484118" r:id="rId6"/>
    <p:sldLayoutId id="2147484119" r:id="rId7"/>
    <p:sldLayoutId id="2147484120" r:id="rId8"/>
    <p:sldLayoutId id="2147484121" r:id="rId9"/>
    <p:sldLayoutId id="2147484122" r:id="rId10"/>
    <p:sldLayoutId id="2147484123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Trebuchet MS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Trebuchet MS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Trebuchet MS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Trebuchet MS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Trebuchet MS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Trebuchet MS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Trebuchet MS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Trebuchet MS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4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0-HD-TOP.pn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1081088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171700" y="764373"/>
            <a:ext cx="6377940" cy="12930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94360" y="2194560"/>
            <a:ext cx="7955280" cy="406908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12230" y="6356351"/>
            <a:ext cx="21374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CAA6A1F-311D-4995-BA70-C4D672025F76}" type="datetimeFigureOut">
              <a:rPr lang="ru-RU" smtClean="0"/>
              <a:pPr/>
              <a:t>29.08.2018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94360" y="6355846"/>
            <a:ext cx="56807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72250" y="381001"/>
            <a:ext cx="19773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4F7BC7-02C6-4E06-8CE1-BC2A890841E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230285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4259" r:id="rId1"/>
    <p:sldLayoutId id="2147484260" r:id="rId2"/>
    <p:sldLayoutId id="2147484261" r:id="rId3"/>
    <p:sldLayoutId id="2147484262" r:id="rId4"/>
    <p:sldLayoutId id="2147484263" r:id="rId5"/>
    <p:sldLayoutId id="2147484264" r:id="rId6"/>
    <p:sldLayoutId id="2147484265" r:id="rId7"/>
    <p:sldLayoutId id="2147484266" r:id="rId8"/>
    <p:sldLayoutId id="2147484267" r:id="rId9"/>
    <p:sldLayoutId id="2147484268" r:id="rId10"/>
    <p:sldLayoutId id="2147484269" r:id="rId11"/>
    <p:sldLayoutId id="2147484270" r:id="rId12"/>
    <p:sldLayoutId id="2147484271" r:id="rId13"/>
    <p:sldLayoutId id="2147484272" r:id="rId14"/>
    <p:sldLayoutId id="2147484273" r:id="rId15"/>
    <p:sldLayoutId id="2147484274" r:id="rId16"/>
    <p:sldLayoutId id="2147484275" r:id="rId17"/>
  </p:sldLayoutIdLst>
  <p:txStyles>
    <p:titleStyle>
      <a:lvl1pPr algn="r" defTabSz="914400" rtl="0" eaLnBrk="1" latinLnBrk="0" hangingPunct="1">
        <a:lnSpc>
          <a:spcPct val="90000"/>
        </a:lnSpc>
        <a:spcBef>
          <a:spcPct val="0"/>
        </a:spcBef>
        <a:buNone/>
        <a:defRPr sz="40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control" Target="../activeX/activeX1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4.wmf"/><Relationship Id="rId5" Type="http://schemas.openxmlformats.org/officeDocument/2006/relationships/image" Target="../media/image5.png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chart" Target="../charts/chart9.xml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chart" Target="../charts/chart10.xml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chart" Target="../charts/chart11.xml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chart" Target="../charts/chart12.xml"/><Relationship Id="rId1" Type="http://schemas.openxmlformats.org/officeDocument/2006/relationships/slideLayout" Target="../slideLayouts/slideLayout18.xml"/><Relationship Id="rId4" Type="http://schemas.openxmlformats.org/officeDocument/2006/relationships/chart" Target="../charts/chart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1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1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1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1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1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8.xml"/><Relationship Id="rId2" Type="http://schemas.openxmlformats.org/officeDocument/2006/relationships/control" Target="../activeX/activeX2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6.wmf"/><Relationship Id="rId5" Type="http://schemas.openxmlformats.org/officeDocument/2006/relationships/image" Target="../media/image5.png"/><Relationship Id="rId4" Type="http://schemas.openxmlformats.org/officeDocument/2006/relationships/chart" Target="../charts/char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05272" y="1456643"/>
            <a:ext cx="7315200" cy="2719781"/>
          </a:xfrm>
        </p:spPr>
        <p:txBody>
          <a:bodyPr>
            <a:normAutofit/>
          </a:bodyPr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Исполнение бюджета</a:t>
            </a:r>
            <a:b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805272" y="3576572"/>
            <a:ext cx="7990656" cy="1199704"/>
          </a:xfrm>
        </p:spPr>
        <p:txBody>
          <a:bodyPr>
            <a:normAutofit/>
          </a:bodyPr>
          <a:lstStyle/>
          <a:p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Березовского городского округа </a:t>
            </a:r>
          </a:p>
          <a:p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 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 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полугодие 2017 года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 descr="logo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6875" y="313635"/>
            <a:ext cx="5214974" cy="1143008"/>
          </a:xfrm>
          <a:prstGeom prst="rect">
            <a:avLst/>
          </a:prstGeom>
        </p:spPr>
      </p:pic>
    </p:spTree>
    <p:controls>
      <mc:AlternateContent xmlns:mc="http://schemas.openxmlformats.org/markup-compatibility/2006">
        <mc:Choice xmlns:v="urn:schemas-microsoft-com:vml" Requires="v">
          <p:control spid="1469" name="SapphireHiddenControl" r:id="rId2" imgW="6095880" imgH="4067280"/>
        </mc:Choice>
        <mc:Fallback>
          <p:control name="SapphireHiddenControl" r:id="rId2" imgW="6095880" imgH="4067280">
            <p:pic>
              <p:nvPicPr>
                <p:cNvPr id="4" name="SapphireHiddenControl" hidden="1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6"/>
                <a:srcRect/>
                <a:stretch>
                  <a:fillRect/>
                </a:stretch>
              </p:blipFill>
              <p:spPr bwMode="auto">
                <a:xfrm>
                  <a:off x="0" y="0"/>
                  <a:ext cx="6096000" cy="406717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</a:extLst>
              </p:spPr>
            </p:pic>
          </p:control>
        </mc:Fallback>
      </mc:AlternateContent>
    </p:controls>
  </p:cSld>
  <p:clrMapOvr>
    <a:masterClrMapping/>
  </p:clrMapOvr>
  <p:transition spd="slow">
    <p:comb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" name="Объект 12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67720124"/>
              </p:ext>
            </p:extLst>
          </p:nvPr>
        </p:nvGraphicFramePr>
        <p:xfrm>
          <a:off x="0" y="1599285"/>
          <a:ext cx="9036496" cy="525871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5255568" y="207098"/>
            <a:ext cx="3996952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Структура основных расходов бюджета БГО </a:t>
            </a:r>
            <a:b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 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 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полугодие 2017 года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Рисунок 6" descr="log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2215" y="207098"/>
            <a:ext cx="5214974" cy="11430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0396312"/>
      </p:ext>
    </p:extLst>
  </p:cSld>
  <p:clrMapOvr>
    <a:masterClrMapping/>
  </p:clrMapOvr>
  <p:transition spd="slow">
    <p:comb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Объект 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65683174"/>
              </p:ext>
            </p:extLst>
          </p:nvPr>
        </p:nvGraphicFramePr>
        <p:xfrm>
          <a:off x="-9610" y="1556792"/>
          <a:ext cx="9036496" cy="544522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4" name="Рисунок 3" descr="log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7158" y="214290"/>
            <a:ext cx="5214974" cy="1143008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318751" y="214290"/>
            <a:ext cx="382524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Динамика исполнения расходной части бюджета в функциональном разрезе, млн. руб.</a:t>
            </a:r>
          </a:p>
        </p:txBody>
      </p:sp>
    </p:spTree>
    <p:extLst>
      <p:ext uri="{BB962C8B-B14F-4D97-AF65-F5344CB8AC3E}">
        <p14:creationId xmlns:p14="http://schemas.microsoft.com/office/powerpoint/2010/main" val="145820263"/>
      </p:ext>
    </p:extLst>
  </p:cSld>
  <p:clrMapOvr>
    <a:masterClrMapping/>
  </p:clrMapOvr>
  <p:transition spd="slow">
    <p:comb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220072" y="110281"/>
            <a:ext cx="4085692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Динамика исполнения бюджета  по </a:t>
            </a:r>
          </a:p>
          <a:p>
            <a:pPr algn="ctr"/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главным распорядителям бюджетных средств, млн.руб.</a:t>
            </a:r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5" name="Диаграмма 4"/>
          <p:cNvGraphicFramePr/>
          <p:nvPr>
            <p:extLst>
              <p:ext uri="{D42A27DB-BD31-4B8C-83A1-F6EECF244321}">
                <p14:modId xmlns:p14="http://schemas.microsoft.com/office/powerpoint/2010/main" val="414830848"/>
              </p:ext>
            </p:extLst>
          </p:nvPr>
        </p:nvGraphicFramePr>
        <p:xfrm>
          <a:off x="-26384" y="1628800"/>
          <a:ext cx="9036496" cy="5229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6" name="Рисунок 5" descr="log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7158" y="214290"/>
            <a:ext cx="5214974" cy="11430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0023835"/>
      </p:ext>
    </p:extLst>
  </p:cSld>
  <p:clrMapOvr>
    <a:masterClrMapping/>
  </p:clrMapOvr>
  <p:transition spd="slow">
    <p:comb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77891" y="1350062"/>
            <a:ext cx="8856984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Муниципальный долг БГО (</a:t>
            </a:r>
            <a:r>
              <a:rPr lang="ru-RU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млн.руб</a:t>
            </a:r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.)</a:t>
            </a:r>
          </a:p>
          <a:p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 01.01.2017г. – 47,7			На 01.07.2017 – 41,0</a:t>
            </a:r>
          </a:p>
        </p:txBody>
      </p:sp>
      <p:graphicFrame>
        <p:nvGraphicFramePr>
          <p:cNvPr id="3" name="Диаграмма 2"/>
          <p:cNvGraphicFramePr/>
          <p:nvPr>
            <p:extLst>
              <p:ext uri="{D42A27DB-BD31-4B8C-83A1-F6EECF244321}">
                <p14:modId xmlns:p14="http://schemas.microsoft.com/office/powerpoint/2010/main" val="2670631449"/>
              </p:ext>
            </p:extLst>
          </p:nvPr>
        </p:nvGraphicFramePr>
        <p:xfrm>
          <a:off x="107504" y="2924944"/>
          <a:ext cx="8424936" cy="381642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4" name="Рисунок 3" descr="log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7158" y="214290"/>
            <a:ext cx="5214974" cy="1143008"/>
          </a:xfrm>
          <a:prstGeom prst="rect">
            <a:avLst/>
          </a:prstGeom>
        </p:spPr>
      </p:pic>
      <p:graphicFrame>
        <p:nvGraphicFramePr>
          <p:cNvPr id="5" name="Диаграмма 4"/>
          <p:cNvGraphicFramePr/>
          <p:nvPr>
            <p:extLst>
              <p:ext uri="{D42A27DB-BD31-4B8C-83A1-F6EECF244321}">
                <p14:modId xmlns:p14="http://schemas.microsoft.com/office/powerpoint/2010/main" val="758301316"/>
              </p:ext>
            </p:extLst>
          </p:nvPr>
        </p:nvGraphicFramePr>
        <p:xfrm>
          <a:off x="5076056" y="2924944"/>
          <a:ext cx="3623934" cy="295232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846101893"/>
      </p:ext>
    </p:extLst>
  </p:cSld>
  <p:clrMapOvr>
    <a:masterClrMapping/>
  </p:clrMapOvr>
  <p:transition spd="slow">
    <p:comb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95536" y="2564904"/>
            <a:ext cx="828092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6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Спасибо за внимание!</a:t>
            </a:r>
            <a:endParaRPr lang="ru-RU" sz="6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43638306"/>
      </p:ext>
    </p:extLst>
  </p:cSld>
  <p:clrMapOvr>
    <a:masterClrMapping/>
  </p:clrMapOvr>
  <p:transition spd="slow">
    <p:comb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2"/>
          <p:cNvSpPr txBox="1">
            <a:spLocks/>
          </p:cNvSpPr>
          <p:nvPr/>
        </p:nvSpPr>
        <p:spPr>
          <a:xfrm>
            <a:off x="1017626" y="941672"/>
            <a:ext cx="9109012" cy="1296144"/>
          </a:xfrm>
          <a:prstGeom prst="rect">
            <a:avLst/>
          </a:prstGeom>
        </p:spPr>
        <p:txBody>
          <a:bodyPr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100" b="1" kern="1200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extLst/>
          </a:lstStyle>
          <a:p>
            <a:pPr algn="ctr"/>
            <a:r>
              <a:rPr lang="ru-RU" sz="2800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Структура бюджета</a:t>
            </a:r>
            <a:br>
              <a:rPr lang="ru-RU" sz="2800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Березовского городского округа, млн. руб.</a:t>
            </a:r>
            <a:endParaRPr lang="ru-RU" sz="2800" dirty="0"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3" name="Объект 10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384090496"/>
              </p:ext>
            </p:extLst>
          </p:nvPr>
        </p:nvGraphicFramePr>
        <p:xfrm>
          <a:off x="539552" y="1963656"/>
          <a:ext cx="8424936" cy="475252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4" name="Рисунок 3" descr="log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7158" y="214290"/>
            <a:ext cx="5214974" cy="11430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7121689"/>
      </p:ext>
    </p:extLst>
  </p:cSld>
  <p:clrMapOvr>
    <a:masterClrMapping/>
  </p:clrMapOvr>
  <p:transition spd="slow">
    <p:comb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3752" y="1342767"/>
            <a:ext cx="903649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Исполнение доходов за 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 </a:t>
            </a:r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полугодие 2017 года, млн. руб.</a:t>
            </a:r>
            <a:endParaRPr lang="ru-RU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5" name="Диаграмма 4"/>
          <p:cNvGraphicFramePr/>
          <p:nvPr>
            <p:extLst>
              <p:ext uri="{D42A27DB-BD31-4B8C-83A1-F6EECF244321}">
                <p14:modId xmlns:p14="http://schemas.microsoft.com/office/powerpoint/2010/main" val="3604775082"/>
              </p:ext>
            </p:extLst>
          </p:nvPr>
        </p:nvGraphicFramePr>
        <p:xfrm>
          <a:off x="357158" y="1916832"/>
          <a:ext cx="8429684" cy="472687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6" name="Рисунок 5" descr="log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7158" y="214290"/>
            <a:ext cx="5214974" cy="1143008"/>
          </a:xfrm>
          <a:prstGeom prst="rect">
            <a:avLst/>
          </a:prstGeom>
        </p:spPr>
      </p:pic>
    </p:spTree>
  </p:cSld>
  <p:clrMapOvr>
    <a:masterClrMapping/>
  </p:clrMapOvr>
  <p:transition spd="slow">
    <p:comb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364088" y="308740"/>
            <a:ext cx="386766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Динамика исполнения, млн. руб.</a:t>
            </a:r>
            <a:endParaRPr lang="ru-RU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5" name="Диаграмма 4"/>
          <p:cNvGraphicFramePr/>
          <p:nvPr>
            <p:extLst>
              <p:ext uri="{D42A27DB-BD31-4B8C-83A1-F6EECF244321}">
                <p14:modId xmlns:p14="http://schemas.microsoft.com/office/powerpoint/2010/main" val="2721342621"/>
              </p:ext>
            </p:extLst>
          </p:nvPr>
        </p:nvGraphicFramePr>
        <p:xfrm>
          <a:off x="179512" y="2348880"/>
          <a:ext cx="8784976" cy="43924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6" name="Рисунок 5" descr="logo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7158" y="214290"/>
            <a:ext cx="5214974" cy="1143008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179512" y="1731209"/>
            <a:ext cx="77768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Всего доходов        </a:t>
            </a:r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1003,0</a:t>
            </a:r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</a:t>
            </a:r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980,9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20734877"/>
      </p:ext>
    </p:extLst>
  </p:cSld>
  <p:clrMapOvr>
    <a:masterClrMapping/>
  </p:clrMapOvr>
  <p:transition spd="slow">
    <p:comb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633480" y="377092"/>
            <a:ext cx="354871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Структура налоговых доходов за 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I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полугодие 2017 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года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, млн. руб.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7" name="Диаграмма 6"/>
          <p:cNvGraphicFramePr/>
          <p:nvPr>
            <p:extLst>
              <p:ext uri="{D42A27DB-BD31-4B8C-83A1-F6EECF244321}">
                <p14:modId xmlns:p14="http://schemas.microsoft.com/office/powerpoint/2010/main" val="3886885611"/>
              </p:ext>
            </p:extLst>
          </p:nvPr>
        </p:nvGraphicFramePr>
        <p:xfrm>
          <a:off x="0" y="1117310"/>
          <a:ext cx="8943750" cy="574069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323528" y="515592"/>
            <a:ext cx="51125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Всего доходов: 173,6 млн. руб.</a:t>
            </a:r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 descr="log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7158" y="214290"/>
            <a:ext cx="5214974" cy="1143008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-1012162" y="1278559"/>
            <a:ext cx="795361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Всего налоговых доходов 324,8 млн. руб.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comb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292080" y="116632"/>
            <a:ext cx="3673736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Динамика основных налоговых доходов, млн. руб.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5" name="Диаграмма 4"/>
          <p:cNvGraphicFramePr/>
          <p:nvPr>
            <p:extLst>
              <p:ext uri="{D42A27DB-BD31-4B8C-83A1-F6EECF244321}">
                <p14:modId xmlns:p14="http://schemas.microsoft.com/office/powerpoint/2010/main" val="480744955"/>
              </p:ext>
            </p:extLst>
          </p:nvPr>
        </p:nvGraphicFramePr>
        <p:xfrm>
          <a:off x="-756592" y="1268760"/>
          <a:ext cx="10225136" cy="573325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6" name="Рисунок 5" descr="log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7158" y="214290"/>
            <a:ext cx="5214974" cy="11430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5993601"/>
      </p:ext>
    </p:extLst>
  </p:cSld>
  <p:clrMapOvr>
    <a:masterClrMapping/>
  </p:clrMapOvr>
  <p:transition spd="slow">
    <p:comb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364088" y="107921"/>
            <a:ext cx="363706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Структура неналоговых доходов за 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I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полугодие </a:t>
            </a:r>
          </a:p>
          <a:p>
            <a:pPr algn="ctr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2017 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года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, млн. руб.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5" name="Диаграмма 4"/>
          <p:cNvGraphicFramePr/>
          <p:nvPr>
            <p:extLst>
              <p:ext uri="{D42A27DB-BD31-4B8C-83A1-F6EECF244321}">
                <p14:modId xmlns:p14="http://schemas.microsoft.com/office/powerpoint/2010/main" val="3487933766"/>
              </p:ext>
            </p:extLst>
          </p:nvPr>
        </p:nvGraphicFramePr>
        <p:xfrm>
          <a:off x="171356" y="1308250"/>
          <a:ext cx="9298516" cy="544182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4644008" y="5517232"/>
            <a:ext cx="468763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Всего неналоговых </a:t>
            </a:r>
          </a:p>
          <a:p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доходов: 113,6 млн. руб.</a:t>
            </a:r>
            <a:endParaRPr lang="ru-RU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Рисунок 5" descr="log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7158" y="214290"/>
            <a:ext cx="5214974" cy="1143008"/>
          </a:xfrm>
          <a:prstGeom prst="rect">
            <a:avLst/>
          </a:prstGeom>
        </p:spPr>
      </p:pic>
    </p:spTree>
  </p:cSld>
  <p:clrMapOvr>
    <a:masterClrMapping/>
  </p:clrMapOvr>
  <p:transition spd="slow">
    <p:comb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2"/>
          <p:cNvSpPr txBox="1">
            <a:spLocks/>
          </p:cNvSpPr>
          <p:nvPr/>
        </p:nvSpPr>
        <p:spPr>
          <a:xfrm>
            <a:off x="5466031" y="214290"/>
            <a:ext cx="3570465" cy="1422716"/>
          </a:xfrm>
          <a:prstGeom prst="rect">
            <a:avLst/>
          </a:prstGeom>
        </p:spPr>
        <p:txBody>
          <a:bodyPr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100" b="1" kern="1200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extLst/>
          </a:lstStyle>
          <a:p>
            <a:pPr algn="ctr"/>
            <a:r>
              <a:rPr lang="ru-RU" sz="2800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Динамика основных неналоговых доходов, млн. руб.</a:t>
            </a:r>
            <a:endParaRPr lang="ru-RU" sz="2800" dirty="0"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3" name="Объект 10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976983568"/>
              </p:ext>
            </p:extLst>
          </p:nvPr>
        </p:nvGraphicFramePr>
        <p:xfrm>
          <a:off x="179512" y="1481138"/>
          <a:ext cx="8856984" cy="526023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4" name="Рисунок 3" descr="log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7158" y="214290"/>
            <a:ext cx="5214974" cy="11430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9168028"/>
      </p:ext>
    </p:extLst>
  </p:cSld>
  <p:clrMapOvr>
    <a:masterClrMapping/>
  </p:clrMapOvr>
  <p:transition spd="slow">
    <p:comb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572132" y="116632"/>
            <a:ext cx="3623228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Исполнение расходов за 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 </a:t>
            </a:r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полугодие</a:t>
            </a:r>
          </a:p>
          <a:p>
            <a:pPr algn="ctr"/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2017 </a:t>
            </a: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года</a:t>
            </a:r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млн. руб.</a:t>
            </a:r>
            <a:endParaRPr lang="ru-RU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5" name="Диаграмма 4"/>
          <p:cNvGraphicFramePr/>
          <p:nvPr>
            <p:extLst>
              <p:ext uri="{D42A27DB-BD31-4B8C-83A1-F6EECF244321}">
                <p14:modId xmlns:p14="http://schemas.microsoft.com/office/powerpoint/2010/main" val="209397730"/>
              </p:ext>
            </p:extLst>
          </p:nvPr>
        </p:nvGraphicFramePr>
        <p:xfrm>
          <a:off x="0" y="1397000"/>
          <a:ext cx="8786842" cy="520035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pic>
        <p:nvPicPr>
          <p:cNvPr id="6" name="Рисунок 5" descr="logo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57158" y="214290"/>
            <a:ext cx="5214974" cy="114300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6356445" y="2132856"/>
            <a:ext cx="205460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49,3%</a:t>
            </a:r>
            <a:endParaRPr lang="ru-RU" sz="4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controls>
      <mc:AlternateContent xmlns:mc="http://schemas.openxmlformats.org/markup-compatibility/2006">
        <mc:Choice xmlns:v="urn:schemas-microsoft-com:vml" Requires="v">
          <p:control spid="17860" name="SapphireHiddenControl" r:id="rId2" imgW="6095880" imgH="4067280"/>
        </mc:Choice>
        <mc:Fallback>
          <p:control name="SapphireHiddenControl" r:id="rId2" imgW="6095880" imgH="4067280">
            <p:pic>
              <p:nvPicPr>
                <p:cNvPr id="2" name="SapphireHiddenControl" hidden="1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6"/>
                <a:srcRect/>
                <a:stretch>
                  <a:fillRect/>
                </a:stretch>
              </p:blipFill>
              <p:spPr bwMode="auto">
                <a:xfrm>
                  <a:off x="0" y="0"/>
                  <a:ext cx="6096000" cy="406717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</a:extLst>
              </p:spPr>
            </p:pic>
          </p:control>
        </mc:Fallback>
      </mc:AlternateContent>
    </p:controls>
  </p:cSld>
  <p:clrMapOvr>
    <a:masterClrMapping/>
  </p:clrMapOvr>
  <p:transition spd="slow">
    <p:comb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01159441">
  <a:themeElements>
    <a:clrScheme name="Тема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Тема Office">
      <a:majorFont>
        <a:latin typeface="Trebuchet MS"/>
        <a:ea typeface=""/>
        <a:cs typeface=""/>
      </a:majorFont>
      <a:minorFont>
        <a:latin typeface="Trebuchet MS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Тема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След самолета">
  <a:themeElements>
    <a:clrScheme name="След самолета">
      <a:dk1>
        <a:sysClr val="windowText" lastClr="000000"/>
      </a:dk1>
      <a:lt1>
        <a:sysClr val="window" lastClr="FFFFFF"/>
      </a:lt1>
      <a:dk2>
        <a:srgbClr val="454545"/>
      </a:dk2>
      <a:lt2>
        <a:srgbClr val="DADADA"/>
      </a:lt2>
      <a:accent1>
        <a:srgbClr val="DF2E28"/>
      </a:accent1>
      <a:accent2>
        <a:srgbClr val="FE801A"/>
      </a:accent2>
      <a:accent3>
        <a:srgbClr val="E9BF35"/>
      </a:accent3>
      <a:accent4>
        <a:srgbClr val="81BB42"/>
      </a:accent4>
      <a:accent5>
        <a:srgbClr val="32C7A9"/>
      </a:accent5>
      <a:accent6>
        <a:srgbClr val="4A9BDC"/>
      </a:accent6>
      <a:hlink>
        <a:srgbClr val="F0532B"/>
      </a:hlink>
      <a:folHlink>
        <a:srgbClr val="F38B53"/>
      </a:folHlink>
    </a:clrScheme>
    <a:fontScheme name="След самолета">
      <a:maj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лед самолета">
      <a:fillStyleLst>
        <a:solidFill>
          <a:schemeClr val="phClr"/>
        </a:solidFill>
        <a:gradFill rotWithShape="1">
          <a:gsLst>
            <a:gs pos="0">
              <a:schemeClr val="phClr">
                <a:tint val="69000"/>
                <a:alpha val="100000"/>
                <a:satMod val="109000"/>
                <a:lumMod val="110000"/>
              </a:schemeClr>
            </a:gs>
            <a:gs pos="52000">
              <a:schemeClr val="phClr">
                <a:tint val="74000"/>
                <a:satMod val="100000"/>
                <a:lumMod val="104000"/>
              </a:schemeClr>
            </a:gs>
            <a:gs pos="100000">
              <a:schemeClr val="phClr">
                <a:tint val="78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00000"/>
                <a:lumMod val="104000"/>
              </a:schemeClr>
            </a:gs>
            <a:gs pos="78000">
              <a:schemeClr val="phClr">
                <a:shade val="100000"/>
                <a:satMod val="11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threePt" dir="t"/>
          </a:scene3d>
          <a:sp3d>
            <a:bevelT w="25400" h="12700"/>
          </a:sp3d>
        </a:effectStyle>
        <a:effectStyle>
          <a:effectLst>
            <a:outerShdw blurRad="57150" dist="19050" dir="5400000" algn="ctr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>
            <a:bevelT w="50800" h="2540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Vapor Trail" id="{4FDF2955-7D9C-493C-B9F9-C205151B46CD}" vid="{8F31A783-2159-4870-BC29-2BA7D038EA44}"/>
    </a:ext>
  </a:ext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01159441</Template>
  <TotalTime>5955</TotalTime>
  <Words>280</Words>
  <Application>Microsoft Office PowerPoint</Application>
  <PresentationFormat>Экран (4:3)</PresentationFormat>
  <Paragraphs>118</Paragraphs>
  <Slides>14</Slides>
  <Notes>2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2</vt:i4>
      </vt:variant>
      <vt:variant>
        <vt:lpstr>Заголовки слайдов</vt:lpstr>
      </vt:variant>
      <vt:variant>
        <vt:i4>14</vt:i4>
      </vt:variant>
    </vt:vector>
  </HeadingPairs>
  <TitlesOfParts>
    <vt:vector size="21" baseType="lpstr">
      <vt:lpstr>Arial</vt:lpstr>
      <vt:lpstr>Calibri</vt:lpstr>
      <vt:lpstr>Century Gothic</vt:lpstr>
      <vt:lpstr>Times New Roman</vt:lpstr>
      <vt:lpstr>Trebuchet MS</vt:lpstr>
      <vt:lpstr>01159441</vt:lpstr>
      <vt:lpstr>След самолета</vt:lpstr>
      <vt:lpstr>Исполнение бюджета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Исполнение бюджета</dc:title>
  <dc:creator>Admin</dc:creator>
  <cp:lastModifiedBy>Ирина В. Валитова</cp:lastModifiedBy>
  <cp:revision>655</cp:revision>
  <cp:lastPrinted>2017-07-13T06:31:53Z</cp:lastPrinted>
  <dcterms:created xsi:type="dcterms:W3CDTF">2013-04-03T06:45:24Z</dcterms:created>
  <dcterms:modified xsi:type="dcterms:W3CDTF">2018-08-29T11:49:41Z</dcterms:modified>
</cp:coreProperties>
</file>