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70" r:id="rId2"/>
    <p:sldId id="269" r:id="rId3"/>
    <p:sldId id="271" r:id="rId4"/>
    <p:sldId id="273" r:id="rId5"/>
    <p:sldId id="274" r:id="rId6"/>
    <p:sldId id="268" r:id="rId7"/>
  </p:sldIdLst>
  <p:sldSz cx="9144000" cy="6858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D3AF5-405A-416E-8C24-060AEAAAAD34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50900"/>
            <a:ext cx="305593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56163-5894-4076-BA4C-81027222DD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34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56163-5894-4076-BA4C-81027222DD6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498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18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56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64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7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293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270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7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760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45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62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4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B6BD4BE-B5F8-4345-A233-778C6CD1AFE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3434BAD-9308-4F8B-8DCE-8D283807135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42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20581" y="947912"/>
            <a:ext cx="9144000" cy="1536737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12"/>
          </a:p>
        </p:txBody>
      </p:sp>
      <p:sp>
        <p:nvSpPr>
          <p:cNvPr id="6" name="Прямоугольник 5"/>
          <p:cNvSpPr/>
          <p:nvPr/>
        </p:nvSpPr>
        <p:spPr>
          <a:xfrm>
            <a:off x="0" y="3128001"/>
            <a:ext cx="9144000" cy="1536737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12"/>
          </a:p>
        </p:txBody>
      </p:sp>
      <p:sp>
        <p:nvSpPr>
          <p:cNvPr id="5" name="TextBox 4"/>
          <p:cNvSpPr txBox="1"/>
          <p:nvPr/>
        </p:nvSpPr>
        <p:spPr>
          <a:xfrm>
            <a:off x="-20581" y="360290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u="sng" dirty="0" smtClean="0"/>
              <a:t>________________________________________________</a:t>
            </a:r>
          </a:p>
          <a:p>
            <a:pPr algn="ctr"/>
            <a:r>
              <a:rPr lang="ru-RU" sz="1200" i="1" dirty="0" smtClean="0"/>
              <a:t>(наименование предприятия)</a:t>
            </a:r>
            <a:endParaRPr lang="ru-RU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878289" y="21378"/>
            <a:ext cx="324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Типовой макет презентации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50897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u="sng" dirty="0" smtClean="0"/>
              <a:t>________________________________________________</a:t>
            </a:r>
          </a:p>
          <a:p>
            <a:pPr algn="ctr"/>
            <a:r>
              <a:rPr lang="ru-RU" sz="1200" i="1" dirty="0" smtClean="0"/>
              <a:t>(наименование инвестиционного проекта)</a:t>
            </a:r>
            <a:endParaRPr lang="ru-RU" sz="1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4613363" y="5213611"/>
            <a:ext cx="45306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u="sng" dirty="0" smtClean="0"/>
              <a:t>Контактное лицо по проекту</a:t>
            </a:r>
            <a:r>
              <a:rPr lang="ru-RU" i="1" u="sng" dirty="0" smtClean="0"/>
              <a:t>:</a:t>
            </a:r>
            <a:endParaRPr lang="ru-RU" dirty="0" smtClean="0"/>
          </a:p>
          <a:p>
            <a:r>
              <a:rPr lang="ru-RU" sz="1200" i="1" u="sng" dirty="0" smtClean="0"/>
              <a:t>__________________________________________________________________________________________________________________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03506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1" y="405717"/>
            <a:ext cx="9144000" cy="581723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12"/>
          </a:p>
        </p:txBody>
      </p:sp>
      <p:sp>
        <p:nvSpPr>
          <p:cNvPr id="31" name="TextBox 30"/>
          <p:cNvSpPr txBox="1"/>
          <p:nvPr/>
        </p:nvSpPr>
        <p:spPr>
          <a:xfrm>
            <a:off x="2" y="458773"/>
            <a:ext cx="9123418" cy="50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64" dirty="0"/>
              <a:t>Характеристика и показатели деятельности предприятия</a:t>
            </a:r>
          </a:p>
        </p:txBody>
      </p:sp>
      <p:sp>
        <p:nvSpPr>
          <p:cNvPr id="69" name="Shape 69"/>
          <p:cNvSpPr/>
          <p:nvPr/>
        </p:nvSpPr>
        <p:spPr>
          <a:xfrm>
            <a:off x="286011" y="1067975"/>
            <a:ext cx="8635241" cy="5115554"/>
          </a:xfrm>
          <a:prstGeom prst="rect">
            <a:avLst/>
          </a:prstGeom>
          <a:ln w="12700">
            <a:solidFill/>
            <a:miter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712"/>
          </a:p>
        </p:txBody>
      </p:sp>
      <p:grpSp>
        <p:nvGrpSpPr>
          <p:cNvPr id="72" name="Group 72"/>
          <p:cNvGrpSpPr/>
          <p:nvPr/>
        </p:nvGrpSpPr>
        <p:grpSpPr>
          <a:xfrm>
            <a:off x="356966" y="1237588"/>
            <a:ext cx="4173219" cy="2164091"/>
            <a:chOff x="0" y="0"/>
            <a:chExt cx="4386950" cy="1000486"/>
          </a:xfrm>
        </p:grpSpPr>
        <p:sp>
          <p:nvSpPr>
            <p:cNvPr id="70" name="Shape 70"/>
            <p:cNvSpPr/>
            <p:nvPr/>
          </p:nvSpPr>
          <p:spPr>
            <a:xfrm>
              <a:off x="0" y="0"/>
              <a:ext cx="4386950" cy="1000486"/>
            </a:xfrm>
            <a:prstGeom prst="roundRect">
              <a:avLst>
                <a:gd name="adj" fmla="val 6901"/>
              </a:avLst>
            </a:prstGeom>
            <a:solidFill>
              <a:srgbClr val="FFFFFF"/>
            </a:solidFill>
            <a:ln w="635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400" i="1">
                  <a:latin typeface="Calibri"/>
                  <a:ea typeface="Calibri"/>
                  <a:cs typeface="Calibri"/>
                  <a:sym typeface="Calibri"/>
                </a:defRPr>
              </a:pPr>
              <a:endParaRPr sz="1332"/>
            </a:p>
          </p:txBody>
        </p:sp>
        <p:sp>
          <p:nvSpPr>
            <p:cNvPr id="71" name="Shape 71"/>
            <p:cNvSpPr/>
            <p:nvPr/>
          </p:nvSpPr>
          <p:spPr>
            <a:xfrm>
              <a:off x="15606" y="15606"/>
              <a:ext cx="4355737" cy="9069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3491" tIns="43491" rIns="43491" bIns="43491" numCol="1" anchor="t">
              <a:spAutoFit/>
            </a:bodyPr>
            <a:lstStyle/>
            <a:p>
              <a:pPr lvl="0" algn="ctr"/>
              <a:r>
                <a:rPr sz="1712" b="1" i="1" dirty="0" err="1">
                  <a:latin typeface="Calibri"/>
                  <a:ea typeface="Calibri"/>
                  <a:cs typeface="Calibri"/>
                  <a:sym typeface="Calibri"/>
                </a:rPr>
                <a:t>Сектор</a:t>
              </a:r>
              <a:r>
                <a:rPr sz="1712" b="1" i="1" dirty="0"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sz="1712" b="1" i="1" dirty="0" err="1" smtClean="0">
                  <a:latin typeface="Calibri"/>
                  <a:ea typeface="Calibri"/>
                  <a:cs typeface="Calibri"/>
                  <a:sym typeface="Calibri"/>
                </a:rPr>
                <a:t>экономики</a:t>
              </a:r>
              <a:r>
                <a:rPr lang="ru-RU" sz="1712" b="1" i="1" dirty="0" smtClean="0">
                  <a:latin typeface="Calibri"/>
                  <a:ea typeface="Calibri"/>
                  <a:cs typeface="Calibri"/>
                  <a:sym typeface="Calibri"/>
                </a:rPr>
                <a:t>:</a:t>
              </a:r>
              <a:r>
                <a:rPr sz="1712" b="1" i="1" dirty="0" smtClean="0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903" b="1" i="1" dirty="0"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lang="ru-RU" sz="1712" i="1" dirty="0" smtClean="0">
                  <a:latin typeface="Calibri"/>
                  <a:ea typeface="Calibri"/>
                  <a:cs typeface="Calibri"/>
                  <a:sym typeface="Calibri"/>
                </a:rPr>
                <a:t>_____________________________________</a:t>
              </a:r>
              <a:endParaRPr lang="ru-RU" sz="1712" i="1" dirty="0"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endParaRPr lang="ru-RU" sz="1712" b="1" i="1" dirty="0" smtClean="0"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lang="ru-RU" sz="1712" b="1" i="1" dirty="0" smtClean="0">
                  <a:ea typeface="Calibri"/>
                  <a:cs typeface="Calibri"/>
                  <a:sym typeface="Calibri"/>
                </a:rPr>
                <a:t>Наименование </a:t>
              </a:r>
              <a:r>
                <a:rPr lang="ru-RU" sz="1712" b="1" i="1" dirty="0">
                  <a:ea typeface="Calibri"/>
                  <a:cs typeface="Calibri"/>
                  <a:sym typeface="Calibri"/>
                </a:rPr>
                <a:t>продукции:</a:t>
              </a:r>
              <a:endParaRPr sz="1712" dirty="0"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lang="ru-RU" sz="1332" i="1" dirty="0" smtClean="0">
                  <a:latin typeface="Calibri"/>
                  <a:ea typeface="Calibri"/>
                  <a:cs typeface="Calibri"/>
                  <a:sym typeface="Calibri"/>
                </a:rPr>
                <a:t>________________________________________________________________________________________________________________________________________________________________________________________________</a:t>
              </a:r>
              <a:endParaRPr sz="1332" i="1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73" name="Table 73"/>
          <p:cNvGraphicFramePr/>
          <p:nvPr>
            <p:extLst>
              <p:ext uri="{D42A27DB-BD31-4B8C-83A1-F6EECF244321}">
                <p14:modId xmlns:p14="http://schemas.microsoft.com/office/powerpoint/2010/main" val="1075889951"/>
              </p:ext>
            </p:extLst>
          </p:nvPr>
        </p:nvGraphicFramePr>
        <p:xfrm>
          <a:off x="337783" y="3508076"/>
          <a:ext cx="4173213" cy="2659502"/>
        </p:xfrm>
        <a:graphic>
          <a:graphicData uri="http://schemas.openxmlformats.org/drawingml/2006/table">
            <a:tbl>
              <a:tblPr/>
              <a:tblGrid>
                <a:gridCol w="1989062"/>
                <a:gridCol w="1197951"/>
                <a:gridCol w="986200"/>
              </a:tblGrid>
              <a:tr h="581513">
                <a:tc>
                  <a:txBody>
                    <a:bodyPr/>
                    <a:lstStyle/>
                    <a:p>
                      <a:pPr lvl="0" algn="ctr">
                        <a:lnSpc>
                          <a:spcPts val="1300"/>
                        </a:lnSpc>
                        <a:defRPr sz="1800" b="0" i="0"/>
                      </a:pPr>
                      <a:r>
                        <a:rPr sz="1500" i="1" dirty="0" err="1">
                          <a:sym typeface="Helvetica"/>
                        </a:rPr>
                        <a:t>Показатель</a:t>
                      </a:r>
                      <a:endParaRPr sz="1500" i="1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300"/>
                        </a:lnSpc>
                        <a:defRPr sz="1800" b="0" i="0"/>
                      </a:pPr>
                      <a:r>
                        <a:rPr sz="1500" i="1" dirty="0" err="1">
                          <a:sym typeface="Helvetica"/>
                        </a:rPr>
                        <a:t>Значение</a:t>
                      </a:r>
                      <a:r>
                        <a:rPr sz="1500" i="1" dirty="0">
                          <a:sym typeface="Helvetica"/>
                        </a:rPr>
                        <a:t> в </a:t>
                      </a:r>
                      <a:r>
                        <a:rPr sz="1500" i="1" dirty="0" err="1">
                          <a:sym typeface="Helvetica"/>
                        </a:rPr>
                        <a:t>отчетном</a:t>
                      </a:r>
                      <a:r>
                        <a:rPr sz="1500" i="1" dirty="0">
                          <a:sym typeface="Helvetica"/>
                        </a:rPr>
                        <a:t> </a:t>
                      </a:r>
                      <a:r>
                        <a:rPr sz="1500" i="1" dirty="0" err="1">
                          <a:sym typeface="Helvetica"/>
                        </a:rPr>
                        <a:t>периоде</a:t>
                      </a:r>
                      <a:endParaRPr sz="1500" i="1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300"/>
                        </a:lnSpc>
                        <a:defRPr sz="1800" b="0" i="0"/>
                      </a:pPr>
                      <a:r>
                        <a:rPr sz="1500" i="1" dirty="0" err="1">
                          <a:sym typeface="Helvetica"/>
                        </a:rPr>
                        <a:t>Динамика</a:t>
                      </a:r>
                      <a:endParaRPr sz="1500" i="1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</a:tr>
              <a:tr h="472910">
                <a:tc>
                  <a:txBody>
                    <a:bodyPr/>
                    <a:lstStyle/>
                    <a:p>
                      <a:pPr lvl="0" algn="l">
                        <a:lnSpc>
                          <a:spcPts val="1500"/>
                        </a:lnSpc>
                        <a:defRPr sz="1800" b="0" i="0"/>
                      </a:pPr>
                      <a:r>
                        <a:rPr sz="1500" i="1" dirty="0" err="1">
                          <a:sym typeface="Helvetica"/>
                        </a:rPr>
                        <a:t>Выручка</a:t>
                      </a:r>
                      <a:r>
                        <a:rPr sz="1500" i="1" dirty="0">
                          <a:sym typeface="Helvetica"/>
                        </a:rPr>
                        <a:t> </a:t>
                      </a:r>
                      <a:r>
                        <a:rPr sz="1500" i="1" dirty="0" err="1">
                          <a:sym typeface="Helvetica"/>
                        </a:rPr>
                        <a:t>от</a:t>
                      </a:r>
                      <a:r>
                        <a:rPr sz="1500" i="1" dirty="0">
                          <a:sym typeface="Helvetica"/>
                        </a:rPr>
                        <a:t> </a:t>
                      </a:r>
                      <a:r>
                        <a:rPr sz="1500" i="1" dirty="0" err="1">
                          <a:sym typeface="Helvetica"/>
                        </a:rPr>
                        <a:t>реализации</a:t>
                      </a:r>
                      <a:r>
                        <a:rPr sz="1500" i="1" dirty="0">
                          <a:sym typeface="Helvetica"/>
                        </a:rPr>
                        <a:t>, </a:t>
                      </a:r>
                      <a:r>
                        <a:rPr sz="1500" i="1" dirty="0" err="1">
                          <a:sym typeface="Helvetica"/>
                        </a:rPr>
                        <a:t>млн</a:t>
                      </a:r>
                      <a:r>
                        <a:rPr sz="1500" i="1" dirty="0">
                          <a:sym typeface="Helvetica"/>
                        </a:rPr>
                        <a:t>. </a:t>
                      </a:r>
                      <a:r>
                        <a:rPr sz="1500" i="1" dirty="0" err="1">
                          <a:sym typeface="Helvetica"/>
                        </a:rPr>
                        <a:t>руб</a:t>
                      </a:r>
                      <a:r>
                        <a:rPr sz="1500" i="1" dirty="0">
                          <a:sym typeface="Helvetica"/>
                        </a:rPr>
                        <a:t>.</a:t>
                      </a:r>
                    </a:p>
                  </a:txBody>
                  <a:tcPr marL="43493" marR="43493" marT="43493" marB="43493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</a:tr>
              <a:tr h="472910">
                <a:tc>
                  <a:txBody>
                    <a:bodyPr/>
                    <a:lstStyle/>
                    <a:p>
                      <a:pPr lvl="0" algn="l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r>
                        <a:rPr sz="1500" i="1" dirty="0" err="1">
                          <a:sym typeface="Helvetica"/>
                        </a:rPr>
                        <a:t>Прибыль</a:t>
                      </a:r>
                      <a:r>
                        <a:rPr sz="1500" i="1" dirty="0">
                          <a:sym typeface="Helvetica"/>
                        </a:rPr>
                        <a:t>, </a:t>
                      </a:r>
                      <a:r>
                        <a:rPr sz="1500" i="1" dirty="0" err="1">
                          <a:sym typeface="Helvetica"/>
                        </a:rPr>
                        <a:t>млн</a:t>
                      </a:r>
                      <a:r>
                        <a:rPr sz="1500" i="1" dirty="0">
                          <a:sym typeface="Helvetica"/>
                        </a:rPr>
                        <a:t>. </a:t>
                      </a:r>
                      <a:r>
                        <a:rPr sz="1500" i="1" dirty="0" err="1">
                          <a:sym typeface="Helvetica"/>
                        </a:rPr>
                        <a:t>руб</a:t>
                      </a:r>
                      <a:r>
                        <a:rPr sz="1500" i="1" dirty="0">
                          <a:sym typeface="Helvetica"/>
                        </a:rPr>
                        <a:t>.</a:t>
                      </a: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</a:tr>
              <a:tr h="472910">
                <a:tc>
                  <a:txBody>
                    <a:bodyPr/>
                    <a:lstStyle/>
                    <a:p>
                      <a:pPr lvl="0" algn="l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r>
                        <a:rPr sz="1500" i="1">
                          <a:sym typeface="Helvetica"/>
                        </a:rPr>
                        <a:t>Рентабельность активов, %</a:t>
                      </a:r>
                    </a:p>
                  </a:txBody>
                  <a:tcPr marL="43493" marR="43493" marT="43493" marB="43493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</a:tr>
              <a:tr h="630642">
                <a:tc>
                  <a:txBody>
                    <a:bodyPr/>
                    <a:lstStyle/>
                    <a:p>
                      <a:pPr lvl="0" algn="l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r>
                        <a:rPr sz="1500" i="1">
                          <a:sym typeface="Helvetica"/>
                        </a:rPr>
                        <a:t>Среднесписочная численность работников, чел.</a:t>
                      </a:r>
                    </a:p>
                  </a:txBody>
                  <a:tcPr marL="43493" marR="43493" marT="43493" marB="43493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00"/>
                        </a:lnSpc>
                        <a:spcBef>
                          <a:spcPts val="600"/>
                        </a:spcBef>
                        <a:defRPr sz="1800" b="0" i="0"/>
                      </a:pPr>
                      <a:endParaRPr sz="1500" dirty="0">
                        <a:sym typeface="Helvetica"/>
                      </a:endParaRPr>
                    </a:p>
                  </a:txBody>
                  <a:tcPr marL="43493" marR="43493" marT="43493" marB="43493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76" name="Group 76"/>
          <p:cNvGrpSpPr/>
          <p:nvPr/>
        </p:nvGrpSpPr>
        <p:grpSpPr>
          <a:xfrm>
            <a:off x="4639109" y="2585595"/>
            <a:ext cx="4173218" cy="3520843"/>
            <a:chOff x="-2" y="-12102"/>
            <a:chExt cx="4386949" cy="1284960"/>
          </a:xfrm>
        </p:grpSpPr>
        <p:sp>
          <p:nvSpPr>
            <p:cNvPr id="74" name="Shape 74"/>
            <p:cNvSpPr/>
            <p:nvPr/>
          </p:nvSpPr>
          <p:spPr>
            <a:xfrm>
              <a:off x="-2" y="-12102"/>
              <a:ext cx="4386949" cy="1284960"/>
            </a:xfrm>
            <a:prstGeom prst="roundRect">
              <a:avLst>
                <a:gd name="adj" fmla="val 3776"/>
              </a:avLst>
            </a:prstGeom>
            <a:solidFill>
              <a:srgbClr val="FFFFFF"/>
            </a:solidFill>
            <a:ln w="635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400" b="1" i="1">
                  <a:latin typeface="Calibri"/>
                  <a:ea typeface="Calibri"/>
                  <a:cs typeface="Calibri"/>
                  <a:sym typeface="Calibri"/>
                </a:defRPr>
              </a:pPr>
              <a:endParaRPr sz="1332"/>
            </a:p>
          </p:txBody>
        </p:sp>
        <p:sp>
          <p:nvSpPr>
            <p:cNvPr id="75" name="Shape 75"/>
            <p:cNvSpPr/>
            <p:nvPr/>
          </p:nvSpPr>
          <p:spPr>
            <a:xfrm>
              <a:off x="20005" y="20006"/>
              <a:ext cx="4346936" cy="12395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3491" tIns="43491" rIns="43491" bIns="43491" numCol="1" anchor="t">
              <a:spAutoFit/>
            </a:bodyPr>
            <a:lstStyle/>
            <a:p>
              <a:pPr lvl="0" algn="ctr"/>
              <a:r>
                <a:rPr sz="1712" b="1" i="1" dirty="0" err="1">
                  <a:latin typeface="Calibri"/>
                  <a:ea typeface="Calibri"/>
                  <a:cs typeface="Calibri"/>
                  <a:sym typeface="Calibri"/>
                </a:rPr>
                <a:t>Характеристика</a:t>
              </a:r>
              <a:r>
                <a:rPr sz="1712" b="1" i="1" dirty="0"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sz="1712" b="1" i="1" dirty="0" err="1" smtClean="0">
                  <a:latin typeface="Calibri"/>
                  <a:ea typeface="Calibri"/>
                  <a:cs typeface="Calibri"/>
                  <a:sym typeface="Calibri"/>
                </a:rPr>
                <a:t>рынка</a:t>
              </a:r>
              <a:r>
                <a:rPr lang="ru-RU" sz="1712" b="1" i="1" dirty="0" smtClean="0"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lang="ru-RU" sz="1712" b="1" i="1" dirty="0"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lang="ru-RU" sz="1522" i="1" dirty="0" smtClean="0">
                  <a:latin typeface="Calibri"/>
                  <a:ea typeface="Calibri"/>
                  <a:cs typeface="Calibri"/>
                  <a:sym typeface="Calibri"/>
                </a:rPr>
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  </a:r>
              <a:endParaRPr sz="1522" i="1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78289" y="21378"/>
            <a:ext cx="324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Типовой макет презентации</a:t>
            </a:r>
          </a:p>
        </p:txBody>
      </p:sp>
      <p:grpSp>
        <p:nvGrpSpPr>
          <p:cNvPr id="16" name="Group 72"/>
          <p:cNvGrpSpPr/>
          <p:nvPr/>
        </p:nvGrpSpPr>
        <p:grpSpPr>
          <a:xfrm>
            <a:off x="4639108" y="1242878"/>
            <a:ext cx="4173219" cy="1219768"/>
            <a:chOff x="0" y="1"/>
            <a:chExt cx="4386950" cy="759467"/>
          </a:xfrm>
        </p:grpSpPr>
        <p:sp>
          <p:nvSpPr>
            <p:cNvPr id="17" name="Shape 70"/>
            <p:cNvSpPr/>
            <p:nvPr/>
          </p:nvSpPr>
          <p:spPr>
            <a:xfrm>
              <a:off x="0" y="1"/>
              <a:ext cx="4386950" cy="759467"/>
            </a:xfrm>
            <a:prstGeom prst="roundRect">
              <a:avLst>
                <a:gd name="adj" fmla="val 6901"/>
              </a:avLst>
            </a:prstGeom>
            <a:solidFill>
              <a:srgbClr val="FFFFFF"/>
            </a:solidFill>
            <a:ln w="635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400" i="1">
                  <a:latin typeface="Calibri"/>
                  <a:ea typeface="Calibri"/>
                  <a:cs typeface="Calibri"/>
                  <a:sym typeface="Calibri"/>
                </a:defRPr>
              </a:pPr>
              <a:endParaRPr sz="1332"/>
            </a:p>
          </p:txBody>
        </p:sp>
        <p:sp>
          <p:nvSpPr>
            <p:cNvPr id="18" name="Shape 71"/>
            <p:cNvSpPr/>
            <p:nvPr/>
          </p:nvSpPr>
          <p:spPr>
            <a:xfrm>
              <a:off x="15606" y="15606"/>
              <a:ext cx="4355737" cy="706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3491" tIns="43491" rIns="43491" bIns="43491" numCol="1" anchor="t">
              <a:spAutoFit/>
            </a:bodyPr>
            <a:lstStyle/>
            <a:p>
              <a:pPr lvl="0" algn="ctr"/>
              <a:r>
                <a:rPr lang="ru-RU" b="1" i="1" dirty="0" smtClean="0">
                  <a:latin typeface="Calibri"/>
                  <a:ea typeface="Calibri"/>
                  <a:cs typeface="Calibri"/>
                  <a:sym typeface="Calibri"/>
                </a:rPr>
                <a:t>Время работы на рынке:</a:t>
              </a:r>
              <a:r>
                <a:rPr b="1" i="1" dirty="0" smtClean="0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1" i="1" dirty="0"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r"/>
              <a:r>
                <a:rPr lang="ru-RU" sz="1600" i="1" dirty="0" smtClean="0">
                  <a:latin typeface="Calibri"/>
                  <a:ea typeface="Calibri"/>
                  <a:cs typeface="Calibri"/>
                  <a:sym typeface="Calibri"/>
                </a:rPr>
                <a:t>_____________   лет</a:t>
              </a:r>
              <a:endParaRPr lang="ru-RU" sz="1600" i="1" dirty="0"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lang="ru-RU" b="1" i="1" dirty="0" smtClean="0">
                  <a:ea typeface="Calibri"/>
                  <a:cs typeface="Calibri"/>
                  <a:sym typeface="Calibri"/>
                </a:rPr>
                <a:t>Доля рынка:</a:t>
              </a:r>
              <a:endParaRPr dirty="0"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r"/>
              <a:r>
                <a:rPr lang="ru-RU" sz="1600" i="1" dirty="0" smtClean="0">
                  <a:latin typeface="Calibri"/>
                  <a:ea typeface="Calibri"/>
                  <a:cs typeface="Calibri"/>
                  <a:sym typeface="Calibri"/>
                </a:rPr>
                <a:t>______________      %  </a:t>
              </a:r>
              <a:endParaRPr sz="1600" i="1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979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1" y="405717"/>
            <a:ext cx="9144000" cy="581723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12"/>
          </a:p>
        </p:txBody>
      </p:sp>
      <p:sp>
        <p:nvSpPr>
          <p:cNvPr id="31" name="TextBox 30"/>
          <p:cNvSpPr txBox="1"/>
          <p:nvPr/>
        </p:nvSpPr>
        <p:spPr>
          <a:xfrm>
            <a:off x="2" y="458773"/>
            <a:ext cx="9123418" cy="50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64" dirty="0" smtClean="0"/>
              <a:t>Характеристика инвестиционного проекта</a:t>
            </a:r>
            <a:endParaRPr lang="ru-RU" sz="2664" dirty="0"/>
          </a:p>
        </p:txBody>
      </p:sp>
      <p:sp>
        <p:nvSpPr>
          <p:cNvPr id="69" name="Shape 69"/>
          <p:cNvSpPr/>
          <p:nvPr/>
        </p:nvSpPr>
        <p:spPr>
          <a:xfrm>
            <a:off x="67800" y="1067975"/>
            <a:ext cx="8941118" cy="5115554"/>
          </a:xfrm>
          <a:prstGeom prst="rect">
            <a:avLst/>
          </a:prstGeom>
          <a:ln w="12700">
            <a:solidFill/>
            <a:miter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712"/>
          </a:p>
        </p:txBody>
      </p:sp>
      <p:sp>
        <p:nvSpPr>
          <p:cNvPr id="15" name="TextBox 14"/>
          <p:cNvSpPr txBox="1"/>
          <p:nvPr/>
        </p:nvSpPr>
        <p:spPr>
          <a:xfrm>
            <a:off x="5878289" y="21378"/>
            <a:ext cx="324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Типовой макет презентации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37307" y="1167785"/>
            <a:ext cx="4306274" cy="4934983"/>
          </a:xfrm>
          <a:prstGeom prst="roundRect">
            <a:avLst>
              <a:gd name="adj" fmla="val 62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</a:rPr>
              <a:t>Содержание, описание, идея: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2118" y="1587344"/>
            <a:ext cx="4145973" cy="978976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Наименование, краткое описание проекта</a:t>
            </a:r>
            <a:r>
              <a:rPr lang="ru-RU" sz="1600" dirty="0" smtClean="0">
                <a:solidFill>
                  <a:schemeClr val="tx1"/>
                </a:solidFill>
              </a:rPr>
              <a:t>______________________________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______________________________________________________________________________________________________</a:t>
            </a:r>
            <a:endParaRPr lang="en-US" sz="1200" i="1" dirty="0" smtClean="0">
              <a:solidFill>
                <a:schemeClr val="tx1"/>
              </a:solidFill>
            </a:endParaRPr>
          </a:p>
          <a:p>
            <a:pPr algn="ctr"/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322117" y="2693895"/>
            <a:ext cx="4145973" cy="3239314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>
              <a:lnSpc>
                <a:spcPts val="1500"/>
              </a:lnSpc>
            </a:pPr>
            <a:r>
              <a:rPr lang="ru-RU" sz="1600" b="1" i="1" dirty="0" smtClean="0">
                <a:solidFill>
                  <a:schemeClr val="tx1"/>
                </a:solidFill>
              </a:rPr>
              <a:t>Преимущества проекта*</a:t>
            </a:r>
          </a:p>
          <a:p>
            <a:pPr>
              <a:lnSpc>
                <a:spcPts val="1200"/>
              </a:lnSpc>
            </a:pPr>
            <a:r>
              <a:rPr lang="ru-RU" sz="1200" i="1" dirty="0" smtClean="0">
                <a:solidFill>
                  <a:schemeClr val="tx1"/>
                </a:solidFill>
              </a:rPr>
              <a:t>1) 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 smtClean="0">
                <a:solidFill>
                  <a:schemeClr val="tx1"/>
                </a:solidFill>
              </a:rPr>
              <a:t>   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 smtClean="0">
                <a:solidFill>
                  <a:schemeClr val="tx1"/>
                </a:solidFill>
              </a:rPr>
              <a:t>2)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 smtClean="0">
                <a:solidFill>
                  <a:schemeClr val="tx1"/>
                </a:solidFill>
              </a:rPr>
              <a:t>   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>
                <a:solidFill>
                  <a:schemeClr val="tx1"/>
                </a:solidFill>
              </a:rPr>
              <a:t>3</a:t>
            </a:r>
            <a:r>
              <a:rPr lang="ru-RU" sz="1200" i="1" dirty="0" smtClean="0">
                <a:solidFill>
                  <a:schemeClr val="tx1"/>
                </a:solidFill>
              </a:rPr>
              <a:t>)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 smtClean="0">
                <a:solidFill>
                  <a:schemeClr val="tx1"/>
                </a:solidFill>
              </a:rPr>
              <a:t>    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 smtClean="0">
                <a:solidFill>
                  <a:schemeClr val="tx1"/>
                </a:solidFill>
              </a:rPr>
              <a:t>4)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>
                <a:solidFill>
                  <a:schemeClr val="tx1"/>
                </a:solidFill>
              </a:rPr>
              <a:t> </a:t>
            </a:r>
            <a:r>
              <a:rPr lang="ru-RU" sz="1200" i="1" dirty="0" smtClean="0">
                <a:solidFill>
                  <a:schemeClr val="tx1"/>
                </a:solidFill>
              </a:rPr>
              <a:t>   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 smtClean="0">
                <a:solidFill>
                  <a:schemeClr val="tx1"/>
                </a:solidFill>
              </a:rPr>
              <a:t>5) ____________________________________________________</a:t>
            </a:r>
          </a:p>
          <a:p>
            <a:pPr>
              <a:lnSpc>
                <a:spcPts val="1200"/>
              </a:lnSpc>
            </a:pPr>
            <a:r>
              <a:rPr lang="ru-RU" sz="1200" i="1" dirty="0">
                <a:solidFill>
                  <a:schemeClr val="tx1"/>
                </a:solidFill>
              </a:rPr>
              <a:t> </a:t>
            </a:r>
            <a:r>
              <a:rPr lang="ru-RU" sz="1200" i="1" dirty="0" smtClean="0">
                <a:solidFill>
                  <a:schemeClr val="tx1"/>
                </a:solidFill>
              </a:rPr>
              <a:t>   </a:t>
            </a:r>
            <a:endParaRPr lang="ru-RU" sz="1100" i="1" dirty="0">
              <a:solidFill>
                <a:schemeClr val="tx1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619517" y="1164481"/>
            <a:ext cx="4306274" cy="4934983"/>
          </a:xfrm>
          <a:prstGeom prst="roundRect">
            <a:avLst>
              <a:gd name="adj" fmla="val 62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</a:rPr>
              <a:t>Сбыт: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688262" y="1490354"/>
            <a:ext cx="4154402" cy="1938731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150000"/>
              </a:lnSpc>
            </a:pPr>
            <a:r>
              <a:rPr lang="ru-RU" sz="1600" b="1" i="1" u="sng" dirty="0" smtClean="0">
                <a:solidFill>
                  <a:schemeClr val="tx1"/>
                </a:solidFill>
              </a:rPr>
              <a:t>Потенциальные    потребители    товаров  (работ, услуг):</a:t>
            </a:r>
            <a:r>
              <a:rPr lang="ru-RU" sz="1400" i="1" u="sng" dirty="0" smtClean="0">
                <a:solidFill>
                  <a:schemeClr val="tx1"/>
                </a:solidFill>
              </a:rPr>
              <a:t>______________________________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____________________________________________________________________________________________________________________________________________________________________________________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-6383" y="6373860"/>
            <a:ext cx="9028511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ru-RU" sz="1000" dirty="0">
                <a:solidFill>
                  <a:schemeClr val="bg1"/>
                </a:solidFill>
              </a:rPr>
              <a:t>* Могут указываться актуальность и преимущества продукции, планируемой к выпуску в рамках инвестиционного проекта, основные конкурентные преимущества и иные отличительные особенности проекта.</a:t>
            </a:r>
          </a:p>
          <a:p>
            <a:pPr>
              <a:lnSpc>
                <a:spcPts val="1000"/>
              </a:lnSpc>
            </a:pP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95453" y="4301521"/>
            <a:ext cx="4154402" cy="1716467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150000"/>
              </a:lnSpc>
            </a:pPr>
            <a:r>
              <a:rPr lang="ru-RU" sz="1600" b="1" i="1" u="sng" dirty="0" smtClean="0">
                <a:solidFill>
                  <a:schemeClr val="tx1"/>
                </a:solidFill>
              </a:rPr>
              <a:t>Предприятия-партнеры, заключенные договоры</a:t>
            </a:r>
            <a:r>
              <a:rPr lang="ru-RU" sz="1400" b="1" i="1" u="sng" dirty="0" smtClean="0">
                <a:solidFill>
                  <a:schemeClr val="tx1"/>
                </a:solidFill>
              </a:rPr>
              <a:t>: </a:t>
            </a:r>
            <a:r>
              <a:rPr lang="ru-RU" sz="1400" i="1" u="sng" dirty="0" smtClean="0">
                <a:solidFill>
                  <a:schemeClr val="tx1"/>
                </a:solidFill>
              </a:rPr>
              <a:t>__________________________________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_________________________________________________________________________________________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4688262" y="3525591"/>
            <a:ext cx="4136586" cy="679424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u="sng" dirty="0" smtClean="0">
                <a:solidFill>
                  <a:schemeClr val="tx1"/>
                </a:solidFill>
              </a:rPr>
              <a:t>Объем среднегодового спроса:</a:t>
            </a:r>
          </a:p>
          <a:p>
            <a:pPr algn="ctr"/>
            <a:r>
              <a:rPr lang="ru-RU" sz="1400" b="1" i="1" u="sng" dirty="0" smtClean="0">
                <a:solidFill>
                  <a:schemeClr val="tx1"/>
                </a:solidFill>
              </a:rPr>
              <a:t>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9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1" y="405717"/>
            <a:ext cx="9144000" cy="581723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12"/>
          </a:p>
        </p:txBody>
      </p:sp>
      <p:sp>
        <p:nvSpPr>
          <p:cNvPr id="31" name="TextBox 30"/>
          <p:cNvSpPr txBox="1"/>
          <p:nvPr/>
        </p:nvSpPr>
        <p:spPr>
          <a:xfrm>
            <a:off x="2" y="458773"/>
            <a:ext cx="9123418" cy="50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64" dirty="0" smtClean="0"/>
              <a:t>Показатели инвестиционного проекта</a:t>
            </a:r>
            <a:endParaRPr lang="ru-RU" sz="2664" dirty="0"/>
          </a:p>
        </p:txBody>
      </p:sp>
      <p:sp>
        <p:nvSpPr>
          <p:cNvPr id="15" name="TextBox 14"/>
          <p:cNvSpPr txBox="1"/>
          <p:nvPr/>
        </p:nvSpPr>
        <p:spPr>
          <a:xfrm>
            <a:off x="5878289" y="21378"/>
            <a:ext cx="324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Типовой макет презентации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315" y="1153595"/>
            <a:ext cx="3276600" cy="9539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ts val="1900"/>
              </a:lnSpc>
            </a:pPr>
            <a:r>
              <a:rPr lang="ru-RU" dirty="0" smtClean="0"/>
              <a:t>Место реализации проекта: ___________________________</a:t>
            </a:r>
          </a:p>
          <a:p>
            <a:pPr algn="ctr">
              <a:lnSpc>
                <a:spcPts val="1500"/>
              </a:lnSpc>
            </a:pPr>
            <a:r>
              <a:rPr lang="ru-RU" sz="1050" dirty="0" smtClean="0"/>
              <a:t>(</a:t>
            </a:r>
            <a:r>
              <a:rPr lang="ru-RU" sz="1050" i="1" dirty="0" smtClean="0"/>
              <a:t>наименование муниципального образования</a:t>
            </a:r>
            <a:r>
              <a:rPr lang="ru-RU" sz="1050" dirty="0" smtClean="0"/>
              <a:t>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419006" y="1153594"/>
            <a:ext cx="2774965" cy="948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spcBef>
                <a:spcPts val="1200"/>
              </a:spcBef>
            </a:pPr>
            <a:r>
              <a:rPr lang="ru-RU" dirty="0" smtClean="0"/>
              <a:t>Срок реализации проекта:</a:t>
            </a:r>
          </a:p>
          <a:p>
            <a:pPr algn="ctr">
              <a:spcBef>
                <a:spcPts val="1200"/>
              </a:spcBef>
            </a:pPr>
            <a:r>
              <a:rPr lang="ru-RU" dirty="0" smtClean="0"/>
              <a:t>______ - ______ гг.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269573" y="1153595"/>
            <a:ext cx="2777645" cy="9486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ts val="1900"/>
              </a:lnSpc>
            </a:pPr>
            <a:r>
              <a:rPr lang="ru-RU" dirty="0" smtClean="0"/>
              <a:t>Стадия реализации проекта: ______________</a:t>
            </a:r>
          </a:p>
          <a:p>
            <a:pPr>
              <a:lnSpc>
                <a:spcPts val="1900"/>
              </a:lnSpc>
            </a:pPr>
            <a:r>
              <a:rPr lang="ru-RU" dirty="0" smtClean="0"/>
              <a:t>______________________</a:t>
            </a:r>
            <a:r>
              <a:rPr lang="ru-RU" baseline="20000" dirty="0" smtClean="0"/>
              <a:t>*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27928" y="2301038"/>
            <a:ext cx="5494199" cy="3954289"/>
          </a:xfrm>
          <a:prstGeom prst="roundRect">
            <a:avLst>
              <a:gd name="adj" fmla="val 304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</a:rPr>
              <a:t>Экономические показатели проекта:</a:t>
            </a:r>
          </a:p>
          <a:p>
            <a:pPr algn="ctr"/>
            <a:endParaRPr lang="ru-RU" sz="1400" b="1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sz="1400" i="1" dirty="0" smtClean="0">
              <a:solidFill>
                <a:schemeClr val="tx1"/>
              </a:solidFill>
            </a:endParaRPr>
          </a:p>
          <a:p>
            <a:pPr algn="ctr">
              <a:spcBef>
                <a:spcPts val="900"/>
              </a:spcBef>
            </a:pPr>
            <a:r>
              <a:rPr lang="ru-RU" b="1" i="1" dirty="0" smtClean="0">
                <a:solidFill>
                  <a:schemeClr val="tx1"/>
                </a:solidFill>
              </a:rPr>
              <a:t>Срок окупаемости ─  ______ лет</a:t>
            </a:r>
          </a:p>
          <a:p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4215" y="2789298"/>
            <a:ext cx="1415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Показатель: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5854081" y="2696379"/>
            <a:ext cx="1230713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lang="ru-RU" sz="1400" dirty="0" smtClean="0"/>
              <a:t>Значение до реализации проекта: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7585187" y="2685943"/>
            <a:ext cx="1418582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lang="ru-RU" sz="1400" dirty="0" smtClean="0"/>
              <a:t>Значение после реализации проекта:</a:t>
            </a:r>
            <a:endParaRPr lang="ru-RU" sz="14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694829" y="3282670"/>
            <a:ext cx="1853916" cy="425312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Мощность (объем производства)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899452" y="3289140"/>
            <a:ext cx="1139973" cy="44545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 smtClean="0">
                <a:solidFill>
                  <a:schemeClr val="tx1"/>
                </a:solidFill>
              </a:rPr>
              <a:t>__________</a:t>
            </a:r>
            <a:endParaRPr lang="ru-RU" sz="1100" i="1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683952" y="3292146"/>
            <a:ext cx="1161136" cy="439440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 smtClean="0">
                <a:solidFill>
                  <a:schemeClr val="tx1"/>
                </a:solidFill>
              </a:rPr>
              <a:t>__________</a:t>
            </a:r>
            <a:endParaRPr lang="ru-RU" sz="1100" i="1" dirty="0">
              <a:solidFill>
                <a:schemeClr val="tx1"/>
              </a:solidFill>
            </a:endParaRPr>
          </a:p>
        </p:txBody>
      </p:sp>
      <p:sp>
        <p:nvSpPr>
          <p:cNvPr id="25" name="Штриховая стрелка вправо 24"/>
          <p:cNvSpPr/>
          <p:nvPr/>
        </p:nvSpPr>
        <p:spPr>
          <a:xfrm>
            <a:off x="7205037" y="3401577"/>
            <a:ext cx="313302" cy="199010"/>
          </a:xfrm>
          <a:prstGeom prst="stripedRightArrow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695329" y="3928623"/>
            <a:ext cx="1853416" cy="425312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1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Выручка от реализации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93302" y="3920234"/>
            <a:ext cx="1134695" cy="44545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>
                <a:solidFill>
                  <a:schemeClr val="tx1"/>
                </a:solidFill>
              </a:rPr>
              <a:t>__________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695380" y="3926245"/>
            <a:ext cx="1149708" cy="439440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>
                <a:solidFill>
                  <a:schemeClr val="tx1"/>
                </a:solidFill>
              </a:rPr>
              <a:t>__________</a:t>
            </a:r>
          </a:p>
        </p:txBody>
      </p:sp>
      <p:sp>
        <p:nvSpPr>
          <p:cNvPr id="29" name="Штриховая стрелка вправо 28"/>
          <p:cNvSpPr/>
          <p:nvPr/>
        </p:nvSpPr>
        <p:spPr>
          <a:xfrm>
            <a:off x="7205037" y="4041774"/>
            <a:ext cx="313302" cy="199010"/>
          </a:xfrm>
          <a:prstGeom prst="stripedRightArrow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694829" y="4617358"/>
            <a:ext cx="1853916" cy="425312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1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Прибыль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885751" y="4599222"/>
            <a:ext cx="1142246" cy="44545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>
                <a:solidFill>
                  <a:schemeClr val="tx1"/>
                </a:solidFill>
              </a:rPr>
              <a:t>__________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695380" y="4602704"/>
            <a:ext cx="1149708" cy="439440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>
                <a:solidFill>
                  <a:schemeClr val="tx1"/>
                </a:solidFill>
              </a:rPr>
              <a:t>__________</a:t>
            </a:r>
          </a:p>
        </p:txBody>
      </p:sp>
      <p:sp>
        <p:nvSpPr>
          <p:cNvPr id="37" name="Штриховая стрелка вправо 36"/>
          <p:cNvSpPr/>
          <p:nvPr/>
        </p:nvSpPr>
        <p:spPr>
          <a:xfrm>
            <a:off x="7205037" y="4730509"/>
            <a:ext cx="313302" cy="199010"/>
          </a:xfrm>
          <a:prstGeom prst="stripedRightArrow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694830" y="5239541"/>
            <a:ext cx="1853915" cy="425312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1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Рентабельность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5878289" y="5236828"/>
            <a:ext cx="1161136" cy="44545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>
                <a:solidFill>
                  <a:schemeClr val="tx1"/>
                </a:solidFill>
              </a:rPr>
              <a:t>__________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695380" y="5239834"/>
            <a:ext cx="1149707" cy="439440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300"/>
              </a:lnSpc>
            </a:pPr>
            <a:r>
              <a:rPr lang="ru-RU" sz="1100" i="1" dirty="0">
                <a:solidFill>
                  <a:schemeClr val="tx1"/>
                </a:solidFill>
              </a:rPr>
              <a:t>__________</a:t>
            </a:r>
          </a:p>
        </p:txBody>
      </p:sp>
      <p:sp>
        <p:nvSpPr>
          <p:cNvPr id="47" name="Штриховая стрелка вправо 46"/>
          <p:cNvSpPr/>
          <p:nvPr/>
        </p:nvSpPr>
        <p:spPr>
          <a:xfrm>
            <a:off x="7205037" y="5349662"/>
            <a:ext cx="313302" cy="199010"/>
          </a:xfrm>
          <a:prstGeom prst="stripedRightArrow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65315" y="2287863"/>
            <a:ext cx="3353691" cy="3967464"/>
          </a:xfrm>
          <a:prstGeom prst="roundRect">
            <a:avLst>
              <a:gd name="adj" fmla="val 304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</a:rPr>
              <a:t>Мощностные характеристики проекта: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32890" y="4379973"/>
            <a:ext cx="3218539" cy="1813009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t"/>
          <a:lstStyle/>
          <a:p>
            <a:pPr algn="ctr">
              <a:spcAft>
                <a:spcPts val="1200"/>
              </a:spcAft>
            </a:pPr>
            <a:r>
              <a:rPr lang="ru-RU" sz="1400" i="1" u="sng" dirty="0" smtClean="0">
                <a:solidFill>
                  <a:schemeClr val="tx1"/>
                </a:solidFill>
              </a:rPr>
              <a:t>Социальные результаты:</a:t>
            </a:r>
          </a:p>
          <a:p>
            <a:r>
              <a:rPr lang="ru-RU" sz="1100" i="1" dirty="0" smtClean="0">
                <a:solidFill>
                  <a:schemeClr val="tx1"/>
                </a:solidFill>
              </a:rPr>
              <a:t> </a:t>
            </a:r>
            <a:r>
              <a:rPr lang="ru-RU" sz="1400" i="1" dirty="0" smtClean="0">
                <a:solidFill>
                  <a:schemeClr val="tx1"/>
                </a:solidFill>
              </a:rPr>
              <a:t>Создание постоянных рабочих мест:</a:t>
            </a:r>
          </a:p>
          <a:p>
            <a:pPr algn="r"/>
            <a:r>
              <a:rPr lang="ru-RU" sz="1400" i="1" dirty="0" smtClean="0">
                <a:solidFill>
                  <a:schemeClr val="tx1"/>
                </a:solidFill>
              </a:rPr>
              <a:t> __________ ед.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 Возведение объектов инфраструктуры </a:t>
            </a:r>
            <a:r>
              <a:rPr lang="ru-RU" sz="1400" i="1" baseline="20000" dirty="0" smtClean="0">
                <a:solidFill>
                  <a:schemeClr val="tx1"/>
                </a:solidFill>
              </a:rPr>
              <a:t>**</a:t>
            </a:r>
            <a:r>
              <a:rPr lang="ru-RU" sz="1400" i="1" dirty="0" smtClean="0">
                <a:solidFill>
                  <a:schemeClr val="tx1"/>
                </a:solidFill>
              </a:rPr>
              <a:t>:              ___________________________________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___________________________________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23375" y="2990602"/>
            <a:ext cx="3218539" cy="556462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>
              <a:lnSpc>
                <a:spcPts val="13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Объем производства:</a:t>
            </a:r>
          </a:p>
          <a:p>
            <a:pPr algn="r">
              <a:lnSpc>
                <a:spcPts val="13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______ млн. (тыс.) ед.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123375" y="3615777"/>
            <a:ext cx="3218539" cy="682248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>
              <a:lnSpc>
                <a:spcPts val="1300"/>
              </a:lnSpc>
            </a:pPr>
            <a:r>
              <a:rPr lang="ru-RU" sz="1400" i="1" dirty="0" smtClean="0">
                <a:solidFill>
                  <a:schemeClr val="tx1"/>
                </a:solidFill>
              </a:rPr>
              <a:t>Срок выхода на проектную мощность:</a:t>
            </a:r>
          </a:p>
          <a:p>
            <a:pPr algn="r"/>
            <a:r>
              <a:rPr lang="ru-RU" sz="1400" i="1" dirty="0" smtClean="0">
                <a:solidFill>
                  <a:schemeClr val="tx1"/>
                </a:solidFill>
              </a:rPr>
              <a:t>_________ год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-6383" y="6435645"/>
            <a:ext cx="9028511" cy="350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ru-RU" sz="1000" dirty="0">
                <a:solidFill>
                  <a:schemeClr val="bg1"/>
                </a:solidFill>
              </a:rPr>
              <a:t>* Указывается: </a:t>
            </a:r>
            <a:r>
              <a:rPr lang="ru-RU" sz="1000" dirty="0" err="1">
                <a:solidFill>
                  <a:schemeClr val="bg1"/>
                </a:solidFill>
              </a:rPr>
              <a:t>прединвестиционный</a:t>
            </a:r>
            <a:r>
              <a:rPr lang="ru-RU" sz="1000" dirty="0">
                <a:solidFill>
                  <a:schemeClr val="bg1"/>
                </a:solidFill>
              </a:rPr>
              <a:t>, инвестиционный или эксплуатационный этапы</a:t>
            </a:r>
          </a:p>
          <a:p>
            <a:pPr>
              <a:lnSpc>
                <a:spcPts val="1000"/>
              </a:lnSpc>
            </a:pPr>
            <a:r>
              <a:rPr lang="ru-RU" sz="1000" dirty="0">
                <a:solidFill>
                  <a:schemeClr val="bg1"/>
                </a:solidFill>
              </a:rPr>
              <a:t>** Указываются наименование и количественные показатели возведения объектов инфраструктуры. Например, протяженность дорог, газопровода и пр.</a:t>
            </a:r>
          </a:p>
        </p:txBody>
      </p:sp>
    </p:spTree>
    <p:extLst>
      <p:ext uri="{BB962C8B-B14F-4D97-AF65-F5344CB8AC3E}">
        <p14:creationId xmlns:p14="http://schemas.microsoft.com/office/powerpoint/2010/main" val="345763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Скругленный прямоугольник 26"/>
          <p:cNvSpPr/>
          <p:nvPr/>
        </p:nvSpPr>
        <p:spPr>
          <a:xfrm>
            <a:off x="3870536" y="1143061"/>
            <a:ext cx="5229742" cy="3251170"/>
          </a:xfrm>
          <a:prstGeom prst="roundRect">
            <a:avLst>
              <a:gd name="adj" fmla="val 304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endParaRPr lang="ru-RU" sz="2000" b="1" i="1" dirty="0" smtClean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897595" y="3074838"/>
            <a:ext cx="5124533" cy="1245060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t"/>
          <a:lstStyle/>
          <a:p>
            <a:pPr algn="ctr">
              <a:spcAft>
                <a:spcPts val="1200"/>
              </a:spcAft>
            </a:pP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897595" y="1733165"/>
            <a:ext cx="5124533" cy="1245060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t"/>
          <a:lstStyle/>
          <a:p>
            <a:pPr algn="ctr">
              <a:spcAft>
                <a:spcPts val="1200"/>
              </a:spcAft>
            </a:pP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1120" y="1143061"/>
            <a:ext cx="3714298" cy="3251170"/>
          </a:xfrm>
          <a:prstGeom prst="roundRect">
            <a:avLst>
              <a:gd name="adj" fmla="val 304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endParaRPr lang="ru-RU" sz="2000" b="1" i="1" dirty="0" smtClean="0">
              <a:solidFill>
                <a:schemeClr val="tx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52724" y="1898533"/>
            <a:ext cx="3580542" cy="1813009"/>
          </a:xfrm>
          <a:prstGeom prst="roundRect">
            <a:avLst>
              <a:gd name="adj" fmla="val 6901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t"/>
          <a:lstStyle/>
          <a:p>
            <a:pPr algn="ctr">
              <a:spcAft>
                <a:spcPts val="1200"/>
              </a:spcAft>
            </a:pP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" y="405717"/>
            <a:ext cx="9144000" cy="581723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12"/>
          </a:p>
        </p:txBody>
      </p:sp>
      <p:sp>
        <p:nvSpPr>
          <p:cNvPr id="31" name="TextBox 30"/>
          <p:cNvSpPr txBox="1"/>
          <p:nvPr/>
        </p:nvSpPr>
        <p:spPr>
          <a:xfrm>
            <a:off x="2" y="458773"/>
            <a:ext cx="9123418" cy="50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64" dirty="0" smtClean="0"/>
              <a:t>Финансирование инвестиционного проекта</a:t>
            </a:r>
            <a:endParaRPr lang="ru-RU" sz="2664" dirty="0"/>
          </a:p>
        </p:txBody>
      </p:sp>
      <p:sp>
        <p:nvSpPr>
          <p:cNvPr id="15" name="TextBox 14"/>
          <p:cNvSpPr txBox="1"/>
          <p:nvPr/>
        </p:nvSpPr>
        <p:spPr>
          <a:xfrm>
            <a:off x="5878289" y="21378"/>
            <a:ext cx="324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Типовой макет презентации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30626" y="2633225"/>
            <a:ext cx="2095094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ru-RU" sz="2400" b="1" dirty="0" smtClean="0"/>
              <a:t>_____ </a:t>
            </a:r>
            <a:r>
              <a:rPr lang="ru-RU" sz="2400" dirty="0" smtClean="0">
                <a:solidFill>
                  <a:srgbClr val="595959"/>
                </a:solidFill>
              </a:rPr>
              <a:t>млн. руб.</a:t>
            </a:r>
            <a:endParaRPr lang="ru-RU" sz="2400" dirty="0">
              <a:solidFill>
                <a:srgbClr val="595959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373" y="1195627"/>
            <a:ext cx="36770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Общая стоимость проекта:</a:t>
            </a:r>
            <a:endParaRPr lang="ru-RU" b="1" dirty="0"/>
          </a:p>
        </p:txBody>
      </p:sp>
      <p:pic>
        <p:nvPicPr>
          <p:cNvPr id="10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73" y="2335629"/>
            <a:ext cx="1145757" cy="114575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3870534" y="1186644"/>
            <a:ext cx="52528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Источники финансирования: </a:t>
            </a:r>
            <a:endParaRPr lang="ru-RU" b="1" dirty="0"/>
          </a:p>
        </p:txBody>
      </p:sp>
      <p:pic>
        <p:nvPicPr>
          <p:cNvPr id="12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322" y="1780228"/>
            <a:ext cx="980806" cy="911236"/>
          </a:xfrm>
          <a:prstGeom prst="rect">
            <a:avLst/>
          </a:prstGeom>
        </p:spPr>
      </p:pic>
      <p:pic>
        <p:nvPicPr>
          <p:cNvPr id="14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044" y="3179054"/>
            <a:ext cx="983362" cy="983362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-6383" y="6435645"/>
            <a:ext cx="9028511" cy="220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ru-RU" sz="1000" dirty="0">
                <a:solidFill>
                  <a:schemeClr val="bg1"/>
                </a:solidFill>
              </a:rPr>
              <a:t>* </a:t>
            </a:r>
            <a:r>
              <a:rPr lang="ru-RU" sz="1000" dirty="0" smtClean="0">
                <a:solidFill>
                  <a:schemeClr val="bg1"/>
                </a:solidFill>
              </a:rPr>
              <a:t>Указывается сумма: для собственных -  с учетом уже вложенных собственных средств, для заемных – с учетом уже полученных займов.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91702" y="1780228"/>
            <a:ext cx="3059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Собственные средства*: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25720" y="3181783"/>
            <a:ext cx="3059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Заемные средства*: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72" y="2197857"/>
            <a:ext cx="2095094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ru-RU" sz="2400" b="1" dirty="0" smtClean="0"/>
              <a:t>_____ </a:t>
            </a:r>
            <a:r>
              <a:rPr lang="ru-RU" sz="2400" dirty="0" smtClean="0">
                <a:solidFill>
                  <a:srgbClr val="595959"/>
                </a:solidFill>
              </a:rPr>
              <a:t>млн. руб.</a:t>
            </a:r>
          </a:p>
          <a:p>
            <a:pPr algn="r"/>
            <a:r>
              <a:rPr lang="ru-RU" sz="2400" dirty="0" smtClean="0">
                <a:solidFill>
                  <a:srgbClr val="595959"/>
                </a:solidFill>
              </a:rPr>
              <a:t>(___%)</a:t>
            </a:r>
            <a:endParaRPr lang="ru-RU" sz="2400" dirty="0">
              <a:solidFill>
                <a:srgbClr val="59595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3672" y="3519486"/>
            <a:ext cx="2095094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ru-RU" sz="2400" b="1" dirty="0" smtClean="0"/>
              <a:t>_____ </a:t>
            </a:r>
            <a:r>
              <a:rPr lang="ru-RU" sz="2400" dirty="0" smtClean="0">
                <a:solidFill>
                  <a:srgbClr val="595959"/>
                </a:solidFill>
              </a:rPr>
              <a:t>млн. руб.</a:t>
            </a:r>
          </a:p>
          <a:p>
            <a:pPr algn="r"/>
            <a:r>
              <a:rPr lang="ru-RU" sz="2400" dirty="0" smtClean="0">
                <a:solidFill>
                  <a:srgbClr val="595959"/>
                </a:solidFill>
              </a:rPr>
              <a:t>(___%)</a:t>
            </a:r>
            <a:endParaRPr lang="ru-RU" sz="2400" dirty="0">
              <a:solidFill>
                <a:srgbClr val="595959"/>
              </a:solidFill>
            </a:endParaRPr>
          </a:p>
        </p:txBody>
      </p:sp>
      <p:sp>
        <p:nvSpPr>
          <p:cNvPr id="23" name="Штриховая стрелка вправо 22"/>
          <p:cNvSpPr/>
          <p:nvPr/>
        </p:nvSpPr>
        <p:spPr>
          <a:xfrm rot="20643941">
            <a:off x="3398594" y="2295594"/>
            <a:ext cx="770635" cy="269471"/>
          </a:xfrm>
          <a:prstGeom prst="stripedRightArrow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Штриховая стрелка вправо 24"/>
          <p:cNvSpPr/>
          <p:nvPr/>
        </p:nvSpPr>
        <p:spPr>
          <a:xfrm rot="1443873">
            <a:off x="3347948" y="3395921"/>
            <a:ext cx="770635" cy="269471"/>
          </a:xfrm>
          <a:prstGeom prst="stripedRightArrow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33216" y="4571420"/>
            <a:ext cx="8981904" cy="1116884"/>
          </a:xfrm>
          <a:prstGeom prst="rect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r>
              <a:rPr lang="ru-RU" sz="1400" i="1" dirty="0" smtClean="0">
                <a:solidFill>
                  <a:srgbClr val="FF0000"/>
                </a:solidFill>
              </a:rPr>
              <a:t>Предпочтительные условия по кредиту:</a:t>
            </a:r>
            <a:endParaRPr lang="en-US" sz="1400" i="1" dirty="0" smtClean="0">
              <a:solidFill>
                <a:srgbClr val="FF0000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30073" y="4806562"/>
            <a:ext cx="2843478" cy="838200"/>
          </a:xfrm>
          <a:prstGeom prst="roundRect">
            <a:avLst>
              <a:gd name="adj" fmla="val 690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0" rtlCol="0" anchor="t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Объем кредита:  ______________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Ставка кредита:  _____________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Срок кредита: 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213315" y="4806562"/>
            <a:ext cx="2843478" cy="838200"/>
          </a:xfrm>
          <a:prstGeom prst="roundRect">
            <a:avLst>
              <a:gd name="adj" fmla="val 690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0" rtlCol="0" anchor="t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График погашения: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____________________________________________________________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168759" y="4806562"/>
            <a:ext cx="2843478" cy="838200"/>
          </a:xfrm>
          <a:prstGeom prst="roundRect">
            <a:avLst>
              <a:gd name="adj" fmla="val 690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0" rtlCol="0" anchor="t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Обеспечение кредита: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____________________________________________________________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8373" y="4571420"/>
            <a:ext cx="8981904" cy="1632410"/>
          </a:xfrm>
          <a:prstGeom prst="rect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/>
          <a:lstStyle/>
          <a:p>
            <a:pPr algn="ctr"/>
            <a:r>
              <a:rPr lang="ru-RU" sz="2000" i="1" dirty="0" smtClean="0">
                <a:solidFill>
                  <a:srgbClr val="FF0000"/>
                </a:solidFill>
              </a:rPr>
              <a:t>Предпочтительные условия по кредиту:</a:t>
            </a:r>
            <a:endParaRPr lang="en-US" sz="2000" i="1" dirty="0" smtClean="0">
              <a:solidFill>
                <a:srgbClr val="FF0000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15230" y="4904508"/>
            <a:ext cx="2843478" cy="1205825"/>
          </a:xfrm>
          <a:prstGeom prst="roundRect">
            <a:avLst>
              <a:gd name="adj" fmla="val 690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0" rtlCol="0" anchor="t"/>
          <a:lstStyle/>
          <a:p>
            <a:pPr>
              <a:lnSpc>
                <a:spcPts val="2700"/>
              </a:lnSpc>
            </a:pPr>
            <a:r>
              <a:rPr lang="ru-RU" i="1" dirty="0" smtClean="0">
                <a:solidFill>
                  <a:schemeClr val="tx1"/>
                </a:solidFill>
              </a:rPr>
              <a:t>Объем кредита:  ________</a:t>
            </a:r>
          </a:p>
          <a:p>
            <a:pPr>
              <a:lnSpc>
                <a:spcPts val="2700"/>
              </a:lnSpc>
            </a:pPr>
            <a:r>
              <a:rPr lang="ru-RU" i="1" dirty="0" smtClean="0">
                <a:solidFill>
                  <a:schemeClr val="tx1"/>
                </a:solidFill>
              </a:rPr>
              <a:t>Ставка кредита:  _______</a:t>
            </a:r>
          </a:p>
          <a:p>
            <a:pPr>
              <a:lnSpc>
                <a:spcPts val="2700"/>
              </a:lnSpc>
            </a:pPr>
            <a:r>
              <a:rPr lang="ru-RU" i="1" dirty="0" smtClean="0">
                <a:solidFill>
                  <a:schemeClr val="tx1"/>
                </a:solidFill>
              </a:rPr>
              <a:t>Срок кредита: __________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198472" y="4904508"/>
            <a:ext cx="2843478" cy="1205826"/>
          </a:xfrm>
          <a:prstGeom prst="roundRect">
            <a:avLst>
              <a:gd name="adj" fmla="val 690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0" rtlCol="0" anchor="t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График погашения: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____________________________________________________________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Отсрочка платежа: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______________________________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153916" y="4904508"/>
            <a:ext cx="2843478" cy="1205826"/>
          </a:xfrm>
          <a:prstGeom prst="roundRect">
            <a:avLst>
              <a:gd name="adj" fmla="val 690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Ins="0" rtlCol="0" anchor="t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Обеспечение кредита: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____________________________________________________________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____________________________________________________________</a:t>
            </a:r>
            <a:endParaRPr lang="ru-RU" sz="1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75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1" y="405717"/>
            <a:ext cx="9144000" cy="581723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12"/>
          </a:p>
        </p:txBody>
      </p:sp>
      <p:sp>
        <p:nvSpPr>
          <p:cNvPr id="3" name="TextBox 2"/>
          <p:cNvSpPr txBox="1"/>
          <p:nvPr/>
        </p:nvSpPr>
        <p:spPr>
          <a:xfrm>
            <a:off x="5878289" y="21378"/>
            <a:ext cx="324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Типовой макет презентации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07630" y="1164771"/>
            <a:ext cx="2329542" cy="5083629"/>
          </a:xfrm>
          <a:prstGeom prst="roundRect">
            <a:avLst>
              <a:gd name="adj" fmla="val 69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158344" y="1164771"/>
            <a:ext cx="2329542" cy="5083629"/>
          </a:xfrm>
          <a:prstGeom prst="roundRect">
            <a:avLst>
              <a:gd name="adj" fmla="val 69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98174" y="1164770"/>
            <a:ext cx="2329542" cy="5083629"/>
          </a:xfrm>
          <a:prstGeom prst="roundRect">
            <a:avLst>
              <a:gd name="adj" fmla="val 69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926771" y="1317171"/>
            <a:ext cx="187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Этап 1: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386943" y="1317171"/>
            <a:ext cx="187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Этап 2: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836229" y="1317171"/>
            <a:ext cx="187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Этап 3: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2090060"/>
            <a:ext cx="16981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Содержание этапа: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Объем инвестиций: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Перечень основных мероприятий: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Ожидаемые результаты: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23364" y="2823220"/>
            <a:ext cx="2095492" cy="772883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(сумма)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823364" y="3708892"/>
            <a:ext cx="2095492" cy="112908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i="1" dirty="0" smtClean="0">
                <a:solidFill>
                  <a:schemeClr val="tx1"/>
                </a:solidFill>
              </a:rPr>
              <a:t>1)</a:t>
            </a:r>
          </a:p>
          <a:p>
            <a:endParaRPr lang="ru-RU" sz="1200" i="1" dirty="0" smtClean="0">
              <a:solidFill>
                <a:schemeClr val="tx1"/>
              </a:solidFill>
            </a:endParaRPr>
          </a:p>
          <a:p>
            <a:r>
              <a:rPr lang="ru-RU" sz="1200" i="1" dirty="0" smtClean="0">
                <a:solidFill>
                  <a:schemeClr val="tx1"/>
                </a:solidFill>
              </a:rPr>
              <a:t>2)</a:t>
            </a:r>
          </a:p>
          <a:p>
            <a:endParaRPr lang="ru-RU" sz="1200" i="1" dirty="0" smtClean="0">
              <a:solidFill>
                <a:schemeClr val="tx1"/>
              </a:solidFill>
            </a:endParaRPr>
          </a:p>
          <a:p>
            <a:r>
              <a:rPr lang="ru-RU" sz="1200" i="1" dirty="0" smtClean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823364" y="4939768"/>
            <a:ext cx="2095492" cy="112908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(наименование</a:t>
            </a:r>
            <a:r>
              <a:rPr lang="ru-RU" sz="1400" i="1" dirty="0">
                <a:solidFill>
                  <a:schemeClr val="tx1"/>
                </a:solidFill>
              </a:rPr>
              <a:t>, значение и динамика </a:t>
            </a:r>
            <a:r>
              <a:rPr lang="ru-RU" sz="1400" i="1" dirty="0" smtClean="0">
                <a:solidFill>
                  <a:schemeClr val="tx1"/>
                </a:solidFill>
              </a:rPr>
              <a:t>показателя/лей)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3978728" y="2198911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6425289" y="2198911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3978728" y="3079086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>
            <a:off x="6425289" y="3079086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право 37"/>
          <p:cNvSpPr/>
          <p:nvPr/>
        </p:nvSpPr>
        <p:spPr>
          <a:xfrm>
            <a:off x="3978728" y="4137360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право 38"/>
          <p:cNvSpPr/>
          <p:nvPr/>
        </p:nvSpPr>
        <p:spPr>
          <a:xfrm>
            <a:off x="6428016" y="4137359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>
            <a:off x="3981455" y="5373733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>
            <a:off x="6428016" y="5368238"/>
            <a:ext cx="242211" cy="27214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4276731" y="4939768"/>
            <a:ext cx="2095492" cy="112908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(наименование</a:t>
            </a:r>
            <a:r>
              <a:rPr lang="ru-RU" sz="1400" i="1" dirty="0">
                <a:solidFill>
                  <a:schemeClr val="tx1"/>
                </a:solidFill>
              </a:rPr>
              <a:t>, значение и динамика </a:t>
            </a:r>
            <a:r>
              <a:rPr lang="ru-RU" sz="1400" i="1" dirty="0" smtClean="0">
                <a:solidFill>
                  <a:schemeClr val="tx1"/>
                </a:solidFill>
              </a:rPr>
              <a:t>показателя/лей)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723299" y="4939768"/>
            <a:ext cx="2095492" cy="112908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(наименование</a:t>
            </a:r>
            <a:r>
              <a:rPr lang="ru-RU" sz="1400" i="1" dirty="0">
                <a:solidFill>
                  <a:schemeClr val="tx1"/>
                </a:solidFill>
              </a:rPr>
              <a:t>, значение и динамика </a:t>
            </a:r>
            <a:r>
              <a:rPr lang="ru-RU" sz="1400" i="1" dirty="0" smtClean="0">
                <a:solidFill>
                  <a:schemeClr val="tx1"/>
                </a:solidFill>
              </a:rPr>
              <a:t>показателя/лей)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275368" y="2828717"/>
            <a:ext cx="2095492" cy="772883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(сумма)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721929" y="2823220"/>
            <a:ext cx="2095492" cy="772883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(сумма)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812473" y="1946874"/>
            <a:ext cx="2095492" cy="772883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/>
                </a:solidFill>
              </a:rPr>
              <a:t>(краткая характеристика)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282165" y="1946875"/>
            <a:ext cx="2095492" cy="772883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/>
                </a:solidFill>
              </a:rPr>
              <a:t>(краткая характеристика)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6721929" y="1946875"/>
            <a:ext cx="2095492" cy="772883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/>
                </a:solidFill>
              </a:rPr>
              <a:t>(краткая характеристика)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4275368" y="3708892"/>
            <a:ext cx="2095492" cy="112908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i="1" dirty="0" smtClean="0">
                <a:solidFill>
                  <a:schemeClr val="tx1"/>
                </a:solidFill>
              </a:rPr>
              <a:t>1)</a:t>
            </a:r>
          </a:p>
          <a:p>
            <a:endParaRPr lang="ru-RU" sz="1200" i="1" dirty="0" smtClean="0">
              <a:solidFill>
                <a:schemeClr val="tx1"/>
              </a:solidFill>
            </a:endParaRPr>
          </a:p>
          <a:p>
            <a:r>
              <a:rPr lang="ru-RU" sz="1200" i="1" dirty="0" smtClean="0">
                <a:solidFill>
                  <a:schemeClr val="tx1"/>
                </a:solidFill>
              </a:rPr>
              <a:t>2)</a:t>
            </a:r>
          </a:p>
          <a:p>
            <a:endParaRPr lang="ru-RU" sz="1200" i="1" dirty="0" smtClean="0">
              <a:solidFill>
                <a:schemeClr val="tx1"/>
              </a:solidFill>
            </a:endParaRPr>
          </a:p>
          <a:p>
            <a:r>
              <a:rPr lang="ru-RU" sz="1200" i="1" dirty="0" smtClean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6721929" y="3708892"/>
            <a:ext cx="2095492" cy="1129081"/>
          </a:xfrm>
          <a:prstGeom prst="roundRect">
            <a:avLst>
              <a:gd name="adj" fmla="val 6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i="1" dirty="0" smtClean="0">
                <a:solidFill>
                  <a:schemeClr val="tx1"/>
                </a:solidFill>
              </a:rPr>
              <a:t>1)</a:t>
            </a:r>
          </a:p>
          <a:p>
            <a:endParaRPr lang="ru-RU" sz="1200" i="1" dirty="0" smtClean="0">
              <a:solidFill>
                <a:schemeClr val="tx1"/>
              </a:solidFill>
            </a:endParaRPr>
          </a:p>
          <a:p>
            <a:r>
              <a:rPr lang="ru-RU" sz="1200" i="1" dirty="0" smtClean="0">
                <a:solidFill>
                  <a:schemeClr val="tx1"/>
                </a:solidFill>
              </a:rPr>
              <a:t>2)</a:t>
            </a:r>
          </a:p>
          <a:p>
            <a:endParaRPr lang="ru-RU" sz="1200" i="1" dirty="0" smtClean="0">
              <a:solidFill>
                <a:schemeClr val="tx1"/>
              </a:solidFill>
            </a:endParaRPr>
          </a:p>
          <a:p>
            <a:r>
              <a:rPr lang="ru-RU" sz="1200" i="1" dirty="0" smtClean="0">
                <a:solidFill>
                  <a:schemeClr val="tx1"/>
                </a:solidFill>
              </a:rPr>
              <a:t>3)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1629" y="467861"/>
            <a:ext cx="8120743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100"/>
              </a:lnSpc>
            </a:pPr>
            <a:r>
              <a:rPr lang="ru-RU" sz="2660" dirty="0" smtClean="0"/>
              <a:t>План реализации инвестиционного проекта</a:t>
            </a:r>
            <a:endParaRPr lang="ru-RU" sz="2660" dirty="0"/>
          </a:p>
        </p:txBody>
      </p:sp>
    </p:spTree>
    <p:extLst>
      <p:ext uri="{BB962C8B-B14F-4D97-AF65-F5344CB8AC3E}">
        <p14:creationId xmlns:p14="http://schemas.microsoft.com/office/powerpoint/2010/main" val="38208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1035</TotalTime>
  <Words>524</Words>
  <Application>Microsoft Office PowerPoint</Application>
  <PresentationFormat>Экран (4:3)</PresentationFormat>
  <Paragraphs>168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Helvetica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проблемы</dc:title>
  <dc:creator>Лыкасова Светлана Никитична</dc:creator>
  <cp:lastModifiedBy>Лыкасова Светлана Никитична</cp:lastModifiedBy>
  <cp:revision>95</cp:revision>
  <cp:lastPrinted>2015-05-26T09:45:18Z</cp:lastPrinted>
  <dcterms:created xsi:type="dcterms:W3CDTF">2015-04-23T04:24:37Z</dcterms:created>
  <dcterms:modified xsi:type="dcterms:W3CDTF">2016-03-09T08:07:55Z</dcterms:modified>
</cp:coreProperties>
</file>