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82" r:id="rId2"/>
    <p:sldId id="395" r:id="rId3"/>
    <p:sldId id="402" r:id="rId4"/>
    <p:sldId id="403" r:id="rId5"/>
    <p:sldId id="406" r:id="rId6"/>
    <p:sldId id="404" r:id="rId7"/>
    <p:sldId id="405" r:id="rId8"/>
    <p:sldId id="407" r:id="rId9"/>
    <p:sldId id="396" r:id="rId10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77B5"/>
    <a:srgbClr val="A0D4A4"/>
    <a:srgbClr val="EAEFF7"/>
    <a:srgbClr val="D2DEEF"/>
    <a:srgbClr val="4679A7"/>
    <a:srgbClr val="E87A30"/>
    <a:srgbClr val="FF9933"/>
    <a:srgbClr val="FF5050"/>
    <a:srgbClr val="8ECC94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15" autoAdjust="0"/>
    <p:restoredTop sz="94075" autoAdjust="0"/>
  </p:normalViewPr>
  <p:slideViewPr>
    <p:cSldViewPr snapToGrid="0">
      <p:cViewPr varScale="1">
        <p:scale>
          <a:sx n="107" d="100"/>
          <a:sy n="107" d="100"/>
        </p:scale>
        <p:origin x="112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136"/>
          </a:xfrm>
          <a:prstGeom prst="rect">
            <a:avLst/>
          </a:prstGeom>
        </p:spPr>
        <p:txBody>
          <a:bodyPr vert="horz" lIns="91303" tIns="45651" rIns="91303" bIns="4565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6"/>
          </a:xfrm>
          <a:prstGeom prst="rect">
            <a:avLst/>
          </a:prstGeom>
        </p:spPr>
        <p:txBody>
          <a:bodyPr vert="horz" lIns="91303" tIns="45651" rIns="91303" bIns="45651" rtlCol="0"/>
          <a:lstStyle>
            <a:lvl1pPr algn="r">
              <a:defRPr sz="1200"/>
            </a:lvl1pPr>
          </a:lstStyle>
          <a:p>
            <a:fld id="{D13E16EC-CFBF-420D-B6A2-1735A5D94F59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03" tIns="45651" rIns="91303" bIns="4565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9"/>
            <a:ext cx="5438140" cy="3909238"/>
          </a:xfrm>
          <a:prstGeom prst="rect">
            <a:avLst/>
          </a:prstGeom>
        </p:spPr>
        <p:txBody>
          <a:bodyPr vert="horz" lIns="91303" tIns="45651" rIns="91303" bIns="45651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8135"/>
          </a:xfrm>
          <a:prstGeom prst="rect">
            <a:avLst/>
          </a:prstGeom>
        </p:spPr>
        <p:txBody>
          <a:bodyPr vert="horz" lIns="91303" tIns="45651" rIns="91303" bIns="4565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5"/>
          </a:xfrm>
          <a:prstGeom prst="rect">
            <a:avLst/>
          </a:prstGeom>
        </p:spPr>
        <p:txBody>
          <a:bodyPr vert="horz" lIns="91303" tIns="45651" rIns="91303" bIns="45651" rtlCol="0" anchor="b"/>
          <a:lstStyle>
            <a:lvl1pPr algn="r">
              <a:defRPr sz="1200"/>
            </a:lvl1pPr>
          </a:lstStyle>
          <a:p>
            <a:fld id="{7DE9698E-C00E-4B2D-A0DA-4316A9494A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1528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12713" y="798513"/>
            <a:ext cx="7097713" cy="3992562"/>
          </a:xfrm>
          <a:prstGeom prst="rect">
            <a:avLst/>
          </a:prstGeom>
        </p:spPr>
      </p:sp>
      <p:sp>
        <p:nvSpPr>
          <p:cNvPr id="304" name="PlaceHolder 2"/>
          <p:cNvSpPr>
            <a:spLocks noGrp="1"/>
          </p:cNvSpPr>
          <p:nvPr>
            <p:ph type="body"/>
          </p:nvPr>
        </p:nvSpPr>
        <p:spPr>
          <a:xfrm>
            <a:off x="673365" y="5157555"/>
            <a:ext cx="5389254" cy="421803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2000" spc="-1">
              <a:latin typeface="Arial"/>
            </a:endParaRPr>
          </a:p>
        </p:txBody>
      </p:sp>
      <p:sp>
        <p:nvSpPr>
          <p:cNvPr id="305" name="CustomShape 3"/>
          <p:cNvSpPr/>
          <p:nvPr/>
        </p:nvSpPr>
        <p:spPr>
          <a:xfrm>
            <a:off x="3815976" y="10181057"/>
            <a:ext cx="2918540" cy="53463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991" tIns="44996" rIns="89991" bIns="44996" anchor="b">
            <a:noAutofit/>
          </a:bodyPr>
          <a:lstStyle/>
          <a:p>
            <a:pPr algn="r">
              <a:lnSpc>
                <a:spcPct val="100000"/>
              </a:lnSpc>
            </a:pPr>
            <a:fld id="{1F9FD5AF-8368-4805-9F90-8D831CA22589}" type="slidenum">
              <a:rPr lang="ru-RU" sz="1200" spc="-1">
                <a:solidFill>
                  <a:srgbClr val="000000"/>
                </a:solidFill>
                <a:latin typeface="Calibri"/>
              </a:rPr>
              <a:t>1</a:t>
            </a:fld>
            <a:endParaRPr lang="ru-RU" sz="1200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42791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E9698E-C00E-4B2D-A0DA-4316A9494AF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609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5A196-BF57-48F1-BC2C-3062B379C505}" type="datetime1">
              <a:rPr lang="ru-RU" smtClean="0"/>
              <a:t>09.07.2025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Заголовок 1"/>
          <p:cNvSpPr txBox="1">
            <a:spLocks/>
          </p:cNvSpPr>
          <p:nvPr userDrawn="1"/>
        </p:nvSpPr>
        <p:spPr>
          <a:xfrm>
            <a:off x="838200" y="162195"/>
            <a:ext cx="11353800" cy="4001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1827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2195"/>
            <a:ext cx="11353800" cy="40011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3C108-2F95-4643-B2A7-A8B06A703CA8}" type="datetime1">
              <a:rPr lang="ru-RU" smtClean="0"/>
              <a:t>09.07.2025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1"/>
          <p:cNvSpPr txBox="1">
            <a:spLocks/>
          </p:cNvSpPr>
          <p:nvPr userDrawn="1"/>
        </p:nvSpPr>
        <p:spPr>
          <a:xfrm>
            <a:off x="11730039" y="6483927"/>
            <a:ext cx="461962" cy="374073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A5EA53-E373-4181-BADD-D887A19FBCC1}" type="slidenum">
              <a:rPr lang="ru-RU" sz="1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244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847897"/>
            <a:ext cx="2628900" cy="5329066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847897"/>
            <a:ext cx="7734300" cy="532906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85B1D-0AEB-4151-A63A-B35BCEB0C4B1}" type="datetime1">
              <a:rPr lang="ru-RU" smtClean="0"/>
              <a:t>09.07.2025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Заголовок 1"/>
          <p:cNvSpPr txBox="1">
            <a:spLocks/>
          </p:cNvSpPr>
          <p:nvPr userDrawn="1"/>
        </p:nvSpPr>
        <p:spPr>
          <a:xfrm>
            <a:off x="838200" y="162195"/>
            <a:ext cx="11353800" cy="4001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Номер слайда 1"/>
          <p:cNvSpPr txBox="1">
            <a:spLocks/>
          </p:cNvSpPr>
          <p:nvPr userDrawn="1"/>
        </p:nvSpPr>
        <p:spPr>
          <a:xfrm>
            <a:off x="11730039" y="6483927"/>
            <a:ext cx="461962" cy="374073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A5EA53-E373-4181-BADD-D887A19FBCC1}" type="slidenum">
              <a:rPr lang="ru-RU" sz="1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9605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08BA1-9F27-41E0-9820-80EE087E164A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50A23-38C0-4FC0-846F-ABDCFD797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097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2195"/>
            <a:ext cx="11353800" cy="40011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FF6E6-60CE-4BB5-9F0B-F0048A42A36B}" type="datetime1">
              <a:rPr lang="ru-RU" smtClean="0"/>
              <a:t>09.07.2025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1"/>
          <p:cNvSpPr txBox="1">
            <a:spLocks/>
          </p:cNvSpPr>
          <p:nvPr userDrawn="1"/>
        </p:nvSpPr>
        <p:spPr>
          <a:xfrm>
            <a:off x="11730039" y="6483927"/>
            <a:ext cx="461962" cy="374073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A5EA53-E373-4181-BADD-D887A19FBCC1}" type="slidenum">
              <a:rPr lang="ru-RU" sz="1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1789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F1856-E6F5-44FB-B830-656C5E816BDB}" type="datetime1">
              <a:rPr lang="ru-RU" smtClean="0"/>
              <a:t>09.07.2025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Заголовок 1"/>
          <p:cNvSpPr txBox="1">
            <a:spLocks/>
          </p:cNvSpPr>
          <p:nvPr userDrawn="1"/>
        </p:nvSpPr>
        <p:spPr>
          <a:xfrm>
            <a:off x="838200" y="162195"/>
            <a:ext cx="11353800" cy="4001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Номер слайда 1"/>
          <p:cNvSpPr txBox="1">
            <a:spLocks/>
          </p:cNvSpPr>
          <p:nvPr userDrawn="1"/>
        </p:nvSpPr>
        <p:spPr>
          <a:xfrm>
            <a:off x="11730039" y="6483927"/>
            <a:ext cx="461962" cy="374073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A5EA53-E373-4181-BADD-D887A19FBCC1}" type="slidenum">
              <a:rPr lang="ru-RU" sz="1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600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2195"/>
            <a:ext cx="11353800" cy="40011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E2B0C-4C6A-432F-8C85-8832E302548E}" type="datetime1">
              <a:rPr lang="ru-RU" smtClean="0"/>
              <a:t>09.07.2025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"/>
          <p:cNvSpPr txBox="1">
            <a:spLocks/>
          </p:cNvSpPr>
          <p:nvPr userDrawn="1"/>
        </p:nvSpPr>
        <p:spPr>
          <a:xfrm>
            <a:off x="11730039" y="6483927"/>
            <a:ext cx="461962" cy="374073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A5EA53-E373-4181-BADD-D887A19FBCC1}" type="slidenum">
              <a:rPr lang="ru-RU" sz="1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438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723207"/>
            <a:ext cx="10515600" cy="967481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68226-9D71-406F-A7D6-2BDE835DDEA2}" type="datetime1">
              <a:rPr lang="ru-RU" smtClean="0"/>
              <a:t>09.07.2025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Заголовок 1"/>
          <p:cNvSpPr txBox="1">
            <a:spLocks/>
          </p:cNvSpPr>
          <p:nvPr userDrawn="1"/>
        </p:nvSpPr>
        <p:spPr>
          <a:xfrm>
            <a:off x="838200" y="162195"/>
            <a:ext cx="11353800" cy="4001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4" name="Номер слайда 1"/>
          <p:cNvSpPr txBox="1">
            <a:spLocks/>
          </p:cNvSpPr>
          <p:nvPr userDrawn="1"/>
        </p:nvSpPr>
        <p:spPr>
          <a:xfrm>
            <a:off x="11730039" y="6483927"/>
            <a:ext cx="461962" cy="374073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A5EA53-E373-4181-BADD-D887A19FBCC1}" type="slidenum">
              <a:rPr lang="ru-RU" sz="1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475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2195"/>
            <a:ext cx="11353800" cy="40011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5C291-F6CF-426F-8EA6-EFA1C9E78DB2}" type="datetime1">
              <a:rPr lang="ru-RU" smtClean="0"/>
              <a:t>09.07.2025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омер слайда 1"/>
          <p:cNvSpPr txBox="1">
            <a:spLocks/>
          </p:cNvSpPr>
          <p:nvPr userDrawn="1"/>
        </p:nvSpPr>
        <p:spPr>
          <a:xfrm>
            <a:off x="11730039" y="6483927"/>
            <a:ext cx="461962" cy="374073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A5EA53-E373-4181-BADD-D887A19FBCC1}" type="slidenum">
              <a:rPr lang="ru-RU" sz="1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8561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5324-2CD4-401B-A2C7-9BC51D150EDE}" type="datetime1">
              <a:rPr lang="ru-RU" smtClean="0"/>
              <a:t>09.07.2025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38200" y="162195"/>
            <a:ext cx="11353800" cy="4001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9" name="Номер слайда 1"/>
          <p:cNvSpPr txBox="1">
            <a:spLocks/>
          </p:cNvSpPr>
          <p:nvPr userDrawn="1"/>
        </p:nvSpPr>
        <p:spPr>
          <a:xfrm>
            <a:off x="11730039" y="6483927"/>
            <a:ext cx="461962" cy="374073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A5EA53-E373-4181-BADD-D887A19FBCC1}" type="slidenum">
              <a:rPr lang="ru-RU" sz="1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838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EA08A-345D-44DB-A494-F24431886EFD}" type="datetime1">
              <a:rPr lang="ru-RU" smtClean="0"/>
              <a:t>09.07.2025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Заголовок 1"/>
          <p:cNvSpPr txBox="1">
            <a:spLocks/>
          </p:cNvSpPr>
          <p:nvPr userDrawn="1"/>
        </p:nvSpPr>
        <p:spPr>
          <a:xfrm>
            <a:off x="838200" y="162195"/>
            <a:ext cx="11353800" cy="4001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2" name="Номер слайда 1"/>
          <p:cNvSpPr txBox="1">
            <a:spLocks/>
          </p:cNvSpPr>
          <p:nvPr userDrawn="1"/>
        </p:nvSpPr>
        <p:spPr>
          <a:xfrm>
            <a:off x="11730039" y="6483927"/>
            <a:ext cx="461962" cy="374073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A5EA53-E373-4181-BADD-D887A19FBCC1}" type="slidenum">
              <a:rPr lang="ru-RU" sz="1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329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9DCDF-6D35-4092-AA5D-7807B0915A3B}" type="datetime1">
              <a:rPr lang="ru-RU" smtClean="0"/>
              <a:t>09.07.2025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Заголовок 1"/>
          <p:cNvSpPr txBox="1">
            <a:spLocks/>
          </p:cNvSpPr>
          <p:nvPr userDrawn="1"/>
        </p:nvSpPr>
        <p:spPr>
          <a:xfrm>
            <a:off x="838200" y="162195"/>
            <a:ext cx="11353800" cy="4001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2" name="Номер слайда 1"/>
          <p:cNvSpPr txBox="1">
            <a:spLocks/>
          </p:cNvSpPr>
          <p:nvPr userDrawn="1"/>
        </p:nvSpPr>
        <p:spPr>
          <a:xfrm>
            <a:off x="11730039" y="6483927"/>
            <a:ext cx="461962" cy="374073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A5EA53-E373-4181-BADD-D887A19FBCC1}" type="slidenum">
              <a:rPr lang="ru-RU" sz="1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951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C8005-E615-4421-83E1-147E2F93A656}" type="datetime1">
              <a:rPr lang="ru-RU" smtClean="0"/>
              <a:t>09.07.2025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A5EA53-E373-4181-BADD-D887A19FBC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282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CustomShape 1"/>
          <p:cNvSpPr/>
          <p:nvPr/>
        </p:nvSpPr>
        <p:spPr>
          <a:xfrm>
            <a:off x="1680" y="3114480"/>
            <a:ext cx="12190320" cy="952653"/>
          </a:xfrm>
          <a:prstGeom prst="rect">
            <a:avLst/>
          </a:prstGeom>
          <a:solidFill>
            <a:srgbClr val="DEEBF7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/>
            <a:r>
              <a:rPr lang="ru-RU" sz="2800" b="1" cap="all" spc="-1" dirty="0" smtClean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ИТОГИ </a:t>
            </a:r>
            <a:r>
              <a:rPr lang="ru-RU" sz="2800" b="1" strike="noStrike" cap="all" spc="-1" dirty="0" smtClean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РЕАЛИЗАЦИИ национальных проектов</a:t>
            </a:r>
          </a:p>
          <a:p>
            <a:pPr algn="ctr"/>
            <a:r>
              <a:rPr lang="ru-RU" sz="2800" b="1" strike="noStrike" cap="all" spc="-1" dirty="0" smtClean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</a:t>
            </a:r>
            <a:r>
              <a:rPr lang="ru-RU" sz="2800" b="1" strike="noStrike" cap="all" spc="-1" dirty="0" smtClean="0">
                <a:solidFill>
                  <a:srgbClr val="000000"/>
                </a:solidFill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2018-2024</a:t>
            </a:r>
            <a:r>
              <a:rPr lang="ru-RU" sz="2800" b="1" strike="noStrike" cap="all" spc="-1" dirty="0" smtClean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годах</a:t>
            </a:r>
            <a:endParaRPr lang="ru-RU" sz="2800" b="1" spc="-1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pic>
        <p:nvPicPr>
          <p:cNvPr id="198" name="Picture 2" descr="http://gerb.rossel.ru/data/Image/catalog_symb/11.jpg"/>
          <p:cNvPicPr/>
          <p:nvPr/>
        </p:nvPicPr>
        <p:blipFill>
          <a:blip r:embed="rId3"/>
          <a:stretch/>
        </p:blipFill>
        <p:spPr>
          <a:xfrm>
            <a:off x="5433600" y="1127162"/>
            <a:ext cx="1326480" cy="981907"/>
          </a:xfrm>
          <a:prstGeom prst="rect">
            <a:avLst/>
          </a:prstGeom>
          <a:ln w="9360">
            <a:noFill/>
          </a:ln>
        </p:spPr>
      </p:pic>
      <p:sp>
        <p:nvSpPr>
          <p:cNvPr id="199" name="CustomShape 3"/>
          <p:cNvSpPr/>
          <p:nvPr/>
        </p:nvSpPr>
        <p:spPr>
          <a:xfrm>
            <a:off x="3283702" y="2109069"/>
            <a:ext cx="5374440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376092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Свердловская область</a:t>
            </a:r>
            <a:endParaRPr lang="ru-RU" sz="2400" b="0" strike="noStrike" spc="-1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5" name="CustomShape 3"/>
          <p:cNvSpPr/>
          <p:nvPr/>
        </p:nvSpPr>
        <p:spPr>
          <a:xfrm>
            <a:off x="5433600" y="5189061"/>
            <a:ext cx="6768099" cy="4308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9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spc="-1" dirty="0" smtClean="0">
                <a:latin typeface="Liberation Serif" panose="02020603050405020304" pitchFamily="18" charset="0"/>
                <a:ea typeface="DejaVu Sans"/>
                <a:cs typeface="DejaVu Sans"/>
              </a:rPr>
              <a:t>Березовский муниципальный округ</a:t>
            </a:r>
            <a:endParaRPr kumimoji="0" lang="ru-RU" sz="2800" b="0" i="0" u="none" strike="noStrike" kern="1200" cap="none" spc="-1" normalizeH="0" baseline="0" noProof="0" dirty="0">
              <a:ln>
                <a:noFill/>
              </a:ln>
              <a:effectLst/>
              <a:uLnTx/>
              <a:uFillTx/>
              <a:latin typeface="Liberation Serif" panose="02020603050405020304" pitchFamily="18" charset="0"/>
              <a:ea typeface="DejaVu Sans"/>
              <a:cs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3057697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-4146"/>
            <a:ext cx="12192000" cy="1058329"/>
          </a:xfrm>
          <a:prstGeom prst="rect">
            <a:avLst/>
          </a:prstGeom>
          <a:solidFill>
            <a:srgbClr val="D2D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2800" b="1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реализации национальных проектов</a:t>
            </a:r>
            <a:br>
              <a:rPr lang="ru-RU" sz="2800" b="1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2018-2024 </a:t>
            </a:r>
            <a:r>
              <a:rPr lang="ru-RU" sz="2800" b="1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годах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t="12308" b="7683"/>
          <a:stretch/>
        </p:blipFill>
        <p:spPr>
          <a:xfrm>
            <a:off x="9692486" y="390927"/>
            <a:ext cx="2727325" cy="68998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71365" y="1845730"/>
            <a:ext cx="7883177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проведению комплексных мероприятий по благоустройству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общественных территорий в период с 2018-2024 годы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ежегодно повышается индекс качества городской среды, формируемый Министерством строительства и жилищно-коммунального хозяйства Российской Федерации. </a:t>
            </a:r>
          </a:p>
          <a:p>
            <a:pPr indent="457200"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Березовский муниципальный округ входит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категорию «город с благоприятной городской средой».   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с 2017 по 2024 годы выполнено благоустройство 6 дворовых и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общественных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7906" y="1054183"/>
            <a:ext cx="117796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«Формирование современной городской среды на территории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Березовского муниципального округа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2018–2030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годы» </a:t>
            </a:r>
            <a:endParaRPr lang="ru-RU" sz="2000" b="1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06" y="4068977"/>
            <a:ext cx="3575623" cy="23856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54" y="1717439"/>
            <a:ext cx="3620058" cy="212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95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-4146"/>
            <a:ext cx="12192000" cy="1058329"/>
          </a:xfrm>
          <a:prstGeom prst="rect">
            <a:avLst/>
          </a:prstGeom>
          <a:solidFill>
            <a:srgbClr val="D2D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2800" b="1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реализации национальных проектов</a:t>
            </a:r>
            <a:br>
              <a:rPr lang="ru-RU" sz="2800" b="1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2019-2024 годах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t="12308" b="7683"/>
          <a:stretch/>
        </p:blipFill>
        <p:spPr>
          <a:xfrm>
            <a:off x="9692486" y="390927"/>
            <a:ext cx="2727325" cy="68998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1054183"/>
            <a:ext cx="12192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2018 году благоустроено 5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дворовых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</a:t>
            </a:r>
            <a:endParaRPr lang="ru-RU" sz="20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5690" y="1435711"/>
            <a:ext cx="481148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дворовых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г.Березовский ул. Гагарина,5,7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г.Березовский ул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Гагарина,2,2а,2б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г.Березовский ул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Спортивная,2,4-ул.Брусницына,3,5,6-ул.Гагарина,15/4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г.Березовский ул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Овощное отделение,8,11,11а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г.Березовский ул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Золоторудная,2,4,6-пр-кт Александровский,5,5а,7,9,11-ул.Старателей,2,4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78" y="4118214"/>
            <a:ext cx="3620898" cy="25365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 flipH="1">
            <a:off x="7948847" y="1586754"/>
            <a:ext cx="30598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172" y="1962070"/>
            <a:ext cx="3405264" cy="393032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2391" y="1932586"/>
            <a:ext cx="2991971" cy="3989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66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-4146"/>
            <a:ext cx="12192000" cy="1058329"/>
          </a:xfrm>
          <a:prstGeom prst="rect">
            <a:avLst/>
          </a:prstGeom>
          <a:solidFill>
            <a:srgbClr val="D2D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2800" b="1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реализации национальных проектов</a:t>
            </a:r>
            <a:br>
              <a:rPr lang="ru-RU" sz="2800" b="1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2019-2024 годах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t="12308" b="7683"/>
          <a:stretch/>
        </p:blipFill>
        <p:spPr>
          <a:xfrm>
            <a:off x="9692486" y="390927"/>
            <a:ext cx="2727325" cy="68998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0328" y="1233476"/>
            <a:ext cx="1192305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2021 году благоустроена 1 дворовая территория по адресу: г.Березовский, ул.Гагарина,29</a:t>
            </a:r>
            <a:endParaRPr lang="ru-RU" sz="20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42" y="1786155"/>
            <a:ext cx="3566832" cy="47557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211" y="1812879"/>
            <a:ext cx="6167717" cy="4729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48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-4146"/>
            <a:ext cx="12192000" cy="1058329"/>
          </a:xfrm>
          <a:prstGeom prst="rect">
            <a:avLst/>
          </a:prstGeom>
          <a:solidFill>
            <a:srgbClr val="D2D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2800" b="1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реализации национальных проектов</a:t>
            </a:r>
            <a:br>
              <a:rPr lang="ru-RU" sz="2800" b="1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2019-2024 годах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t="12308" b="7683"/>
          <a:stretch/>
        </p:blipFill>
        <p:spPr>
          <a:xfrm>
            <a:off x="9692486" y="390927"/>
            <a:ext cx="2727325" cy="68998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1054183"/>
            <a:ext cx="12192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2018-2024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годы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благоустроено 3 общественные территории</a:t>
            </a:r>
            <a:endParaRPr lang="ru-RU" sz="20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3"/>
          <p:cNvSpPr txBox="1">
            <a:spLocks noChangeArrowheads="1"/>
          </p:cNvSpPr>
          <p:nvPr/>
        </p:nvSpPr>
        <p:spPr bwMode="auto">
          <a:xfrm flipH="1">
            <a:off x="555812" y="1653565"/>
            <a:ext cx="3101788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ru-RU" sz="2000" dirty="0" smtClean="0">
                <a:solidFill>
                  <a:schemeClr val="tx1"/>
                </a:solidFill>
              </a:rPr>
              <a:t>Тропа </a:t>
            </a:r>
            <a:r>
              <a:rPr lang="ru-RU" sz="2000" dirty="0" smtClean="0">
                <a:solidFill>
                  <a:schemeClr val="tx1"/>
                </a:solidFill>
              </a:rPr>
              <a:t>Здоровья 2018 год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5" y="2112512"/>
            <a:ext cx="4953739" cy="37153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812" y="2053675"/>
            <a:ext cx="5032188" cy="3774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50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-35314"/>
            <a:ext cx="12192000" cy="1058329"/>
          </a:xfrm>
          <a:prstGeom prst="rect">
            <a:avLst/>
          </a:prstGeom>
          <a:solidFill>
            <a:srgbClr val="D2D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2800" b="1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реализации национальных проектов</a:t>
            </a:r>
            <a:br>
              <a:rPr lang="ru-RU" sz="2800" b="1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2019-2024 годах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t="12308" b="7683"/>
          <a:stretch/>
        </p:blipFill>
        <p:spPr>
          <a:xfrm>
            <a:off x="9692486" y="390927"/>
            <a:ext cx="2727325" cy="68998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03413" y="1264025"/>
            <a:ext cx="6194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Общественная территория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п.Ключевск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между домами ул.Молодежная,1 и ул.Строителей,6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413" y="2214282"/>
            <a:ext cx="5453806" cy="364863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764" y="2214283"/>
            <a:ext cx="4885765" cy="366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737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-4146"/>
            <a:ext cx="12192000" cy="1058329"/>
          </a:xfrm>
          <a:prstGeom prst="rect">
            <a:avLst/>
          </a:prstGeom>
          <a:solidFill>
            <a:srgbClr val="D2D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2800" b="1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реализации национальных проектов</a:t>
            </a:r>
            <a:br>
              <a:rPr lang="ru-RU" sz="2800" b="1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2019-2024 годах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1068010"/>
            <a:ext cx="12192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«Парк Победы» годы реализации 2020-2022 </a:t>
            </a:r>
            <a:endParaRPr lang="ru-RU" sz="20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1754604"/>
            <a:ext cx="5943600" cy="47658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06909" y="1998119"/>
            <a:ext cx="4799051" cy="4312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4035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-4146"/>
            <a:ext cx="12192000" cy="1058329"/>
          </a:xfrm>
          <a:prstGeom prst="rect">
            <a:avLst/>
          </a:prstGeom>
          <a:solidFill>
            <a:srgbClr val="D2D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2800" b="1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реализации национальных проектов</a:t>
            </a:r>
            <a:br>
              <a:rPr lang="ru-RU" sz="2800" b="1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2019-2024 годах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t="12308" b="7683"/>
          <a:stretch/>
        </p:blipFill>
        <p:spPr>
          <a:xfrm>
            <a:off x="9692486" y="390927"/>
            <a:ext cx="2727325" cy="68998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1068010"/>
            <a:ext cx="12192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ЖК «Уют-Сити» Малахитовый Бульвар сроки реализации 2020-2021</a:t>
            </a:r>
            <a:endParaRPr lang="ru-RU" sz="20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84" y="1766047"/>
            <a:ext cx="5259854" cy="39713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661" y="1873622"/>
            <a:ext cx="4910095" cy="3863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205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stomShape 1"/>
          <p:cNvSpPr/>
          <p:nvPr/>
        </p:nvSpPr>
        <p:spPr>
          <a:xfrm>
            <a:off x="0" y="1054183"/>
            <a:ext cx="12192000" cy="101420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601"/>
              </a:spcAft>
            </a:pPr>
            <a:r>
              <a:rPr lang="ru-RU" sz="2000" b="1" spc="-1" dirty="0" smtClean="0"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</a:rPr>
              <a:t>Победитель Всероссийского конкурса лучших проектов создания комфортной городской среды «Благоустройство </a:t>
            </a:r>
            <a:r>
              <a:rPr lang="ru-RU" sz="2000" b="1" spc="-1" dirty="0" err="1" smtClean="0"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</a:rPr>
              <a:t>ул.Театральная</a:t>
            </a:r>
            <a:r>
              <a:rPr lang="ru-RU" sz="2000" b="1" spc="-1" dirty="0" smtClean="0"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</a:rPr>
              <a:t> от </a:t>
            </a:r>
            <a:r>
              <a:rPr lang="ru-RU" sz="2000" b="1" spc="-1" dirty="0" err="1" smtClean="0"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</a:rPr>
              <a:t>ул.Строителей</a:t>
            </a:r>
            <a:r>
              <a:rPr lang="ru-RU" sz="2000" b="1" spc="-1" dirty="0" smtClean="0"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</a:rPr>
              <a:t> до </a:t>
            </a:r>
            <a:r>
              <a:rPr lang="ru-RU" sz="2000" b="1" spc="-1" dirty="0" err="1" smtClean="0"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</a:rPr>
              <a:t>ул.Брусницына</a:t>
            </a:r>
            <a:r>
              <a:rPr lang="ru-RU" sz="2000" b="1" spc="-1" dirty="0" smtClean="0"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</a:rPr>
              <a:t>, включая торговую площадь» сроки реализации 2023-2024 годы</a:t>
            </a:r>
            <a:endParaRPr lang="ru-RU" sz="2000" b="1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-4146"/>
            <a:ext cx="12192000" cy="1058329"/>
          </a:xfrm>
          <a:prstGeom prst="rect">
            <a:avLst/>
          </a:prstGeom>
          <a:solidFill>
            <a:srgbClr val="D2D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2800" b="1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реализации национальных проектов</a:t>
            </a:r>
            <a:br>
              <a:rPr lang="ru-RU" sz="2800" b="1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2019-2024 годах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t="12308" b="7683"/>
          <a:stretch/>
        </p:blipFill>
        <p:spPr>
          <a:xfrm>
            <a:off x="9692486" y="390927"/>
            <a:ext cx="2727325" cy="6899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62" y="2112512"/>
            <a:ext cx="5462491" cy="40968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112512"/>
            <a:ext cx="5658119" cy="4096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0803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8361</TotalTime>
  <Words>199</Words>
  <Application>Microsoft Office PowerPoint</Application>
  <PresentationFormat>Широкоэкранный</PresentationFormat>
  <Paragraphs>35</Paragraphs>
  <Slides>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DejaVu Sans</vt:lpstr>
      <vt:lpstr>Liberation Serif</vt:lpstr>
      <vt:lpstr>Times New Roman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Тушинская Виктория Юрьевна</dc:creator>
  <cp:lastModifiedBy>Евгения</cp:lastModifiedBy>
  <cp:revision>861</cp:revision>
  <cp:lastPrinted>2025-05-12T03:32:58Z</cp:lastPrinted>
  <dcterms:created xsi:type="dcterms:W3CDTF">2023-01-12T05:09:27Z</dcterms:created>
  <dcterms:modified xsi:type="dcterms:W3CDTF">2025-07-09T10:07:51Z</dcterms:modified>
</cp:coreProperties>
</file>