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6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8FE1-B4A9-44A1-B7EF-2B9CE83305F8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CA1C-3EF5-4F2F-B81C-29CFF43B5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00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8FE1-B4A9-44A1-B7EF-2B9CE83305F8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CA1C-3EF5-4F2F-B81C-29CFF43B5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92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8FE1-B4A9-44A1-B7EF-2B9CE83305F8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CA1C-3EF5-4F2F-B81C-29CFF43B5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28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8FE1-B4A9-44A1-B7EF-2B9CE83305F8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CA1C-3EF5-4F2F-B81C-29CFF43B5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9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8FE1-B4A9-44A1-B7EF-2B9CE83305F8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CA1C-3EF5-4F2F-B81C-29CFF43B5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31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8FE1-B4A9-44A1-B7EF-2B9CE83305F8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CA1C-3EF5-4F2F-B81C-29CFF43B5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4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8FE1-B4A9-44A1-B7EF-2B9CE83305F8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CA1C-3EF5-4F2F-B81C-29CFF43B5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47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8FE1-B4A9-44A1-B7EF-2B9CE83305F8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CA1C-3EF5-4F2F-B81C-29CFF43B5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09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8FE1-B4A9-44A1-B7EF-2B9CE83305F8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CA1C-3EF5-4F2F-B81C-29CFF43B5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42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8FE1-B4A9-44A1-B7EF-2B9CE83305F8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CA1C-3EF5-4F2F-B81C-29CFF43B5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1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8FE1-B4A9-44A1-B7EF-2B9CE83305F8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CA1C-3EF5-4F2F-B81C-29CFF43B5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4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18FE1-B4A9-44A1-B7EF-2B9CE83305F8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7CA1C-3EF5-4F2F-B81C-29CFF43B5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78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-174171" y="1323703"/>
            <a:ext cx="12366171" cy="17417"/>
          </a:xfrm>
          <a:prstGeom prst="lin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6" y="266368"/>
            <a:ext cx="4604657" cy="128404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" b="26984"/>
          <a:stretch/>
        </p:blipFill>
        <p:spPr>
          <a:xfrm>
            <a:off x="97290" y="1620289"/>
            <a:ext cx="3324497" cy="50074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3" r="38737"/>
          <a:stretch/>
        </p:blipFill>
        <p:spPr>
          <a:xfrm>
            <a:off x="3543708" y="1619794"/>
            <a:ext cx="3292521" cy="50064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40696" y="1495193"/>
            <a:ext cx="4963886" cy="52014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Создание модельной муниципальной библиотеки</a:t>
            </a:r>
          </a:p>
          <a:p>
            <a:pPr algn="ctr"/>
            <a:endParaRPr lang="ru-RU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0" i="0" u="none" strike="noStrike" baseline="0" dirty="0" smtClean="0"/>
              <a:t>Библиотека семейного чтения –</a:t>
            </a:r>
            <a:r>
              <a:rPr lang="ru-RU" sz="1600" b="0" i="0" u="none" strike="noStrike" dirty="0" smtClean="0"/>
              <a:t> </a:t>
            </a:r>
            <a:r>
              <a:rPr lang="ru-RU" sz="1600" b="0" i="0" u="none" strike="noStrike" baseline="0" dirty="0" smtClean="0"/>
              <a:t>филиал </a:t>
            </a:r>
            <a:br>
              <a:rPr lang="ru-RU" sz="1600" b="0" i="0" u="none" strike="noStrike" baseline="0" dirty="0" smtClean="0"/>
            </a:br>
            <a:r>
              <a:rPr lang="ru-RU" sz="1600" b="0" i="0" u="none" strike="noStrike" baseline="0" dirty="0" smtClean="0"/>
              <a:t>№ </a:t>
            </a:r>
            <a:r>
              <a:rPr lang="ru-RU" sz="1600" b="0" i="0" u="none" strike="noStrike" dirty="0" smtClean="0"/>
              <a:t> 8 </a:t>
            </a:r>
            <a:r>
              <a:rPr lang="ru-RU" sz="1600" b="0" i="0" u="none" strike="noStrike" baseline="0" dirty="0" smtClean="0"/>
              <a:t>Березовского</a:t>
            </a:r>
            <a:r>
              <a:rPr lang="ru-RU" sz="1600" dirty="0" smtClean="0"/>
              <a:t> </a:t>
            </a:r>
            <a:r>
              <a:rPr lang="ru-RU" sz="1600" b="0" i="0" u="none" strike="noStrike" baseline="0" dirty="0" smtClean="0"/>
              <a:t>муниципального бюджетного</a:t>
            </a:r>
            <a:r>
              <a:rPr lang="ru-RU" sz="1600" b="0" i="0" u="none" strike="noStrike" dirty="0" smtClean="0"/>
              <a:t> </a:t>
            </a:r>
            <a:r>
              <a:rPr lang="ru-RU" sz="1600" b="0" i="0" u="none" strike="noStrike" baseline="0" dirty="0" smtClean="0"/>
              <a:t>учреждения культуры</a:t>
            </a:r>
            <a:r>
              <a:rPr lang="ru-RU" sz="1600" b="0" i="0" u="none" strike="noStrike" dirty="0" smtClean="0"/>
              <a:t> </a:t>
            </a:r>
            <a:r>
              <a:rPr lang="ru-RU" sz="1600" b="0" i="0" u="none" strike="noStrike" baseline="0" dirty="0" smtClean="0"/>
              <a:t>«Централизованная библиотечная</a:t>
            </a:r>
            <a:r>
              <a:rPr lang="ru-RU" sz="1600" b="0" i="0" u="none" strike="noStrike" dirty="0" smtClean="0"/>
              <a:t> </a:t>
            </a:r>
            <a:r>
              <a:rPr lang="ru-RU" sz="1600" b="0" i="0" u="none" strike="noStrike" baseline="0" dirty="0" smtClean="0"/>
              <a:t>система»</a:t>
            </a:r>
            <a:r>
              <a:rPr lang="ru-RU" sz="1600" dirty="0" smtClean="0"/>
              <a:t> (Свердловская область, </a:t>
            </a:r>
            <a:br>
              <a:rPr lang="ru-RU" sz="1600" dirty="0" smtClean="0"/>
            </a:br>
            <a:r>
              <a:rPr lang="ru-RU" sz="1600" dirty="0" smtClean="0"/>
              <a:t>г. Березовский, ул. Красных Героев, д. 7)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>
                <a:cs typeface="Times New Roman" panose="02020603050405020304" pitchFamily="18" charset="0"/>
              </a:rPr>
              <a:t>На </a:t>
            </a:r>
            <a:r>
              <a:rPr lang="ru-RU" sz="1400" dirty="0">
                <a:cs typeface="Times New Roman" panose="02020603050405020304" pitchFamily="18" charset="0"/>
              </a:rPr>
              <a:t>реализацию этого проекта на территории Березовского </a:t>
            </a:r>
            <a:r>
              <a:rPr lang="ru-RU" sz="1400" dirty="0" smtClean="0">
                <a:cs typeface="Times New Roman" panose="02020603050405020304" pitchFamily="18" charset="0"/>
              </a:rPr>
              <a:t>муниципального округа </a:t>
            </a:r>
            <a:r>
              <a:rPr lang="ru-RU" sz="1400" dirty="0"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cs typeface="Times New Roman" panose="02020603050405020304" pitchFamily="18" charset="0"/>
              </a:rPr>
              <a:t>2019 </a:t>
            </a:r>
            <a:r>
              <a:rPr lang="ru-RU" sz="1400" dirty="0">
                <a:cs typeface="Times New Roman" panose="02020603050405020304" pitchFamily="18" charset="0"/>
              </a:rPr>
              <a:t>году выделено из федерального бюджета 5 000 000,00 руб</a:t>
            </a:r>
            <a:r>
              <a:rPr lang="ru-RU" sz="1400" dirty="0" smtClean="0"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cs typeface="Times New Roman" panose="02020603050405020304" pitchFamily="18" charset="0"/>
              </a:rPr>
              <a:t>Денежные средства были направлены на</a:t>
            </a:r>
            <a:r>
              <a:rPr lang="ru-RU" sz="1400" dirty="0" smtClean="0"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cs typeface="Times New Roman" panose="02020603050405020304" pitchFamily="18" charset="0"/>
              </a:rPr>
              <a:t>приобретение </a:t>
            </a:r>
            <a:r>
              <a:rPr lang="ru-RU" sz="1400" dirty="0">
                <a:cs typeface="Times New Roman" panose="02020603050405020304" pitchFamily="18" charset="0"/>
              </a:rPr>
              <a:t>книжной </a:t>
            </a:r>
            <a:r>
              <a:rPr lang="ru-RU" sz="1400" dirty="0" smtClean="0">
                <a:cs typeface="Times New Roman" panose="02020603050405020304" pitchFamily="18" charset="0"/>
              </a:rPr>
              <a:t>продукции, приобретение </a:t>
            </a:r>
            <a:r>
              <a:rPr lang="ru-RU" sz="1400" dirty="0">
                <a:cs typeface="Times New Roman" panose="02020603050405020304" pitchFamily="18" charset="0"/>
              </a:rPr>
              <a:t>основных </a:t>
            </a:r>
            <a:r>
              <a:rPr lang="ru-RU" sz="1400" dirty="0" smtClean="0">
                <a:cs typeface="Times New Roman" panose="02020603050405020304" pitchFamily="18" charset="0"/>
              </a:rPr>
              <a:t>средств, проведение ремонтных работ.</a:t>
            </a:r>
          </a:p>
          <a:p>
            <a:pPr algn="just"/>
            <a:endParaRPr lang="ru-RU" sz="1400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cs typeface="Times New Roman" panose="02020603050405020304" pitchFamily="18" charset="0"/>
              </a:rPr>
              <a:t>обновленной библиотеке появились несколько функциональных зон: молодежная зона «Крыло», современный зал выдачи литературы для посетителей, зона игровой. Появилась специальная площадка для проведения культурно-просветительских и социально-значимых мероприятий.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91156" y="554446"/>
            <a:ext cx="2063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C6EB0"/>
                </a:solidFill>
              </a:rPr>
              <a:t>2019 год</a:t>
            </a:r>
            <a:endParaRPr lang="ru-RU" sz="4000" b="1" dirty="0">
              <a:solidFill>
                <a:srgbClr val="7C6E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2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-174171" y="1323703"/>
            <a:ext cx="12366171" cy="17417"/>
          </a:xfrm>
          <a:prstGeom prst="lin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6" y="266368"/>
            <a:ext cx="4604657" cy="1284043"/>
          </a:xfrm>
        </p:spPr>
      </p:pic>
      <p:sp>
        <p:nvSpPr>
          <p:cNvPr id="10" name="TextBox 9"/>
          <p:cNvSpPr txBox="1"/>
          <p:nvPr/>
        </p:nvSpPr>
        <p:spPr>
          <a:xfrm>
            <a:off x="6984275" y="1662034"/>
            <a:ext cx="49638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Создание второй модельной библиотеки на базе «Центральной городской библиотеки» </a:t>
            </a:r>
          </a:p>
          <a:p>
            <a:pPr algn="just"/>
            <a:endParaRPr lang="ru-RU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/>
              <a:t>Центральная городская </a:t>
            </a:r>
            <a:r>
              <a:rPr lang="ru-RU" sz="1600" dirty="0" smtClean="0"/>
              <a:t>библиотека (</a:t>
            </a:r>
            <a:r>
              <a:rPr lang="ru-RU" sz="1600" dirty="0"/>
              <a:t>Свердловская область, г. Березовский, ул. </a:t>
            </a:r>
            <a:r>
              <a:rPr lang="ru-RU" sz="1600" dirty="0" smtClean="0"/>
              <a:t>Гагарина, </a:t>
            </a:r>
            <a:r>
              <a:rPr lang="ru-RU" sz="1600" dirty="0"/>
              <a:t>д. 7</a:t>
            </a:r>
            <a:r>
              <a:rPr lang="ru-RU" sz="1600" dirty="0" smtClean="0"/>
              <a:t>)</a:t>
            </a:r>
            <a:endParaRPr lang="ru-RU" sz="1600" b="0" i="0" u="none" strike="noStrike" baseline="0" dirty="0" smtClean="0"/>
          </a:p>
          <a:p>
            <a:pPr algn="just"/>
            <a:r>
              <a:rPr lang="ru-RU" sz="1600" b="0" i="0" u="none" strike="noStrike" baseline="0" dirty="0" smtClean="0"/>
              <a:t> </a:t>
            </a:r>
            <a:endParaRPr lang="ru-RU" sz="1200" dirty="0" smtClean="0"/>
          </a:p>
          <a:p>
            <a:pPr algn="just"/>
            <a:r>
              <a:rPr lang="ru-RU" sz="1400" dirty="0"/>
              <a:t>На реализацию этого проекта на территории Березовского </a:t>
            </a:r>
            <a:r>
              <a:rPr lang="ru-RU" sz="1400" dirty="0" smtClean="0"/>
              <a:t>муниципального округа </a:t>
            </a:r>
            <a:r>
              <a:rPr lang="ru-RU" sz="1400" dirty="0"/>
              <a:t>в </a:t>
            </a:r>
            <a:r>
              <a:rPr lang="ru-RU" sz="1400" dirty="0" smtClean="0"/>
              <a:t>2021 </a:t>
            </a:r>
            <a:r>
              <a:rPr lang="ru-RU" sz="1400" dirty="0"/>
              <a:t>году выделено из федерального бюджета </a:t>
            </a:r>
            <a:r>
              <a:rPr lang="ru-RU" sz="1400" dirty="0" smtClean="0"/>
              <a:t>10</a:t>
            </a:r>
            <a:r>
              <a:rPr lang="ru-RU" sz="1400" dirty="0"/>
              <a:t> 000 000,00 </a:t>
            </a:r>
            <a:r>
              <a:rPr lang="ru-RU" sz="1400" dirty="0" smtClean="0"/>
              <a:t>руб.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/>
              <a:t>Денежные </a:t>
            </a:r>
            <a:r>
              <a:rPr lang="ru-RU" sz="1400" dirty="0"/>
              <a:t>средства были </a:t>
            </a:r>
            <a:r>
              <a:rPr lang="ru-RU" sz="1400" dirty="0" smtClean="0"/>
              <a:t>направлены на </a:t>
            </a:r>
            <a:r>
              <a:rPr lang="ru-RU" sz="1400" dirty="0"/>
              <a:t>модернизацию </a:t>
            </a:r>
            <a:r>
              <a:rPr lang="ru-RU" sz="1400" dirty="0" smtClean="0"/>
              <a:t>библиотечного пространства, приобретение оборудования </a:t>
            </a:r>
            <a:r>
              <a:rPr lang="ru-RU" sz="1400" dirty="0"/>
              <a:t>и мебели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П</a:t>
            </a:r>
            <a:r>
              <a:rPr lang="ru-RU" sz="1400" dirty="0" smtClean="0"/>
              <a:t>омещения библиотеки посвящены литературному творчеству </a:t>
            </a:r>
            <a:r>
              <a:rPr lang="ru-RU" sz="1400" dirty="0" err="1" smtClean="0"/>
              <a:t>Рэя</a:t>
            </a:r>
            <a:r>
              <a:rPr lang="ru-RU" sz="1400" dirty="0" smtClean="0"/>
              <a:t> </a:t>
            </a:r>
            <a:r>
              <a:rPr lang="ru-RU" sz="1400" dirty="0" err="1" smtClean="0"/>
              <a:t>Брэдбери</a:t>
            </a:r>
            <a:r>
              <a:rPr lang="ru-RU" sz="1400" dirty="0" smtClean="0"/>
              <a:t> и Антуана де Сент-Экзюпери. Обновленные помещения получили названия: литературное кафе «Ракетное лето», событийная площадка «Марсианские хроники», взрослый абонемент «Зал </a:t>
            </a:r>
            <a:r>
              <a:rPr lang="ru-RU" sz="1400" dirty="0" err="1" smtClean="0"/>
              <a:t>Брэдбери</a:t>
            </a:r>
            <a:r>
              <a:rPr lang="ru-RU" sz="1400" dirty="0" smtClean="0"/>
              <a:t>», компьютерный зал «Всемирный полет».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8" y="1855211"/>
            <a:ext cx="6186100" cy="4414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91156" y="554446"/>
            <a:ext cx="2063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C6EB0"/>
                </a:solidFill>
              </a:rPr>
              <a:t>2021 год</a:t>
            </a:r>
            <a:endParaRPr lang="ru-RU" sz="4000" b="1" dirty="0">
              <a:solidFill>
                <a:srgbClr val="7C6E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7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-174171" y="1323703"/>
            <a:ext cx="12366171" cy="17417"/>
          </a:xfrm>
          <a:prstGeom prst="lin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6" y="266368"/>
            <a:ext cx="4604657" cy="1284043"/>
          </a:xfrm>
        </p:spPr>
      </p:pic>
      <p:sp>
        <p:nvSpPr>
          <p:cNvPr id="10" name="TextBox 9"/>
          <p:cNvSpPr txBox="1"/>
          <p:nvPr/>
        </p:nvSpPr>
        <p:spPr>
          <a:xfrm>
            <a:off x="6786185" y="1959714"/>
            <a:ext cx="50574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Оснащение образовательных учреждений в сфере культуры музыкальными инструментами, оборудованием и учебными материалами в рамках регионального проекта «Обеспечение качественного нового уровня развития инфраструктуры культуры»</a:t>
            </a:r>
          </a:p>
          <a:p>
            <a:pPr algn="ctr"/>
            <a:endParaRPr lang="ru-RU" sz="2000" b="1" dirty="0" smtClean="0"/>
          </a:p>
          <a:p>
            <a:pPr algn="just"/>
            <a:r>
              <a:rPr lang="ru-RU" sz="1400" dirty="0" smtClean="0"/>
              <a:t>На </a:t>
            </a:r>
            <a:r>
              <a:rPr lang="ru-RU" sz="1400" dirty="0"/>
              <a:t>реализацию этого проекта на территории Березовского </a:t>
            </a:r>
            <a:r>
              <a:rPr lang="ru-RU" sz="1400" dirty="0" smtClean="0"/>
              <a:t>муниципального округа </a:t>
            </a:r>
            <a:r>
              <a:rPr lang="ru-RU" sz="1400" dirty="0"/>
              <a:t>в 2023 году выделено 5 903 300,00 </a:t>
            </a:r>
            <a:r>
              <a:rPr lang="ru-RU" sz="1400" dirty="0" smtClean="0"/>
              <a:t>руб.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/>
              <a:t>Денежные средства </a:t>
            </a:r>
            <a:r>
              <a:rPr lang="ru-RU" sz="1400" dirty="0"/>
              <a:t> </a:t>
            </a:r>
            <a:r>
              <a:rPr lang="ru-RU" sz="1400" dirty="0" smtClean="0"/>
              <a:t>в </a:t>
            </a:r>
            <a:r>
              <a:rPr lang="ru-RU" sz="1400" dirty="0"/>
              <a:t>размере 5 903 300,00 руб. </a:t>
            </a:r>
            <a:r>
              <a:rPr lang="ru-RU" sz="1400" dirty="0" smtClean="0"/>
              <a:t>были направлены </a:t>
            </a:r>
            <a:r>
              <a:rPr lang="ru-RU" sz="1400" dirty="0"/>
              <a:t>на </a:t>
            </a:r>
            <a:r>
              <a:rPr lang="ru-RU" sz="1400" dirty="0"/>
              <a:t>оснащение музыкальными </a:t>
            </a:r>
            <a:r>
              <a:rPr lang="ru-RU" sz="1400" dirty="0" smtClean="0"/>
              <a:t>инструментами, оборудованием </a:t>
            </a:r>
            <a:r>
              <a:rPr lang="ru-RU" sz="1400" dirty="0"/>
              <a:t>и учебными </a:t>
            </a:r>
            <a:r>
              <a:rPr lang="ru-RU" sz="1400" dirty="0" smtClean="0"/>
              <a:t>материалами </a:t>
            </a:r>
            <a:r>
              <a:rPr lang="ru-RU" sz="1400" dirty="0" smtClean="0"/>
              <a:t>БМБУ </a:t>
            </a:r>
            <a:r>
              <a:rPr lang="ru-RU" sz="1400" dirty="0"/>
              <a:t>ДО «Детская музыкальная школа» п. Ключевск </a:t>
            </a:r>
            <a:endParaRPr lang="ru-RU" sz="2000" b="1" dirty="0" smtClean="0"/>
          </a:p>
          <a:p>
            <a:pPr algn="just"/>
            <a:endParaRPr lang="ru-RU" sz="16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76" y="1854557"/>
            <a:ext cx="5824308" cy="3986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5466" y="554446"/>
            <a:ext cx="2063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C6EB0"/>
                </a:solidFill>
              </a:rPr>
              <a:t>2023 год</a:t>
            </a:r>
            <a:endParaRPr lang="ru-RU" sz="4000" b="1" dirty="0">
              <a:solidFill>
                <a:srgbClr val="7C6E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5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137</Words>
  <Application>Microsoft Office PowerPoint</Application>
  <PresentationFormat>Широкоэкранный</PresentationFormat>
  <Paragraphs>22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20</cp:revision>
  <dcterms:created xsi:type="dcterms:W3CDTF">2025-07-09T08:48:16Z</dcterms:created>
  <dcterms:modified xsi:type="dcterms:W3CDTF">2025-07-15T06:41:06Z</dcterms:modified>
</cp:coreProperties>
</file>