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DBA1EF7-E3AA-4C7E-A9A7-8FC2C33B8B8A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федеральный бюджет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  <c:pt idx="4">
                  <c:v>2023 год</c:v>
                </c:pt>
                <c:pt idx="5">
                  <c:v>2024 год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163.6</c:v>
                </c:pt>
                <c:pt idx="1">
                  <c:v>236.6</c:v>
                </c:pt>
                <c:pt idx="2">
                  <c:v>460.5</c:v>
                </c:pt>
                <c:pt idx="3">
                  <c:v>399</c:v>
                </c:pt>
                <c:pt idx="4">
                  <c:v>149</c:v>
                </c:pt>
                <c:pt idx="5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43-466B-A995-ED45FCB46B0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областной бюджет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  <c:pt idx="4">
                  <c:v>2023 год</c:v>
                </c:pt>
                <c:pt idx="5">
                  <c:v>2024 год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142.5</c:v>
                </c:pt>
                <c:pt idx="1">
                  <c:v>22</c:v>
                </c:pt>
                <c:pt idx="2">
                  <c:v>179.3</c:v>
                </c:pt>
                <c:pt idx="3">
                  <c:v>167.2</c:v>
                </c:pt>
                <c:pt idx="4">
                  <c:v>7</c:v>
                </c:pt>
                <c:pt idx="5">
                  <c:v>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E43-466B-A995-ED45FCB46B0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местный бюджет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  <c:pt idx="4">
                  <c:v>2023 год</c:v>
                </c:pt>
                <c:pt idx="5">
                  <c:v>2024 год</c:v>
                </c:pt>
              </c:strCache>
            </c:strRef>
          </c:cat>
          <c:val>
            <c:numRef>
              <c:f>Лист1!$D$2:$D$7</c:f>
              <c:numCache>
                <c:formatCode>0.0</c:formatCode>
                <c:ptCount val="6"/>
                <c:pt idx="0">
                  <c:v>58.1</c:v>
                </c:pt>
                <c:pt idx="1">
                  <c:v>16.899999999999999</c:v>
                </c:pt>
                <c:pt idx="2">
                  <c:v>87.2</c:v>
                </c:pt>
                <c:pt idx="3">
                  <c:v>86.8</c:v>
                </c:pt>
                <c:pt idx="4">
                  <c:v>3.5</c:v>
                </c:pt>
                <c:pt idx="5">
                  <c:v>81.8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E43-466B-A995-ED45FCB46B0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внебюджетный средства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  <c:pt idx="4">
                  <c:v>2023 год</c:v>
                </c:pt>
                <c:pt idx="5">
                  <c:v>2024 год</c:v>
                </c:pt>
              </c:strCache>
            </c:strRef>
          </c:cat>
          <c:val>
            <c:numRef>
              <c:f>Лист1!$E$2:$E$7</c:f>
              <c:numCache>
                <c:formatCode>0.0</c:formatCode>
                <c:ptCount val="6"/>
                <c:pt idx="2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52507448"/>
        <c:axId val="113066616"/>
      </c:barChart>
      <c:catAx>
        <c:axId val="152507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66616"/>
        <c:crosses val="autoZero"/>
        <c:auto val="1"/>
        <c:lblAlgn val="ctr"/>
        <c:lblOffset val="100"/>
        <c:noMultiLvlLbl val="0"/>
      </c:catAx>
      <c:valAx>
        <c:axId val="11306661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507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7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55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039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07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98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66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63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92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1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2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19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39B1A-E154-4D64-B745-966605144EBA}" type="datetimeFigureOut">
              <a:rPr lang="ru-RU" smtClean="0"/>
              <a:t>08.07.2025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1DA3-8B1E-49D8-8816-76D11C50C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32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8145" y="2094807"/>
            <a:ext cx="10715105" cy="221118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ИТОГИ РЕАЛИЗАЦИИ </a:t>
            </a:r>
            <a:br>
              <a:rPr lang="ru-RU" sz="3600" b="1" dirty="0" smtClean="0"/>
            </a:br>
            <a:r>
              <a:rPr lang="ru-RU" sz="3600" b="1" dirty="0" smtClean="0"/>
              <a:t>НАЦИОНАЛЬНЫХ ПРОЕКТОВ </a:t>
            </a:r>
            <a:br>
              <a:rPr lang="ru-RU" sz="3600" b="1" dirty="0" smtClean="0"/>
            </a:br>
            <a:r>
              <a:rPr lang="ru-RU" sz="3600" b="1" dirty="0" smtClean="0"/>
              <a:t>В 2019-2024 ГОДАХ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92982" y="5469774"/>
            <a:ext cx="5170517" cy="731520"/>
          </a:xfrm>
        </p:spPr>
        <p:txBody>
          <a:bodyPr/>
          <a:lstStyle/>
          <a:p>
            <a:r>
              <a:rPr lang="ru-RU" dirty="0" smtClean="0"/>
              <a:t>Березовский городской округ</a:t>
            </a:r>
            <a:endParaRPr lang="ru-RU" dirty="0"/>
          </a:p>
        </p:txBody>
      </p:sp>
      <p:pic>
        <p:nvPicPr>
          <p:cNvPr id="5" name="Рисунок 4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42" y="101448"/>
            <a:ext cx="3285365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4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073" y="687977"/>
            <a:ext cx="10982498" cy="86970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РЕАЛИЗАЦИЯ НАЦИОНАЛЬНЫХ ПРОЕКТОВ В БЕРЕЗОВСКОМ ГОРОДСКОМ ОКРУГЕ </a:t>
            </a:r>
            <a:br>
              <a:rPr lang="ru-RU" sz="2400" b="1" dirty="0" smtClean="0"/>
            </a:br>
            <a:r>
              <a:rPr lang="ru-RU" sz="2400" b="1" dirty="0" smtClean="0"/>
              <a:t>В ПЕРИОД С 2019 ПО 2024 ГОДЫ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3475" y="1624680"/>
            <a:ext cx="10527376" cy="1058855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ru-RU" sz="1800" dirty="0" smtClean="0"/>
              <a:t>5 НАЦИОНАЛЬНЫХ ЦЕЛЕЙ РАЗВИТИЯ РОССИЙСКОЙ ФЕДЕРАЦИИ</a:t>
            </a:r>
          </a:p>
          <a:p>
            <a:pPr marL="0" indent="0" algn="ctr">
              <a:buNone/>
            </a:pPr>
            <a:r>
              <a:rPr lang="ru-RU" sz="1800" dirty="0" smtClean="0"/>
              <a:t>(Указ Президента РФ от 21.07.2020 №474)</a:t>
            </a:r>
          </a:p>
          <a:p>
            <a:pPr marL="0" indent="0" algn="ctr">
              <a:buNone/>
            </a:pPr>
            <a:endParaRPr lang="ru-RU" sz="18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44" y="3081498"/>
            <a:ext cx="10516511" cy="6950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9769" y="2982473"/>
            <a:ext cx="13836320" cy="9144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837744" y="5148423"/>
            <a:ext cx="1120313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ДЕМОГРАФИЯ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36780" y="5148423"/>
            <a:ext cx="1154220" cy="92351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ОБРАЗОВАНИЕ</a:t>
            </a:r>
            <a:endParaRPr lang="ru-RU" sz="1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638799" y="5148423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ЖИЛЬЕ И ГОРОДСКАЯ СРЕДА</a:t>
            </a:r>
            <a:endParaRPr lang="ru-RU" sz="11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829551" y="5157535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КУЛЬТУРА</a:t>
            </a:r>
            <a:endParaRPr lang="ru-RU" sz="11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020303" y="5157535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ЭКОЛОГИЯ</a:t>
            </a:r>
            <a:endParaRPr lang="ru-RU" sz="11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33475" y="3995898"/>
            <a:ext cx="9963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dirty="0" smtClean="0"/>
              <a:t>5 </a:t>
            </a:r>
            <a:r>
              <a:rPr lang="ru-RU" dirty="0"/>
              <a:t>НАЦИОНАЛЬНЫХ </a:t>
            </a:r>
            <a:r>
              <a:rPr lang="ru-RU" dirty="0" smtClean="0"/>
              <a:t>ПРОЕКТОВ РЕАЛИЗОВАНЫ НА ТЕРРИТОРИИ БЕРЕЗОВСКОГО ГОРОДСКОГО ОКРУГА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4023" y="2870368"/>
            <a:ext cx="1457325" cy="855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Сохранение населения, здоровье и благополучие людей</a:t>
            </a:r>
            <a:endParaRPr lang="ru-RU" sz="11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08194" y="2836095"/>
            <a:ext cx="15499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Возможности для самореализации и развития талантов</a:t>
            </a:r>
            <a:endParaRPr lang="ru-RU" sz="11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331921" y="2810399"/>
            <a:ext cx="16852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Достойный, эффективный труд и успешное предпринимательство</a:t>
            </a:r>
            <a:endParaRPr lang="ru-RU" sz="11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627273" y="2836095"/>
            <a:ext cx="18691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Комфортная и безопасная среда для жизни</a:t>
            </a:r>
            <a:endParaRPr lang="ru-RU" sz="11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905999" y="2836095"/>
            <a:ext cx="13049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Цифровая трансформация</a:t>
            </a:r>
            <a:endParaRPr lang="ru-RU" sz="1100" dirty="0"/>
          </a:p>
        </p:txBody>
      </p:sp>
      <p:pic>
        <p:nvPicPr>
          <p:cNvPr id="23" name="Рисунок 22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42" y="101448"/>
            <a:ext cx="3285365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4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7467" y="6444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Финансирование национальных проектов</a:t>
            </a:r>
            <a:br>
              <a:rPr lang="ru-RU" dirty="0" smtClean="0"/>
            </a:br>
            <a:r>
              <a:rPr lang="ru-RU" dirty="0" smtClean="0"/>
              <a:t>в 2019-2024 годах, </a:t>
            </a:r>
            <a:r>
              <a:rPr lang="ru-RU" dirty="0" err="1" smtClean="0"/>
              <a:t>млн.рублей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2755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42" y="101448"/>
            <a:ext cx="3285365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68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42" y="101448"/>
            <a:ext cx="3285365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32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10387</TotalTime>
  <Words>75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ИТОГИ РЕАЛИЗАЦИИ  НАЦИОНАЛЬНЫХ ПРОЕКТОВ  В 2019-2024 ГОДАХ</vt:lpstr>
      <vt:lpstr>РЕАЛИЗАЦИЯ НАЦИОНАЛЬНЫХ ПРОЕКТОВ В БЕРЕЗОВСКОМ ГОРОДСКОМ ОКРУГЕ  В ПЕРИОД С 2019 ПО 2024 ГОДЫ</vt:lpstr>
      <vt:lpstr>Финансирование национальных проектов в 2019-2024 годах, млн.рублей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РЕАЛИЗАЦИИ  НАЦИОНАЛЬНЫХ ПРОЕКТОВ  В 2019-2024 ГОДАХ</dc:title>
  <dc:creator>kulakova_oy</dc:creator>
  <cp:lastModifiedBy>admin</cp:lastModifiedBy>
  <cp:revision>13</cp:revision>
  <dcterms:created xsi:type="dcterms:W3CDTF">2025-07-01T06:46:54Z</dcterms:created>
  <dcterms:modified xsi:type="dcterms:W3CDTF">2025-07-08T11:57:30Z</dcterms:modified>
</cp:coreProperties>
</file>