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  <p:sldId id="257" r:id="rId3"/>
    <p:sldId id="270" r:id="rId4"/>
    <p:sldId id="271" r:id="rId5"/>
    <p:sldId id="258" r:id="rId6"/>
    <p:sldId id="259" r:id="rId7"/>
    <p:sldId id="272" r:id="rId8"/>
    <p:sldId id="278" r:id="rId9"/>
    <p:sldId id="274" r:id="rId10"/>
    <p:sldId id="275" r:id="rId11"/>
    <p:sldId id="261" r:id="rId12"/>
    <p:sldId id="263" r:id="rId13"/>
    <p:sldId id="264" r:id="rId14"/>
    <p:sldId id="260" r:id="rId15"/>
    <p:sldId id="279" r:id="rId16"/>
    <p:sldId id="262" r:id="rId17"/>
    <p:sldId id="269" r:id="rId18"/>
    <p:sldId id="267" r:id="rId19"/>
    <p:sldId id="265" r:id="rId20"/>
    <p:sldId id="266" r:id="rId21"/>
    <p:sldId id="268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03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616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9910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764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6406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100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881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39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58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89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00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08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57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539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25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28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A20B4-F02A-498E-8855-60F28AE960B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3BA3EC2-B1F1-4A4C-894F-4FF9ADDFB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68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08200" y="749300"/>
            <a:ext cx="8928100" cy="3738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гранта в форме субсидии из бюджета Березовского городского округа на оказание финансовой поддержки социально ориентированным некоммерческим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организациям, действующим на территории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Березовского городского округа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282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34903" y="23618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/>
              <a:t>Приложение 2 к Заявке</a:t>
            </a:r>
            <a:br>
              <a:rPr lang="ru-RU" sz="2200" dirty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Информационная карта проекта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54712050"/>
              </p:ext>
            </p:extLst>
          </p:nvPr>
        </p:nvGraphicFramePr>
        <p:xfrm>
          <a:off x="1011382" y="1517078"/>
          <a:ext cx="4908406" cy="4204845"/>
        </p:xfrm>
        <a:graphic>
          <a:graphicData uri="http://schemas.openxmlformats.org/drawingml/2006/table">
            <a:tbl>
              <a:tblPr firstRow="1" firstCol="1" bandRow="1"/>
              <a:tblGrid>
                <a:gridCol w="468664"/>
                <a:gridCol w="2838827"/>
                <a:gridCol w="1600915"/>
              </a:tblGrid>
              <a:tr h="46720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Полное наименование проекта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0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Направление  проекта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0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Описание проекта (не более 4000 символов)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Цель проекта (не более 500 символов)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Задачи проекта (не более 300 символов)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Обоснование актуальности и социальной значимости проекта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Место реализации проекта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Целевые группы, на которые направлен проект 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2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Партнеры проекта (при наличии)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603" marR="506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93959683"/>
              </p:ext>
            </p:extLst>
          </p:nvPr>
        </p:nvGraphicFramePr>
        <p:xfrm>
          <a:off x="6264321" y="1456511"/>
          <a:ext cx="5104264" cy="5078190"/>
        </p:xfrm>
        <a:graphic>
          <a:graphicData uri="http://schemas.openxmlformats.org/drawingml/2006/table">
            <a:tbl>
              <a:tblPr firstRow="1" firstCol="1" bandRow="1"/>
              <a:tblGrid>
                <a:gridCol w="846163"/>
                <a:gridCol w="3425588"/>
                <a:gridCol w="832513"/>
              </a:tblGrid>
              <a:tr h="155087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Целевые показатели реализации проекта, конкретный вклад в решение социальных проблем, в том числе: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98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благополучателей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реализации проекта;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198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мероприятий проекта 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иное (указать)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05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участников проекта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6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График реализации  проекта: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решаемая задача (начало-завершение)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05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Используемые ресурсы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621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Информационное обеспечение проекта: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указать СМИ, социальные сети, сайты (планируемое количество публикаций)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66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Риски реализации проекта, возможные мероприятия по минимизации последствий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10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Руководитель проекта (ФИО полностью, телефон)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84" marR="50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8623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к проекту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0" y="2217737"/>
            <a:ext cx="10515600" cy="4640263"/>
          </a:xfrm>
        </p:spPr>
        <p:txBody>
          <a:bodyPr>
            <a:normAutofit/>
          </a:bodyPr>
          <a:lstStyle/>
          <a:p>
            <a:r>
              <a:rPr lang="ru-RU" b="1" dirty="0"/>
              <a:t>Одна   некоммерческая организация может подать только </a:t>
            </a:r>
            <a:r>
              <a:rPr lang="ru-RU" sz="2000" b="1" u="sng" dirty="0"/>
              <a:t>одну заявку </a:t>
            </a:r>
            <a:r>
              <a:rPr lang="ru-RU" b="1" dirty="0"/>
              <a:t>на получение гранта.</a:t>
            </a:r>
          </a:p>
          <a:p>
            <a:r>
              <a:rPr lang="ru-RU" b="1" dirty="0" smtClean="0"/>
              <a:t>В описании проекта некоммерческая организация </a:t>
            </a:r>
            <a:r>
              <a:rPr lang="ru-RU" sz="2000" b="1" u="sng" dirty="0" smtClean="0"/>
              <a:t>поясняет необходимость каждой статьи расходов</a:t>
            </a:r>
            <a:r>
              <a:rPr lang="ru-RU" b="1" dirty="0" smtClean="0"/>
              <a:t> для реализации задач проекта.</a:t>
            </a:r>
          </a:p>
          <a:p>
            <a:r>
              <a:rPr lang="ru-RU" b="1" dirty="0" smtClean="0"/>
              <a:t>Бюджет проекта должен </a:t>
            </a:r>
            <a:r>
              <a:rPr lang="ru-RU" sz="2000" b="1" u="sng" dirty="0" smtClean="0"/>
              <a:t>строго соответствовать содержательной части проекта</a:t>
            </a:r>
            <a:r>
              <a:rPr lang="ru-RU" b="1" dirty="0" smtClean="0"/>
              <a:t>, отвечать требованиям реалистичности, обоснованности, прозрачности, целевого использования, эффективности и  полноты.</a:t>
            </a:r>
          </a:p>
          <a:p>
            <a:r>
              <a:rPr lang="ru-RU" b="1" dirty="0" smtClean="0"/>
              <a:t>Максимальный размер выделяемой  социально ориентированной некоммерческой организацией гранта - </a:t>
            </a:r>
            <a:r>
              <a:rPr lang="ru-RU" sz="2000" b="1" u="sng" dirty="0" smtClean="0"/>
              <a:t>не более 150 тыс. руб</a:t>
            </a:r>
            <a:r>
              <a:rPr lang="ru-RU" b="1" dirty="0" smtClean="0"/>
              <a:t>. (смета проекта – не более 150,00 </a:t>
            </a:r>
            <a:r>
              <a:rPr lang="ru-RU" b="1" dirty="0" err="1" smtClean="0"/>
              <a:t>тыс.руб</a:t>
            </a:r>
            <a:r>
              <a:rPr lang="ru-RU" b="1" dirty="0" smtClean="0"/>
              <a:t>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369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7462" y="192310"/>
            <a:ext cx="8911687" cy="87449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Финансирование мероприятий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1999" y="876300"/>
            <a:ext cx="10742612" cy="57785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проведение физкультурно-спортивных, культурных, оздоровительных, образовательных  мероприятий;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проведение занятий декоративно-прикладным творчеством;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офисные расходы (коммунальные расходы в общем объеме не более 30% размера гранта, услуги связи, услуги банков, почтовые услуги, компьютерное оборудование и программное обеспечение, канцтовары и расходные материалы);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транспортные расходы (кроме такси);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издательские, полиграфические и сопутствующие расходы;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проведение обучающих семинаров, конференций, лекций;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приобретение, аренда специализированного оборудования, инвентаря, сопутствующие расходы;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 поддержка сайта, информационных систем, иные аналогичные расходы;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билетов в музеи, театры;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расходы, непосредственно связанные с содержанием социально значимого проекта.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10453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9600" y="1039843"/>
            <a:ext cx="104775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 осуществление за счет гранта следующих расходов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денежное поощрение участников проекта;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заработная плата участников проекта;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мебели;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уплата штрафов, задолженности организации;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призов стоимостью  более 500 рублей;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продуктов питания с целью их раздачи в виде благотворительной помощи;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недетализированные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«прочие расходы»;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приобретение алкогольных напитков и табачной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поддержку политических партий и кампаний;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проведение митингов, демонстраций, пикетирований.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995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7925" y="433610"/>
            <a:ext cx="8911687" cy="1280890"/>
          </a:xfrm>
        </p:spPr>
        <p:txBody>
          <a:bodyPr/>
          <a:lstStyle/>
          <a:p>
            <a:r>
              <a:rPr lang="ru-RU" dirty="0" smtClean="0"/>
              <a:t>Критерии оценки социально значимого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714500"/>
            <a:ext cx="10806112" cy="4851400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u="sng" dirty="0" smtClean="0"/>
              <a:t>1)соответствие приоритетным направлениям поддержки </a:t>
            </a:r>
            <a:r>
              <a:rPr lang="ru-RU" sz="6400" b="1" dirty="0" smtClean="0"/>
              <a:t>(</a:t>
            </a:r>
            <a:r>
              <a:rPr lang="ru-RU" sz="6400" dirty="0" smtClean="0"/>
              <a:t>оценивается соответствие целей, мероприятий программы (проекта) выделенным приоритетным направлениям для предоставления поддержки);</a:t>
            </a:r>
          </a:p>
          <a:p>
            <a:r>
              <a:rPr lang="ru-RU" sz="6400" b="1" dirty="0" smtClean="0"/>
              <a:t>2)</a:t>
            </a:r>
            <a:r>
              <a:rPr lang="ru-RU" sz="7200" b="1" u="sng" dirty="0" smtClean="0"/>
              <a:t>актуальность</a:t>
            </a:r>
            <a:r>
              <a:rPr lang="ru-RU" sz="6400" b="1" dirty="0" smtClean="0"/>
              <a:t> </a:t>
            </a:r>
            <a:r>
              <a:rPr lang="ru-RU" sz="6400" dirty="0" smtClean="0"/>
              <a:t>(оценивается вероятность и скорость наступления отрицательных последствий в случае отказа от реализации мероприятий программы (проекта), масштабность негативных последствий, а также наличие или отсутствие государственных (муниципальных) мер для решения таких же или аналогичных проблем);</a:t>
            </a:r>
          </a:p>
          <a:p>
            <a:r>
              <a:rPr lang="ru-RU" sz="7200" b="1" dirty="0" smtClean="0"/>
              <a:t>3)</a:t>
            </a:r>
            <a:r>
              <a:rPr lang="ru-RU" sz="7200" b="1" u="sng" dirty="0" smtClean="0"/>
              <a:t>социальная эффективность </a:t>
            </a:r>
            <a:r>
              <a:rPr lang="ru-RU" sz="6400" b="1" dirty="0" smtClean="0"/>
              <a:t>(</a:t>
            </a:r>
            <a:r>
              <a:rPr lang="ru-RU" sz="6400" dirty="0" smtClean="0"/>
              <a:t>улучшения состояния целевой группы, воздействие на другие социально значимые проблемы, наличие новых подходов и методов в решении заявленных проблем);</a:t>
            </a:r>
          </a:p>
          <a:p>
            <a:r>
              <a:rPr lang="ru-RU" sz="7200" b="1" dirty="0" smtClean="0"/>
              <a:t>4)</a:t>
            </a:r>
            <a:r>
              <a:rPr lang="ru-RU" sz="7200" b="1" u="sng" dirty="0" smtClean="0"/>
              <a:t>реалистичность</a:t>
            </a:r>
            <a:r>
              <a:rPr lang="ru-RU" sz="6400" b="1" dirty="0" smtClean="0"/>
              <a:t> </a:t>
            </a:r>
            <a:r>
              <a:rPr lang="ru-RU" sz="7200" dirty="0" smtClean="0"/>
              <a:t>(наличие собственных квалифицированных кадров, способность привлечь в необходимом объеме специалистов и добровольцев для реализации мероприятий программы (проекта), наличие необходимых ресурсов, достаточность финансовых средств для реализации мероприятий и достижения целей программы (проекта), а также </a:t>
            </a:r>
            <a:r>
              <a:rPr lang="ru-RU" sz="7200" u="sng" dirty="0" smtClean="0"/>
              <a:t>наличие опыта </a:t>
            </a:r>
            <a:r>
              <a:rPr lang="ru-RU" sz="7200" dirty="0" smtClean="0"/>
              <a:t>выполнения в прошлом мероприятий, аналогичных по содержанию и объему заявляемым в программе (проекте), предоставление информации об организации в сети-Интернет);</a:t>
            </a:r>
          </a:p>
          <a:p>
            <a:r>
              <a:rPr lang="ru-RU" sz="7200" b="1" dirty="0" smtClean="0"/>
              <a:t>5)</a:t>
            </a:r>
            <a:r>
              <a:rPr lang="ru-RU" sz="7200" b="1" u="sng" dirty="0" smtClean="0"/>
              <a:t>обоснованност</a:t>
            </a:r>
            <a:r>
              <a:rPr lang="ru-RU" sz="7200" b="1" dirty="0" smtClean="0"/>
              <a:t>ь</a:t>
            </a:r>
            <a:r>
              <a:rPr lang="ru-RU" sz="6400" b="1" dirty="0" smtClean="0"/>
              <a:t> </a:t>
            </a:r>
            <a:r>
              <a:rPr lang="ru-RU" sz="6400" dirty="0" smtClean="0"/>
              <a:t>(соответствие запрашиваемых средств на поддержку целям и мероприятиям программы (проекта), наличие необходимых обоснований, расчетов, логики и </a:t>
            </a:r>
            <a:r>
              <a:rPr lang="ru-RU" sz="6400" dirty="0" err="1" smtClean="0"/>
              <a:t>взаимоувязки</a:t>
            </a:r>
            <a:r>
              <a:rPr lang="ru-RU" sz="6400" dirty="0" smtClean="0"/>
              <a:t> предлагаемых мероприятий).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0247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рейтинга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9927" y="1551709"/>
            <a:ext cx="10354685" cy="489065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«Минимальное значение рейтинга (оценки) заявки для признания заявителя победителем конкурсного отбора устанавливается </a:t>
            </a:r>
            <a:r>
              <a:rPr lang="ru-RU" b="1" dirty="0"/>
              <a:t>не ниже 15 баллов</a:t>
            </a:r>
            <a:r>
              <a:rPr lang="ru-RU" dirty="0"/>
              <a:t>. </a:t>
            </a:r>
            <a:r>
              <a:rPr lang="ru-RU" dirty="0" smtClean="0"/>
              <a:t>(</a:t>
            </a:r>
            <a:r>
              <a:rPr lang="ru-RU" dirty="0" smtClean="0"/>
              <a:t>максимальное </a:t>
            </a:r>
            <a:r>
              <a:rPr lang="ru-RU" dirty="0" smtClean="0"/>
              <a:t>значение – 25 б.)</a:t>
            </a:r>
            <a:endParaRPr lang="ru-RU" dirty="0"/>
          </a:p>
          <a:p>
            <a:r>
              <a:rPr lang="ru-RU" dirty="0"/>
              <a:t> Победителями конкурсного отбора признаются участники конкурсного отбора, набравшие количество баллов равное или больше минимального значения рейтинга, т.е. 15 баллов и больше. Проект, набравший менее 15 баллов, не может быть признан победителем отбора.»</a:t>
            </a:r>
          </a:p>
          <a:p>
            <a:r>
              <a:rPr lang="ru-RU" dirty="0" smtClean="0"/>
              <a:t>Пункт </a:t>
            </a:r>
            <a:r>
              <a:rPr lang="ru-RU" dirty="0"/>
              <a:t>42  Порядка  изложить в новой редакции:</a:t>
            </a:r>
          </a:p>
          <a:p>
            <a:r>
              <a:rPr lang="ru-RU" dirty="0"/>
              <a:t>     «</a:t>
            </a:r>
            <a:r>
              <a:rPr lang="ru-RU" b="1" dirty="0"/>
              <a:t>Размер выделяемой участнику отбора субсидии зависит  от рейтинга (оценки) заявки (п.29  Порядка) и  определяется  по формуле:</a:t>
            </a:r>
          </a:p>
          <a:p>
            <a:r>
              <a:rPr lang="ru-RU" b="1" dirty="0"/>
              <a:t>                С=(V/ОКБ)*CБ,</a:t>
            </a:r>
          </a:p>
          <a:p>
            <a:r>
              <a:rPr lang="ru-RU" b="1" dirty="0"/>
              <a:t>        где C –  предоставляемая субсидия,</a:t>
            </a:r>
          </a:p>
          <a:p>
            <a:r>
              <a:rPr lang="ru-RU" b="1" dirty="0"/>
              <a:t>              V – объем бюджетных ассигнований, предусмотренных муниципальной программой,</a:t>
            </a:r>
          </a:p>
          <a:p>
            <a:r>
              <a:rPr lang="ru-RU" b="1" dirty="0"/>
              <a:t>              ОКБ -  общее количество средних баллов, набранных всеми допущенными к конкурсу НКО,</a:t>
            </a:r>
          </a:p>
          <a:p>
            <a:r>
              <a:rPr lang="ru-RU" b="1" dirty="0"/>
              <a:t>              СБ  - средний балл проекта.</a:t>
            </a:r>
          </a:p>
          <a:p>
            <a:r>
              <a:rPr lang="ru-RU" dirty="0"/>
              <a:t>        По решению комиссии проект, получивший высший рейтинговый балл, может быть профинансирован в полном объеме.   В таком случае субсидия распределяется между другими победителями конкурсного отбора по указанной выше формуле, исходя из объема бюджетных ассигнований, предусмотренных муниципальной программой, за вычетом субсидии и среднего балла за проект, получивший высший рейтинговый балл.».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110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Сроки проведения конкурсного отбора и заключения соглашения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Предоставление документов в отдел социального развития администрации Березовского городского округа (далее – Отдел) осуществляется кандидатами </a:t>
            </a:r>
            <a:r>
              <a:rPr lang="ru-RU" b="1" dirty="0" smtClean="0"/>
              <a:t>с 15 сентября до 01 </a:t>
            </a:r>
            <a:r>
              <a:rPr lang="ru-RU" b="1" dirty="0"/>
              <a:t>ноября календарного года, предшествующего году, в котором планируется выделение гранта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Конкурсный отбор проводится Комиссией до 01 декабря календарного года, предшествующего году, в котором планируется выделение субсидии. Результаты отбора (рейтинг) фиксируются протоколом.</a:t>
            </a:r>
          </a:p>
          <a:p>
            <a:r>
              <a:rPr lang="ru-RU" b="1" dirty="0" smtClean="0"/>
              <a:t>Заключение Соглашения с администрацией Березовского городского округа  организуется в течение 10 дней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15777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Конкурсная комиссия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03530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утверждается постановлением администрации Березовского городского округа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комиссии –  представители  администрации БГО , УСП, общественности, СМИ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Заявитель может очно представить свой проект на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5928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СОГЛАШЕНИЕ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1400" y="1905000"/>
            <a:ext cx="9967912" cy="3777622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между администрацией 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грантополучателем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январе года предоставления гранта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Соглашения и приложений  утверждены  Порядком предоставления гранта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проекта осуществляется   в полном соответствии со Сметой, являющейся обязательным приложением к Соглашению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смета может быть изменена в рамках выделенного финансирования (перераспределением расходов между мероприятиями, указанными в проекте) по письменному заявлению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грантополучателя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68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Требования к отчетности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574800"/>
            <a:ext cx="10590212" cy="4336422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отчет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использовании средств гранта с приложением перечня мероприятий, проведенных за счет гранта, предоставляется Исполнителем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срок до 05 числе месяца, следующего за отчетным кварталом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 установленной Соглашением форме.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Итоговый финансовый отчет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использовании средств гранта за год предоставляется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20 декабря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года.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непредоставления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некоммерческой организацией квартального отчета в установленные сроки  ГРБС вправе приостановить финансирование гранта на следующий квартал до предоставления отчета, о чем уведомляет некоммерческую организацию.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наличия остатка гранта по результатам предоставленного отчета  ГРБС вправе уменьшить размер гранта следующего квартала на сумму неизрасходованных средств гранта с уведомлением некоммерческой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0309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Нормативные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200" y="1485900"/>
            <a:ext cx="10285412" cy="4425322"/>
          </a:xfrm>
        </p:spPr>
        <p:txBody>
          <a:bodyPr>
            <a:normAutofit fontScale="47500" lnSpcReduction="20000"/>
          </a:bodyPr>
          <a:lstStyle/>
          <a:p>
            <a:endParaRPr lang="ru-RU" sz="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АДМИНИСТРАЦИЯ БЕРЕЗОВСКОГО  ГОРОДСКОГО ОКРУГА от 28.05.2021 №531 «Об утверждении Порядка предоставления гранта в форме субсидии из бюджета Березовского городского округа на оказание финансовой поддержки социально ориентированным некоммерческим организациям, действующим на территории Березовского городского округа» </a:t>
            </a:r>
            <a:r>
              <a:rPr lang="ru-RU" sz="5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изменениями от15.07.2022 №737 </a:t>
            </a:r>
          </a:p>
          <a:p>
            <a:pPr marL="0" indent="0">
              <a:buNone/>
            </a:pPr>
            <a:endParaRPr lang="ru-RU" sz="4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«Административный регламент  предоставления муниципальной услуги «Оказание финансовой поддержки социально ориентированным некоммерческим организациям, благотворительной деятельности и </a:t>
            </a:r>
            <a:r>
              <a:rPr lang="ru-RU" sz="4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добровольчеству</a:t>
            </a:r>
            <a:endParaRPr lang="ru-RU" dirty="0" smtClean="0"/>
          </a:p>
          <a:p>
            <a:pPr marL="0" indent="0">
              <a:lnSpc>
                <a:spcPct val="100000"/>
              </a:lnSpc>
              <a:buNone/>
            </a:pPr>
            <a:endParaRPr lang="ru-RU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ru-RU" dirty="0" smtClean="0"/>
              <a:t>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057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3900" y="1371600"/>
            <a:ext cx="11277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49.</a:t>
            </a:r>
            <a:r>
              <a:rPr lang="ru-RU" sz="2400" b="1" dirty="0" smtClean="0"/>
              <a:t>Финансовые </a:t>
            </a:r>
            <a:r>
              <a:rPr lang="ru-RU" sz="2400" dirty="0" smtClean="0"/>
              <a:t> ежеквартальные и годовой  отчеты о расходовании средств гранта предоставляются некоммерческими организациями в </a:t>
            </a:r>
            <a:r>
              <a:rPr lang="ru-RU" sz="2400" b="1" dirty="0" smtClean="0"/>
              <a:t>отдел бухгалтерского учета и отчетности администрации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400" dirty="0" smtClean="0"/>
              <a:t>50.Ежеквартальные и итоговый отчеты по реализации </a:t>
            </a:r>
            <a:r>
              <a:rPr lang="ru-RU" sz="2400" b="1" dirty="0" smtClean="0"/>
              <a:t>содержательной части проекта </a:t>
            </a:r>
            <a:r>
              <a:rPr lang="ru-RU" sz="2400" dirty="0" smtClean="0"/>
              <a:t>с указанием достигнутых  результатов предоставляются некоммерческими организациями </a:t>
            </a:r>
            <a:r>
              <a:rPr lang="ru-RU" sz="2400" b="1" dirty="0" smtClean="0"/>
              <a:t>в отдел социального развития администрации.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5540810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Отказ от гранта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65760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письменному заявлению руководителя НКО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Выделенные заявителю средства решением комиссии могут быть распределены между участниками конкурса (по их заявлению) либо возвращены в бюджет  БГО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выделении дополнительного финансирования заключается Дополнительное соглашение  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НКО</a:t>
            </a:r>
          </a:p>
        </p:txBody>
      </p:sp>
    </p:spTree>
    <p:extLst>
      <p:ext uri="{BB962C8B-B14F-4D97-AF65-F5344CB8AC3E}">
        <p14:creationId xmlns:p14="http://schemas.microsoft.com/office/powerpoint/2010/main" val="118138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4125" y="357410"/>
            <a:ext cx="7744875" cy="10141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Условия участия в конкурсном отборе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3700" y="1600200"/>
            <a:ext cx="9840912" cy="4889500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НКО  зарегистрирована  как юридическое лицо и действует на территории Березовского  городского округа не менее года</a:t>
            </a:r>
            <a:endParaRPr lang="ru-RU" b="1" dirty="0"/>
          </a:p>
          <a:p>
            <a:r>
              <a:rPr lang="ru-RU" b="1" dirty="0" smtClean="0"/>
              <a:t>НКО не имеет </a:t>
            </a:r>
          </a:p>
          <a:p>
            <a:pPr marL="0" indent="0">
              <a:buNone/>
            </a:pPr>
            <a:r>
              <a:rPr lang="ru-RU" b="1" dirty="0"/>
              <a:t>задолженности по налогам, сборам и иным обязательным платежам </a:t>
            </a:r>
            <a:r>
              <a:rPr lang="ru-RU" dirty="0"/>
              <a:t>в бюджеты бюджетной системы Российской Федерации, срок исполнения по которым наступил в соответствии с законодательством Российской Федерации на дату подачи </a:t>
            </a:r>
            <a:r>
              <a:rPr lang="ru-RU" dirty="0" smtClean="0"/>
              <a:t>заявления;</a:t>
            </a:r>
          </a:p>
          <a:p>
            <a:pPr marL="0" indent="0">
              <a:buNone/>
            </a:pPr>
            <a:r>
              <a:rPr lang="ru-RU" b="1" dirty="0" smtClean="0"/>
              <a:t>просроченной </a:t>
            </a:r>
            <a:r>
              <a:rPr lang="ru-RU" b="1" dirty="0"/>
              <a:t>задолженности по возврату в соответствующий бюджет </a:t>
            </a:r>
            <a:r>
              <a:rPr lang="ru-RU" dirty="0"/>
              <a:t>бюджетной системы Российской Федерации субсидий и </a:t>
            </a:r>
            <a:r>
              <a:rPr lang="ru-RU" dirty="0" smtClean="0"/>
              <a:t>иной просроченной задолженности </a:t>
            </a:r>
            <a:r>
              <a:rPr lang="ru-RU" dirty="0"/>
              <a:t>перед соответствующим бюджетом бюджетной системы Российской Федерации на дату подачи заявления</a:t>
            </a:r>
            <a:r>
              <a:rPr lang="ru-RU" b="1" dirty="0"/>
              <a:t>;  </a:t>
            </a:r>
          </a:p>
          <a:p>
            <a:pPr marL="0" indent="0">
              <a:buNone/>
            </a:pPr>
            <a:r>
              <a:rPr lang="ru-RU" b="1" dirty="0"/>
              <a:t>заявители не находятся в процессе реорганизации, ликвидации, не имеют ограничения на осуществление хозяйственной деятельности на дату подачи заявления;</a:t>
            </a:r>
          </a:p>
          <a:p>
            <a:pPr marL="0" indent="0">
              <a:buNone/>
            </a:pPr>
            <a:r>
              <a:rPr lang="ru-RU" b="1" dirty="0"/>
              <a:t>заявители не являются иностранными юридическими лицами, </a:t>
            </a:r>
            <a:r>
              <a:rPr lang="ru-RU" dirty="0"/>
              <a:t>а также российскими юридическими лицами, в уставном (складочном) капитале которых доля участия иностранных юридических лиц, местом регистрации которых является государство или территория, включенные Министерством финансов Российской Федерации перечень государств и территорий, предоставляющих льготный налоговый режим налогообложения и (или) не предусматривающих раскрытия и предоставления информации при проведении финансовых операций (офшорные зоны) в отношении таких юридических лиц, в совокупности превышает 50 процентов.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781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6900" y="624110"/>
            <a:ext cx="9637711" cy="540839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 конкурсного отбора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могут быть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лица;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коммерческие организации;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корпорации;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компании;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политические партии;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учреждения;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учреждения;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объединения, не являющиеся юридическими лицами;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некоммерческие организации, представители которых являются членами конкурсной комиссии;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специализированные организации.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10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58737"/>
            <a:ext cx="10515600" cy="728663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деятельности СОНКО для получения гранта (уставная деятельность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!) – ст.31.1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7-ФЗ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некоммерческих организациях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7300" y="1181100"/>
            <a:ext cx="10515600" cy="6388100"/>
          </a:xfrm>
        </p:spPr>
        <p:txBody>
          <a:bodyPr>
            <a:normAutofit fontScale="32500" lnSpcReduction="20000"/>
          </a:bodyPr>
          <a:lstStyle/>
          <a:p>
            <a:r>
              <a:rPr lang="ru-RU" sz="5600" b="1" u="sng" dirty="0"/>
              <a:t>1)социальное обслуживание, социальная поддержка и защита граждан</a:t>
            </a:r>
            <a:r>
              <a:rPr lang="ru-RU" sz="5600" b="1" dirty="0"/>
              <a:t>;</a:t>
            </a:r>
          </a:p>
          <a:p>
            <a:r>
              <a:rPr lang="ru-RU" sz="5600" b="1" dirty="0"/>
              <a:t>2)подготовка населения к преодолению последствий стихийных бедствий, экологических, техногенных или иных катастроф, к предотвращению несчастных случаев;</a:t>
            </a:r>
          </a:p>
          <a:p>
            <a:r>
              <a:rPr lang="ru-RU" sz="5600" b="1" dirty="0"/>
              <a:t>3)оказание помощи пострадавшим </a:t>
            </a:r>
            <a:r>
              <a:rPr lang="ru-RU" sz="5600" dirty="0"/>
              <a:t>в результате стихийных бедствий, экологических, техногенных или иных катастроф, социальных, национальных, религиозных конфликтов, беженцам и вынужденным переселенцам;</a:t>
            </a:r>
          </a:p>
          <a:p>
            <a:r>
              <a:rPr lang="ru-RU" sz="5600" b="1" u="sng" dirty="0"/>
              <a:t>4)охрана окружающей среды и защита животных;</a:t>
            </a:r>
          </a:p>
          <a:p>
            <a:r>
              <a:rPr lang="ru-RU" sz="5600" b="1" dirty="0"/>
              <a:t>5)охрана и в соответствии с установленными требованиями содержание объектов </a:t>
            </a:r>
            <a:r>
              <a:rPr lang="ru-RU" sz="5600" dirty="0"/>
              <a:t>(в том числе зданий, сооружений) и территорий, имеющих историческое, культовое, культурное или природоохранное значение, и мест захоронений;</a:t>
            </a:r>
          </a:p>
          <a:p>
            <a:r>
              <a:rPr lang="ru-RU" sz="5600" b="1" dirty="0"/>
              <a:t>6)оказание юридической помощи на безвозмездной </a:t>
            </a:r>
            <a:r>
              <a:rPr lang="ru-RU" sz="5600" b="1" dirty="0" smtClean="0"/>
              <a:t>основе гражданам </a:t>
            </a:r>
            <a:r>
              <a:rPr lang="ru-RU" sz="5600" b="1" dirty="0"/>
              <a:t>и некоммерческим организациям и правовое просвещение населения, деятельность по защите прав и свобод человека и гражданина;</a:t>
            </a:r>
          </a:p>
          <a:p>
            <a:r>
              <a:rPr lang="ru-RU" sz="5600" b="1" u="sng" dirty="0"/>
              <a:t>7)профилактика социально опасных форм поведения граждан;</a:t>
            </a:r>
          </a:p>
          <a:p>
            <a:r>
              <a:rPr lang="ru-RU" sz="5600" b="1" dirty="0"/>
              <a:t>8)благотворительная деятельность, а также деятельность в области содействия благотворительности и добровольчества;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5913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3300" y="262047"/>
            <a:ext cx="10363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 smtClean="0"/>
              <a:t>9)деятельность в области образования, просвещения, науки, культуры, искусства, здравоохранения, профилактики и охраны здоровья граждан, пропаганды здорового образа жизни, улучшения морально-психологического состояния граждан, физической культуры и спорта и содействие указанной деятельности, а также содействие духовному развитию личности;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10)формирование в обществе нетерпимости к коррупционному поведению;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11)развитие межнационального сотрудничества, </a:t>
            </a:r>
            <a:r>
              <a:rPr lang="ru-RU" dirty="0" smtClean="0"/>
              <a:t>сохранение и защита самобытности, культуры, языков и традиций народов Российской Федерации</a:t>
            </a:r>
            <a:r>
              <a:rPr lang="ru-RU" b="1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 smtClean="0"/>
              <a:t>12)деятельность в сфере патриотического, в том числе военно-патриотического, воспитания граждан Российской Федерации;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13)проведение поисковой работы, </a:t>
            </a:r>
            <a:r>
              <a:rPr lang="ru-RU" dirty="0" smtClean="0"/>
              <a:t>направленной на выявление неизвестных воинских захоронений и непогребенных останков защитников Отечества, установление имен погибших и пропавших без вести при защите Отечества</a:t>
            </a:r>
            <a:r>
              <a:rPr lang="ru-RU" b="1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14)социальная и культурная адаптация и интеграция мигрантов;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 smtClean="0"/>
              <a:t>15)мероприятия по медицинской реабилитации и социальной реабилитации, социальной и трудовой </a:t>
            </a:r>
            <a:r>
              <a:rPr lang="ru-RU" b="1" u="sng" dirty="0" err="1" smtClean="0"/>
              <a:t>реинтеграции</a:t>
            </a:r>
            <a:r>
              <a:rPr lang="ru-RU" b="1" u="sng" dirty="0" smtClean="0"/>
              <a:t> лиц, осуществляющих незаконное потребление наркотических средств или психотропных веществ;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16)содействие повышению мобильности трудовых ресурсов;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17)увековечение памяти жертв политических репрессий;</a:t>
            </a:r>
          </a:p>
          <a:p>
            <a:endParaRPr lang="ru-RU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другие виды деятельности, направленные на решение социальных проблем, развитие гражданского общества в Российской Федерации.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54498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9324" y="179610"/>
            <a:ext cx="8911687" cy="1280890"/>
          </a:xfrm>
        </p:spPr>
        <p:txBody>
          <a:bodyPr/>
          <a:lstStyle/>
          <a:p>
            <a:r>
              <a:rPr lang="ru-RU" dirty="0" smtClean="0"/>
              <a:t>Пакет документов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16000" y="1656322"/>
            <a:ext cx="5645776" cy="4247522"/>
          </a:xfrm>
        </p:spPr>
        <p:txBody>
          <a:bodyPr>
            <a:normAutofit fontScale="92500" lnSpcReduction="20000"/>
          </a:bodyPr>
          <a:lstStyle/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заявка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конкурсном отборе НКО по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 согласно приложению 1 к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действующему Порядку и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  №1,2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 Заявке; 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устава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некоммерческой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подтверждающие полномочия руководителя организации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 об отсутствии неисполненной обязанности  по состоянию на 01 сентября</a:t>
            </a:r>
          </a:p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кредитной организации о наличии расчетного счета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выписки из Единого государственного реестра юридических лиц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29738" y="1460500"/>
            <a:ext cx="4506911" cy="4240144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благодарственные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письма, отзывы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деятельности некоммерческой организации (при их наличии).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некоммерческие организации предоставляют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описи.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Копии документов должны быть заверены подписью руководителя и печатью некоммерческой организации.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891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5118" y="554837"/>
            <a:ext cx="3503076" cy="56738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Заявка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71055" y="1219200"/>
            <a:ext cx="5611090" cy="5174883"/>
          </a:xfrm>
          <a:prstGeom prst="rect">
            <a:avLst/>
          </a:prstGeo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56218" y="332510"/>
            <a:ext cx="5486399" cy="606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635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511963"/>
          </a:xfrm>
        </p:spPr>
        <p:txBody>
          <a:bodyPr>
            <a:normAutofit/>
          </a:bodyPr>
          <a:lstStyle/>
          <a:p>
            <a:r>
              <a:rPr lang="ru-RU" sz="2000" dirty="0"/>
              <a:t>Информационная карта организации-заявителя</a:t>
            </a: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44426760"/>
              </p:ext>
            </p:extLst>
          </p:nvPr>
        </p:nvGraphicFramePr>
        <p:xfrm>
          <a:off x="1565564" y="1510145"/>
          <a:ext cx="5112327" cy="4958061"/>
        </p:xfrm>
        <a:graphic>
          <a:graphicData uri="http://schemas.openxmlformats.org/drawingml/2006/table">
            <a:tbl>
              <a:tblPr firstRow="1" firstCol="1" bandRow="1"/>
              <a:tblGrid>
                <a:gridCol w="327124"/>
                <a:gridCol w="3413603"/>
                <a:gridCol w="1371600"/>
              </a:tblGrid>
              <a:tr h="161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Полное наименование организации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Сокращенное наименование организации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Организационно-правовая форма организации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3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Реквизиты организации: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ОГРН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регистрации организации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5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Государственный регистрационный номер записи и дата внесения ее в ЕГРЮЛ (согласно свидетельству о регистрации)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и фактический адрес (с почтовым индексом)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электронная почта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веб-сайт (при наличии)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в социальных сетях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613"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8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 работы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12" marR="432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Объект 1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22278168"/>
              </p:ext>
            </p:extLst>
          </p:nvPr>
        </p:nvGraphicFramePr>
        <p:xfrm>
          <a:off x="6954983" y="1482439"/>
          <a:ext cx="4807526" cy="5029913"/>
        </p:xfrm>
        <a:graphic>
          <a:graphicData uri="http://schemas.openxmlformats.org/drawingml/2006/table">
            <a:tbl>
              <a:tblPr firstRow="1" firstCol="1" bandRow="1"/>
              <a:tblGrid>
                <a:gridCol w="307620"/>
                <a:gridCol w="2560585"/>
                <a:gridCol w="1939321"/>
              </a:tblGrid>
              <a:tr h="7733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Руководитель организации (ФИО полностью, должность в соответствии с уставом)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виды деятельности организации согласно уставу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целевые группы, на которые направлена деятельность организации (не более 3)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человек в организации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33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о полученных за последние три года субсидиях, грантах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02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в информационно-телекоммуникационной сети Интернет, средствах массовой информации материалов о деятельности организации (ссылки, даты выхода материала)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38" marR="530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14813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2017</Words>
  <Application>Microsoft Office PowerPoint</Application>
  <PresentationFormat>Широкоэкранный</PresentationFormat>
  <Paragraphs>240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 3</vt:lpstr>
      <vt:lpstr>Легкий дым</vt:lpstr>
      <vt:lpstr>Порядок предоставления гранта в форме субсидии из бюджета Березовского городского округа на оказание финансовой поддержки социально ориентированным некоммерческим организациям, действующим на территории Березовского городского округа </vt:lpstr>
      <vt:lpstr>Нормативные документы</vt:lpstr>
      <vt:lpstr>Условия участия в конкурсном отборе</vt:lpstr>
      <vt:lpstr>Участниками конкурсного отбора не могут быть:  физические лица; коммерческие организации; государственные корпорации; государственные компании; политические партии; государственные учреждения; муниципальные учреждения; общественные объединения, не являющиеся юридическими лицами; некоммерческие организации, представители которых являются членами конкурсной комиссии; специализированные организации. </vt:lpstr>
      <vt:lpstr>Направления деятельности СОНКО для получения гранта (уставная деятельность!) – ст.31.1 N 7-ФЗ "О некоммерческих организациях"</vt:lpstr>
      <vt:lpstr>Презентация PowerPoint</vt:lpstr>
      <vt:lpstr>Пакет документов</vt:lpstr>
      <vt:lpstr>Заявка</vt:lpstr>
      <vt:lpstr>Информационная карта организации-заявителя</vt:lpstr>
      <vt:lpstr>Приложение 2 к Заявке  Информационная карта проекта </vt:lpstr>
      <vt:lpstr>Требования к проекту</vt:lpstr>
      <vt:lpstr>Финансирование мероприятий</vt:lpstr>
      <vt:lpstr>Презентация PowerPoint</vt:lpstr>
      <vt:lpstr>Критерии оценки социально значимого проекта</vt:lpstr>
      <vt:lpstr>Определение рейтинга проекта</vt:lpstr>
      <vt:lpstr>Сроки проведения конкурсного отбора и заключения соглашения</vt:lpstr>
      <vt:lpstr>Конкурсная комиссия</vt:lpstr>
      <vt:lpstr>СОГЛАШЕНИЕ </vt:lpstr>
      <vt:lpstr>Требования к отчетности</vt:lpstr>
      <vt:lpstr>Презентация PowerPoint</vt:lpstr>
      <vt:lpstr>Отказ от гранта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предоставления гранта в форме субсидии из бюджета Березовского городского округа на оказание финансовой поддержки социально ориентированным некоммерческим организациям, действующим на территории Березовского городского округа </dc:title>
  <dc:creator>Аникина Т.Л.</dc:creator>
  <cp:lastModifiedBy>Аникина Т.Л.</cp:lastModifiedBy>
  <cp:revision>28</cp:revision>
  <dcterms:created xsi:type="dcterms:W3CDTF">2019-10-16T12:32:14Z</dcterms:created>
  <dcterms:modified xsi:type="dcterms:W3CDTF">2022-08-09T12:15:04Z</dcterms:modified>
</cp:coreProperties>
</file>