
<file path=[Content_Types].xml><?xml version="1.0" encoding="utf-8"?>
<Types xmlns="http://schemas.openxmlformats.org/package/2006/content-types">
  <Default Extension="bin" ContentType="application/vnd.ms-office.activeX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activeX/activeX1.xml" ContentType="application/vnd.ms-office.activeX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activeX/activeX2.xml" ContentType="application/vnd.ms-office.activeX+xml"/>
  <Override PartName="/ppt/charts/chart8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1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2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3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4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5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6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7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8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9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02" r:id="rId2"/>
    <p:sldMasterId id="2147483738" r:id="rId3"/>
    <p:sldMasterId id="2147483768" r:id="rId4"/>
    <p:sldMasterId id="2147483798" r:id="rId5"/>
    <p:sldMasterId id="2147483828" r:id="rId6"/>
    <p:sldMasterId id="2147483858" r:id="rId7"/>
  </p:sldMasterIdLst>
  <p:notesMasterIdLst>
    <p:notesMasterId r:id="rId37"/>
  </p:notesMasterIdLst>
  <p:sldIdLst>
    <p:sldId id="257" r:id="rId8"/>
    <p:sldId id="270" r:id="rId9"/>
    <p:sldId id="271" r:id="rId10"/>
    <p:sldId id="272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90" r:id="rId19"/>
    <p:sldId id="291" r:id="rId20"/>
    <p:sldId id="293" r:id="rId21"/>
    <p:sldId id="294" r:id="rId22"/>
    <p:sldId id="363" r:id="rId23"/>
    <p:sldId id="295" r:id="rId24"/>
    <p:sldId id="308" r:id="rId25"/>
    <p:sldId id="309" r:id="rId26"/>
    <p:sldId id="311" r:id="rId27"/>
    <p:sldId id="322" r:id="rId28"/>
    <p:sldId id="364" r:id="rId29"/>
    <p:sldId id="336" r:id="rId30"/>
    <p:sldId id="338" r:id="rId31"/>
    <p:sldId id="342" r:id="rId32"/>
    <p:sldId id="343" r:id="rId33"/>
    <p:sldId id="345" r:id="rId34"/>
    <p:sldId id="346" r:id="rId35"/>
    <p:sldId id="347" r:id="rId36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92" d="100"/>
          <a:sy n="92" d="100"/>
        </p:scale>
        <p:origin x="12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2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3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4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5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6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7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8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9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.xlsx"/><Relationship Id="rId1" Type="http://schemas.openxmlformats.org/officeDocument/2006/relationships/image" Target="../media/image1.jpeg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Утверждено</c:v>
                </c:pt>
              </c:strCache>
            </c:strRef>
          </c:tx>
          <c:spPr>
            <a:gradFill flip="none" rotWithShape="1"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10800000" scaled="1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9606158827017973E-3"/>
                  <c:y val="0.315409600638831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2942227427464253E-5"/>
                  <c:y val="0.34635282540007289"/>
                </c:manualLayout>
              </c:layout>
              <c:tx>
                <c:rich>
                  <a:bodyPr/>
                  <a:lstStyle/>
                  <a:p>
                    <a:fld id="{1E69F816-5089-4EE6-B075-5838A84FF779}" type="VALUE">
                      <a:rPr lang="en-US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3.39337398437312E-2"/>
                  <c:y val="0.3100698260834770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CAC8233-EF95-4068-9583-47D71AFCCA11}" type="VALUE">
                      <a:rPr lang="ru-RU"/>
                      <a:pPr>
                        <a:defRPr sz="20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  <a:p>
                    <a:pPr>
                      <a:defRPr sz="2000">
                        <a:solidFill>
                          <a:schemeClr val="tx1"/>
                        </a:solidFill>
                      </a:defRPr>
                    </a:pPr>
                    <a:r>
                      <a:rPr lang="ru-RU"/>
                      <a:t>Дефицит бюджета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25572544632185"/>
                      <c:h val="0.18750882781124778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2"/>
                <c:pt idx="0">
                  <c:v>Доходы бюджета</c:v>
                </c:pt>
                <c:pt idx="1">
                  <c:v>Расходы бюджета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2470.3000000000002</c:v>
                </c:pt>
                <c:pt idx="1">
                  <c:v>2601.5</c:v>
                </c:pt>
                <c:pt idx="2">
                  <c:v>-131.19999999999999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spPr>
            <a:gradFill flip="none" rotWithShape="1"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10800000" scaled="1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171998577489269E-2"/>
                  <c:y val="7.946086679931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4428989894436408E-2"/>
                  <c:y val="8.3841685508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4.0374215034991306E-2"/>
                  <c:y val="0.27324712570172999"/>
                </c:manualLayout>
              </c:layout>
              <c:tx>
                <c:rich>
                  <a:bodyPr/>
                  <a:lstStyle/>
                  <a:p>
                    <a:fld id="{03994B36-F712-4405-BFB3-D41DE8723BAA}" type="VALUE">
                      <a:rPr lang="ru-RU"/>
                      <a:pPr/>
                      <a:t>[ЗНАЧЕНИЕ]</a:t>
                    </a:fld>
                    <a:r>
                      <a:rPr lang="ru-RU" dirty="0"/>
                      <a:t> </a:t>
                    </a:r>
                  </a:p>
                  <a:p>
                    <a:r>
                      <a:rPr lang="ru-RU" dirty="0" smtClean="0"/>
                      <a:t>Дефицит </a:t>
                    </a:r>
                    <a:r>
                      <a:rPr lang="ru-RU" dirty="0"/>
                      <a:t>бюджета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2"/>
                <c:pt idx="0">
                  <c:v>Доходы бюджета</c:v>
                </c:pt>
                <c:pt idx="1">
                  <c:v>Расходы бюджета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1580.3</c:v>
                </c:pt>
                <c:pt idx="1">
                  <c:v>1620.4</c:v>
                </c:pt>
                <c:pt idx="2">
                  <c:v>-40.1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77058080"/>
        <c:axId val="177058472"/>
        <c:axId val="0"/>
      </c:bar3DChart>
      <c:catAx>
        <c:axId val="177058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7058472"/>
        <c:crosses val="autoZero"/>
        <c:auto val="1"/>
        <c:lblAlgn val="ctr"/>
        <c:lblOffset val="100"/>
        <c:noMultiLvlLbl val="0"/>
      </c:catAx>
      <c:valAx>
        <c:axId val="177058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7058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251290800991018"/>
          <c:y val="6.8348482876919275E-2"/>
          <c:w val="0.38326817287057108"/>
          <c:h val="6.52915114732815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428477690288713"/>
          <c:y val="0.1309994928770668"/>
          <c:w val="0.84043744531933495"/>
          <c:h val="0.4963893626800756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 9 месяцев 2017 года</c:v>
                </c:pt>
              </c:strCache>
            </c:strRef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0027921408287474E-2"/>
                  <c:y val="-1.7942690758952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7777777777777779E-3"/>
                  <c:y val="-1.5752351069405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7.6067357846609568E-3"/>
                  <c:y val="-1.62519379191569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4720899289743226E-3"/>
                  <c:y val="-1.16279780600413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43983224480504E-3"/>
                  <c:y val="-2.11737755657593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5995806120127042E-3"/>
                  <c:y val="-2.235009643052380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5887453641936624E-2"/>
                      <c:h val="6.1062908713610697E-2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-3.056525773224983E-4"/>
                  <c:y val="-2.8231515506965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Администрация</c:v>
                </c:pt>
                <c:pt idx="1">
                  <c:v>УО</c:v>
                </c:pt>
                <c:pt idx="2">
                  <c:v>УКиС</c:v>
                </c:pt>
                <c:pt idx="3">
                  <c:v>Управление финансов</c:v>
                </c:pt>
                <c:pt idx="4">
                  <c:v>КУИ</c:v>
                </c:pt>
                <c:pt idx="5">
                  <c:v>Дума</c:v>
                </c:pt>
                <c:pt idx="6">
                  <c:v>Счетная палата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>
                  <c:v>628.9</c:v>
                </c:pt>
                <c:pt idx="1">
                  <c:v>803.4</c:v>
                </c:pt>
                <c:pt idx="2">
                  <c:v>130.80000000000001</c:v>
                </c:pt>
                <c:pt idx="3">
                  <c:v>7.2</c:v>
                </c:pt>
                <c:pt idx="4">
                  <c:v>6.1</c:v>
                </c:pt>
                <c:pt idx="5" formatCode="0.0;[Red]0.0">
                  <c:v>2.2000000000000002</c:v>
                </c:pt>
                <c:pt idx="6">
                  <c:v>1.7</c:v>
                </c:pt>
              </c:numCache>
            </c:numRef>
          </c:val>
          <c:shape val="cylinder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 9 месяцев 2018 года</c:v>
                </c:pt>
              </c:strCache>
            </c:strRef>
          </c:tx>
          <c:spPr>
            <a:gradFill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916747312388725E-2"/>
                  <c:y val="-1.07319364816372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358799846538825E-2"/>
                  <c:y val="-2.78630584675929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3.2148052847965507E-2"/>
                  <c:y val="-1.7025716226577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6819508071676783E-2"/>
                  <c:y val="-1.40347120246113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6666666666666701E-2"/>
                  <c:y val="-1.8604651162790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9.7731731363128859E-3"/>
                  <c:y val="-1.86857180012475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1.4041765565380174E-2"/>
                  <c:y val="-2.8231515506965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Администрация</c:v>
                </c:pt>
                <c:pt idx="1">
                  <c:v>УО</c:v>
                </c:pt>
                <c:pt idx="2">
                  <c:v>УКиС</c:v>
                </c:pt>
                <c:pt idx="3">
                  <c:v>Управление финансов</c:v>
                </c:pt>
                <c:pt idx="4">
                  <c:v>КУИ</c:v>
                </c:pt>
                <c:pt idx="5">
                  <c:v>Дума</c:v>
                </c:pt>
                <c:pt idx="6">
                  <c:v>Счетная палата</c:v>
                </c:pt>
              </c:strCache>
            </c:strRef>
          </c:cat>
          <c:val>
            <c:numRef>
              <c:f>Лист1!$C$2:$C$8</c:f>
              <c:numCache>
                <c:formatCode>0.0</c:formatCode>
                <c:ptCount val="7"/>
                <c:pt idx="0">
                  <c:v>459.3</c:v>
                </c:pt>
                <c:pt idx="1">
                  <c:v>947.1</c:v>
                </c:pt>
                <c:pt idx="2">
                  <c:v>194.7</c:v>
                </c:pt>
                <c:pt idx="3">
                  <c:v>8.1999999999999993</c:v>
                </c:pt>
                <c:pt idx="4">
                  <c:v>6.8</c:v>
                </c:pt>
                <c:pt idx="5">
                  <c:v>2.6</c:v>
                </c:pt>
                <c:pt idx="6">
                  <c:v>1.8</c:v>
                </c:pt>
              </c:numCache>
            </c:numRef>
          </c:val>
          <c:shape val="cylinder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8"/>
        <c:gapDepth val="0"/>
        <c:shape val="box"/>
        <c:axId val="305395888"/>
        <c:axId val="305395496"/>
        <c:axId val="0"/>
      </c:bar3DChart>
      <c:catAx>
        <c:axId val="30539588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5395496"/>
        <c:crosses val="autoZero"/>
        <c:auto val="1"/>
        <c:lblAlgn val="ctr"/>
        <c:lblOffset val="100"/>
        <c:noMultiLvlLbl val="0"/>
      </c:catAx>
      <c:valAx>
        <c:axId val="305395496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5395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198929036904147"/>
          <c:y val="2.0233089368708421E-2"/>
          <c:w val="0.65920531236877122"/>
          <c:h val="6.52515372290733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942484753302887"/>
          <c:y val="0.2640689285689562"/>
          <c:w val="0.48933972973631995"/>
          <c:h val="0.4782951968050178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14300" prst="hardEdge"/>
              <a:contourClr>
                <a:srgbClr val="000000"/>
              </a:contourClr>
            </a:sp3d>
          </c:spPr>
          <c:explosion val="19"/>
          <c:dPt>
            <c:idx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14300" prst="hardEdge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14300" prst="hardEdge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14300" prst="hardEdge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14300" prst="hardEdge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14300" prst="hardEdge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11063651429848632"/>
                  <c:y val="-2.412395228598825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2018168158037994E-2"/>
                  <c:y val="5.783957111622941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B82C271-7F62-43EB-B9E7-99316FF9B91F}" type="CATEGORYNAME">
                      <a:rPr lang="ru-RU" sz="1600" b="0" smtClean="0">
                        <a:solidFill>
                          <a:schemeClr val="tx1"/>
                        </a:solidFill>
                      </a:rPr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endParaRPr lang="ru-RU" sz="1600" b="0" baseline="0" dirty="0" smtClean="0">
                      <a:solidFill>
                        <a:schemeClr val="tx1"/>
                      </a:solidFill>
                    </a:endParaRPr>
                  </a:p>
                  <a:p>
                    <a:pPr>
                      <a:defRPr sz="1600">
                        <a:solidFill>
                          <a:schemeClr val="tx1"/>
                        </a:solidFill>
                      </a:defRPr>
                    </a:pPr>
                    <a:fld id="{3C8FE8F4-8B2E-4E27-9A43-CBE8F68F88A0}" type="VALUE">
                      <a:rPr lang="ru-RU" sz="1600" b="0" baseline="0" smtClean="0">
                        <a:solidFill>
                          <a:schemeClr val="tx1"/>
                        </a:solidFill>
                      </a:rPr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2651042950304"/>
                      <c:h val="0.352402694993716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9.3139461931361578E-2"/>
                  <c:y val="-9.9622678591961597E-2"/>
                </c:manualLayout>
              </c:layout>
              <c:tx>
                <c:rich>
                  <a:bodyPr/>
                  <a:lstStyle/>
                  <a:p>
                    <a:fld id="{75C3E080-734A-44BF-B1B4-740809723567}" type="CATEGORYNAME">
                      <a:rPr lang="ru-RU" smtClean="0">
                        <a:solidFill>
                          <a:schemeClr val="tx1"/>
                        </a:solidFill>
                      </a:rPr>
                      <a:pPr/>
                      <a:t>[ИМЯ КАТЕГОРИИ]</a:t>
                    </a:fld>
                    <a:r>
                      <a:rPr lang="ru-RU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fld id="{C4A68844-8CAB-41D3-91EF-5E9D5F3675A7}" type="VALUE">
                      <a:rPr lang="ru-RU" baseline="0" smtClean="0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0.19293123444432358"/>
                  <c:y val="0.11204404463830279"/>
                </c:manualLayout>
              </c:layout>
              <c:tx>
                <c:rich>
                  <a:bodyPr/>
                  <a:lstStyle/>
                  <a:p>
                    <a:fld id="{75746274-83B7-4FE2-B4AA-3CF11ECC462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0B6AC2FD-4945-43DB-A98A-0C95483CAA5F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5.3939501584998072E-2"/>
                  <c:y val="-3.3238964990847671E-2"/>
                </c:manualLayout>
              </c:layout>
              <c:tx>
                <c:rich>
                  <a:bodyPr/>
                  <a:lstStyle/>
                  <a:p>
                    <a:fld id="{1C46E854-D0E3-46F6-87F2-B75922383CCA}" type="CATEGORYNAME">
                      <a:rPr lang="ru-RU"/>
                      <a:pPr/>
                      <a:t>[ИМЯ КАТЕГОРИИ]</a:t>
                    </a:fld>
                    <a:r>
                      <a:rPr lang="ru-RU" baseline="0" dirty="0" smtClean="0"/>
                      <a:t>;</a:t>
                    </a:r>
                  </a:p>
                  <a:p>
                    <a:r>
                      <a:rPr lang="ru-RU" baseline="0" dirty="0" smtClean="0"/>
                      <a:t> </a:t>
                    </a:r>
                    <a:fld id="{04CBA1E4-737A-4AC8-B81E-39D305F90FAF}" type="VALUE">
                      <a:rPr lang="ru-RU" baseline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0.14653372601448367"/>
                  <c:y val="-3.1882114033225967E-2"/>
                </c:manualLayout>
              </c:layout>
              <c:tx>
                <c:rich>
                  <a:bodyPr/>
                  <a:lstStyle/>
                  <a:p>
                    <a:fld id="{5C0C0BDC-3AFA-4CCC-A136-38CB218863BF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fld id="{35DF08A8-2D3A-4A1C-9146-0DC89A286E28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МП БГО "Развитие и обеспечение эффективности деятельности администрации БГО до 2020 года"</c:v>
                </c:pt>
                <c:pt idx="1">
                  <c:v>МП БГО  "Управление муниципальной собственностью и земельными ресурсами БГО до 2020 года"</c:v>
                </c:pt>
                <c:pt idx="2">
                  <c:v>МП БГО "Развитие системы образования  БГО до 2020 года"</c:v>
                </c:pt>
                <c:pt idx="3">
                  <c:v>МП БГО "Развитие культуры, физической культуры и спорта и работы с молодежью в БГО до 2020 года"</c:v>
                </c:pt>
                <c:pt idx="4">
                  <c:v>МП  БГО "Управление муниципальными финансами БГО до 2020 года"</c:v>
                </c:pt>
                <c:pt idx="5">
                  <c:v>Непрограммные направления расходов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28.3</c:v>
                </c:pt>
                <c:pt idx="1">
                  <c:v>0.4</c:v>
                </c:pt>
                <c:pt idx="2">
                  <c:v>57.8</c:v>
                </c:pt>
                <c:pt idx="3">
                  <c:v>11.9</c:v>
                </c:pt>
                <c:pt idx="4">
                  <c:v>0.5</c:v>
                </c:pt>
                <c:pt idx="5" formatCode="0.0">
                  <c:v>1.1000000000000001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1545701159702366"/>
          <c:y val="0.45639287678598128"/>
          <c:w val="0.3195277368130765"/>
          <c:h val="0.2858241275827544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relaxedInset"/>
              <a:bevelB w="381000" h="381000" prst="relaxedInset"/>
              <a:contourClr>
                <a:srgbClr val="000000"/>
              </a:contourClr>
            </a:sp3d>
          </c:spPr>
          <c:explosion val="2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30199096398952868"/>
                  <c:y val="6.177892970342741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b="0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003354902676545"/>
                      <c:h val="0.1415131505856074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.10514198244318011"/>
                  <c:y val="8.3087383733899123E-2"/>
                </c:manualLayout>
              </c:layout>
              <c:tx>
                <c:rich>
                  <a:bodyPr/>
                  <a:lstStyle/>
                  <a:p>
                    <a:fld id="{37BE62C8-3C62-482F-A578-43DFD0A6F93D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1FD192BD-51A6-48FE-A0BE-D56FC4B27913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380886717535589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0.35677208981764424"/>
                  <c:y val="2.0958780327749643E-2"/>
                </c:manualLayout>
              </c:layout>
              <c:tx>
                <c:rich>
                  <a:bodyPr/>
                  <a:lstStyle/>
                  <a:p>
                    <a:fld id="{B8B14AB9-9167-4B20-9041-31A6EF59C160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0D2AE4AF-E747-40FE-8445-8A20D7163BB0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82390472020377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0.2665700323749865"/>
                  <c:y val="0.1960389604915728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30B3799-5626-4EC3-8B0F-6B2EFA8D3FCC}" type="CATEGORYNAME">
                      <a:rPr lang="ru-RU" b="0" smtClean="0">
                        <a:solidFill>
                          <a:schemeClr val="bg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bg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74139905-985A-49F2-B8C9-467DB9206571}" type="VALUE">
                      <a:rPr lang="ru-RU" b="0" baseline="0" smtClean="0">
                        <a:solidFill>
                          <a:schemeClr val="bg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383136112148481"/>
                      <c:h val="0.13743149183738046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1.3715470391380186E-2"/>
                  <c:y val="0.14055302265924499"/>
                </c:manualLayout>
              </c:layout>
              <c:tx>
                <c:rich>
                  <a:bodyPr/>
                  <a:lstStyle/>
                  <a:p>
                    <a:fld id="{422FD33E-F977-4A07-8D4F-8F0F2C6ABF66}" type="CATEGORYNAME">
                      <a:rPr lang="ru-RU" smtClean="0">
                        <a:solidFill>
                          <a:schemeClr val="bg1"/>
                        </a:solidFill>
                      </a:rPr>
                      <a:pPr/>
                      <a:t>[ИМЯ КАТЕГОРИИ]</a:t>
                    </a:fld>
                    <a:endParaRPr lang="ru-RU" dirty="0" smtClean="0">
                      <a:solidFill>
                        <a:schemeClr val="bg1"/>
                      </a:solidFill>
                    </a:endParaRPr>
                  </a:p>
                  <a:p>
                    <a:r>
                      <a:rPr lang="ru-RU" baseline="0" dirty="0" smtClean="0">
                        <a:solidFill>
                          <a:schemeClr val="bg1"/>
                        </a:solidFill>
                      </a:rPr>
                      <a:t> </a:t>
                    </a:r>
                    <a:fld id="{A00E2D08-9740-4F47-B553-30949C070AF1}" type="VALUE">
                      <a:rPr lang="ru-RU" baseline="0" smtClean="0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 baseline="0" dirty="0" smtClean="0">
                      <a:solidFill>
                        <a:schemeClr val="bg1"/>
                      </a:solidFill>
                    </a:endParaRP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766315414066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9.6360562668723837E-2"/>
                  <c:y val="6.1179118530469111E-3"/>
                </c:manualLayout>
              </c:layout>
              <c:tx>
                <c:rich>
                  <a:bodyPr/>
                  <a:lstStyle/>
                  <a:p>
                    <a:fld id="{36840AC0-85EE-4806-A605-D9A5AFC711AB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81F8ADC5-B741-4BE2-B154-EE44E36F84F6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212600093920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-6.6328003681825579E-2"/>
                  <c:y val="3.5656666787709644E-2"/>
                </c:manualLayout>
              </c:layout>
              <c:tx>
                <c:rich>
                  <a:bodyPr/>
                  <a:lstStyle/>
                  <a:p>
                    <a:fld id="{2408E190-6A0F-40F8-90DF-86543A7B20DC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33BF692D-6BE9-42EA-AB0C-F104C9833DBD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14097966705839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0.13008017193362173"/>
                  <c:y val="1.998741044981299E-2"/>
                </c:manualLayout>
              </c:layout>
              <c:tx>
                <c:rich>
                  <a:bodyPr/>
                  <a:lstStyle/>
                  <a:p>
                    <a:fld id="{3F342367-23FA-4DFE-8A53-3EA420CA927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93EB149-0976-47D4-8D1D-A2724E2096D8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331974456199265"/>
                      <c:h val="0.1353402582884177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15917711152969313"/>
                  <c:y val="-3.7818013399457347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C39D3D6A-10F4-480C-B4E0-E38CDEFF1851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58884773773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0.29604354812769357"/>
                  <c:y val="-0.15342723998671989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0"/>
              <c:layout>
                <c:manualLayout>
                  <c:x val="-7.5844686840381287E-2"/>
                  <c:y val="-0.1496663428767073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3135068-79C4-4BC5-B820-01C33FB505F2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EF2C7F53-484C-4315-8CD4-0E90C74A531D}" type="VALUE">
                      <a:rPr lang="ru-RU" b="0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940920420047954"/>
                      <c:h val="0.1487598771604252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1"/>
              <c:layout>
                <c:manualLayout>
                  <c:x val="0.15399960110527458"/>
                  <c:y val="-0.1503877373955356"/>
                </c:manualLayout>
              </c:layout>
              <c:tx>
                <c:rich>
                  <a:bodyPr/>
                  <a:lstStyle/>
                  <a:p>
                    <a:fld id="{2D7F4891-82F6-478D-912C-728690683022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3D950909-B66D-47CD-B253-95BD42E44F8E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750650361958345"/>
                      <c:h val="0.1269858904566159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2"/>
              <c:layout>
                <c:manualLayout>
                  <c:x val="0.36507118998746979"/>
                  <c:y val="-9.1239060741094266E-2"/>
                </c:manualLayout>
              </c:layout>
              <c:tx>
                <c:rich>
                  <a:bodyPr/>
                  <a:lstStyle/>
                  <a:p>
                    <a:fld id="{59336680-63F9-458B-A5EE-80EB5A3C5EF4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8CE59ECA-E710-404C-BA61-D195BEB02A55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029414169940052"/>
                      <c:h val="0.1269858904566159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3"/>
              <c:layout>
                <c:manualLayout>
                  <c:x val="0.36892798632672474"/>
                  <c:y val="0.21341897556142325"/>
                </c:manualLayout>
              </c:layout>
              <c:tx>
                <c:rich>
                  <a:bodyPr/>
                  <a:lstStyle/>
                  <a:p>
                    <a:fld id="{AD315EC3-8D14-4A7B-AD58-D1D7D042808A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4451C4E7-9BEE-4B4A-A09F-985E7AA0DAD8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885166931536396"/>
                      <c:h val="0.12698589045661593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Лист1!$A$2:$A$15</c:f>
              <c:strCache>
                <c:ptCount val="13"/>
                <c:pt idx="0">
                  <c:v>Подпрограмма 1</c:v>
                </c:pt>
                <c:pt idx="1">
                  <c:v>Подпрограмма 2</c:v>
                </c:pt>
                <c:pt idx="2">
                  <c:v>Подпрограмма 3</c:v>
                </c:pt>
                <c:pt idx="3">
                  <c:v>Подпрограмма 7</c:v>
                </c:pt>
                <c:pt idx="4">
                  <c:v>Подпрограмма 4</c:v>
                </c:pt>
                <c:pt idx="5">
                  <c:v>Подпрограмма 6</c:v>
                </c:pt>
                <c:pt idx="6">
                  <c:v>Подпрограмма 8</c:v>
                </c:pt>
                <c:pt idx="7">
                  <c:v>Подпрограмма 5</c:v>
                </c:pt>
                <c:pt idx="8">
                  <c:v>Подпрограмма 9</c:v>
                </c:pt>
                <c:pt idx="9">
                  <c:v>Подпрограмма 10</c:v>
                </c:pt>
                <c:pt idx="10">
                  <c:v>Подпрограмма 11</c:v>
                </c:pt>
                <c:pt idx="11">
                  <c:v>Подпрограмма 12</c:v>
                </c:pt>
                <c:pt idx="12">
                  <c:v>Подпрограмма 13</c:v>
                </c:pt>
              </c:strCache>
            </c:strRef>
          </c:cat>
          <c:val>
            <c:numRef>
              <c:f>Лист1!$B$2:$B$15</c:f>
              <c:numCache>
                <c:formatCode>0.0</c:formatCode>
                <c:ptCount val="14"/>
                <c:pt idx="0">
                  <c:v>2.2999999999999998</c:v>
                </c:pt>
                <c:pt idx="1">
                  <c:v>29.9</c:v>
                </c:pt>
                <c:pt idx="2">
                  <c:v>17.5</c:v>
                </c:pt>
                <c:pt idx="3">
                  <c:v>1</c:v>
                </c:pt>
                <c:pt idx="4">
                  <c:v>1.7</c:v>
                </c:pt>
                <c:pt idx="5">
                  <c:v>3.8</c:v>
                </c:pt>
                <c:pt idx="6">
                  <c:v>28</c:v>
                </c:pt>
                <c:pt idx="7">
                  <c:v>0.5</c:v>
                </c:pt>
                <c:pt idx="8">
                  <c:v>13.9</c:v>
                </c:pt>
                <c:pt idx="9">
                  <c:v>0.6</c:v>
                </c:pt>
                <c:pt idx="10" formatCode="0.00">
                  <c:v>0.01</c:v>
                </c:pt>
                <c:pt idx="11" formatCode="0.00">
                  <c:v>0.09</c:v>
                </c:pt>
                <c:pt idx="12">
                  <c:v>0.7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6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237445839351184"/>
          <c:y val="0.18728931665820533"/>
          <c:w val="0.53445613886038801"/>
          <c:h val="0.4792996485239013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divot"/>
              <a:bevelB w="381000" h="381000" prst="divot"/>
              <a:contourClr>
                <a:srgbClr val="000000"/>
              </a:contourClr>
            </a:sp3d>
          </c:spPr>
          <c:explosion val="18"/>
          <c:dPt>
            <c:idx val="0"/>
            <c:bubble3D val="0"/>
            <c:explosion val="9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1"/>
            <c:bubble3D val="0"/>
            <c:explosion val="4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6"/>
            <c:bubble3D val="0"/>
            <c:explosion val="15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1.932148696629174E-2"/>
                  <c:y val="1.620231836732170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b="0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723212065197645"/>
                      <c:h val="0.1415130934088839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31306695616744246"/>
                  <c:y val="4.2400299883811384E-3"/>
                </c:manualLayout>
              </c:layout>
              <c:tx>
                <c:rich>
                  <a:bodyPr/>
                  <a:lstStyle/>
                  <a:p>
                    <a:fld id="{37BE62C8-3C62-482F-A578-43DFD0A6F93D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r>
                      <a:rPr lang="ru-RU" baseline="0" dirty="0" smtClean="0"/>
                      <a:t>40,4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220762126666585"/>
                      <c:h val="0.1353402849065810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5.4909919781710302E-2"/>
                  <c:y val="-0.21126669992610841"/>
                </c:manualLayout>
              </c:layout>
              <c:tx>
                <c:rich>
                  <a:bodyPr/>
                  <a:lstStyle/>
                  <a:p>
                    <a:fld id="{B8B14AB9-9167-4B20-9041-31A6EF59C160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r>
                      <a:rPr lang="ru-RU" baseline="0" dirty="0" smtClean="0"/>
                      <a:t>6,4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042291865463271"/>
                      <c:h val="0.1353402849065810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6.5207014514430645E-2"/>
                  <c:y val="-3.254440034854719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30B3799-5626-4EC3-8B0F-6B2EFA8D3FCC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74139905-985A-49F2-B8C9-467DB9206571}" type="VALUE">
                      <a:rPr lang="ru-RU" b="0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102763368392088"/>
                      <c:h val="0.1381307405245245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8.1532662319451527E-2"/>
                  <c:y val="0.1178127910544176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22FD33E-F977-4A07-8D4F-8F0F2C6ABF66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A00E2D08-9740-4F47-B553-30949C070AF1}" type="VALUE">
                      <a:rPr lang="ru-RU" b="0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638643326695511"/>
                      <c:h val="0.1353402849065810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0.12137403805959224"/>
                  <c:y val="0.2332679670047311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6840AC0-85EE-4806-A605-D9A5AFC711AB}" type="CATEGORYNAME">
                      <a:rPr lang="ru-RU" b="0" smtClean="0">
                        <a:solidFill>
                          <a:schemeClr val="bg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endParaRPr lang="ru-RU" b="0" baseline="0" dirty="0" smtClean="0">
                      <a:solidFill>
                        <a:schemeClr val="bg1"/>
                      </a:solidFill>
                    </a:endParaRP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r>
                      <a:rPr lang="ru-RU" b="0" baseline="0" dirty="0" smtClean="0">
                        <a:solidFill>
                          <a:schemeClr val="bg1"/>
                        </a:solidFill>
                      </a:rPr>
                      <a:t> </a:t>
                    </a:r>
                    <a:fld id="{81F8ADC5-B741-4BE2-B154-EE44E36F84F6}" type="VALUE">
                      <a:rPr lang="ru-RU" b="0" baseline="0" smtClean="0">
                        <a:solidFill>
                          <a:schemeClr val="bg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="0" baseline="0" dirty="0" smtClean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34173820404866"/>
                      <c:h val="0.14383374023050766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-0.10113972189934621"/>
                  <c:y val="0.226046936060827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408E190-6A0F-40F8-90DF-86543A7B20DC}" type="CATEGORYNAME">
                      <a:rPr lang="ru-RU" smtClean="0">
                        <a:solidFill>
                          <a:schemeClr val="bg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endParaRPr lang="ru-RU" baseline="0" dirty="0" smtClean="0">
                      <a:solidFill>
                        <a:schemeClr val="bg1"/>
                      </a:solidFill>
                    </a:endParaRP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r>
                      <a:rPr lang="ru-RU" baseline="0" dirty="0" smtClean="0">
                        <a:solidFill>
                          <a:schemeClr val="bg1"/>
                        </a:solidFill>
                      </a:rPr>
                      <a:t> </a:t>
                    </a:r>
                    <a:fld id="{33BF692D-6BE9-42EA-AB0C-F104C9833DBD}" type="VALUE">
                      <a:rPr lang="ru-RU" baseline="0" smtClean="0">
                        <a:solidFill>
                          <a:schemeClr val="bg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aseline="0" dirty="0" smtClean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94046596455081"/>
                      <c:h val="0.121021934584534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0.27310806627709883"/>
                  <c:y val="0.18517285670979966"/>
                </c:manualLayout>
              </c:layout>
              <c:tx>
                <c:rich>
                  <a:bodyPr/>
                  <a:lstStyle/>
                  <a:p>
                    <a:fld id="{3F342367-23FA-4DFE-8A53-3EA420CA9276}" type="CATEGORYNAME">
                      <a:rPr lang="ru-RU" smtClean="0">
                        <a:solidFill>
                          <a:schemeClr val="bg1"/>
                        </a:solidFill>
                      </a:rPr>
                      <a:pPr/>
                      <a:t>[ИМЯ КАТЕГОРИИ]</a:t>
                    </a:fld>
                    <a:endParaRPr lang="ru-RU" dirty="0" smtClean="0">
                      <a:solidFill>
                        <a:schemeClr val="bg1"/>
                      </a:solidFill>
                    </a:endParaRPr>
                  </a:p>
                  <a:p>
                    <a:fld id="{093EB149-0976-47D4-8D1D-A2724E2096D8}" type="VALUE">
                      <a:rPr lang="ru-RU" baseline="0" smtClean="0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868346670711681"/>
                      <c:h val="0.1353402849065810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28505355602669002"/>
                  <c:y val="1.7031377118345618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C39D3D6A-10F4-480C-B4E0-E38CDEFF185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485803055985238"/>
                      <c:h val="0.1353402849065810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4.5204419396911097E-2"/>
                  <c:y val="-6.8463352556786622E-2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Лист1!$A$2:$A$10</c:f>
              <c:strCache>
                <c:ptCount val="9"/>
                <c:pt idx="0">
                  <c:v>Подпрограмма 1</c:v>
                </c:pt>
                <c:pt idx="1">
                  <c:v>Подпрограмма 2</c:v>
                </c:pt>
                <c:pt idx="2">
                  <c:v>Подпрограмма 3</c:v>
                </c:pt>
                <c:pt idx="3">
                  <c:v>Подпрограмма 4</c:v>
                </c:pt>
                <c:pt idx="4">
                  <c:v>Подпрограмма 5</c:v>
                </c:pt>
                <c:pt idx="5">
                  <c:v>Подпрограмма 6</c:v>
                </c:pt>
                <c:pt idx="6">
                  <c:v>Подпрограмма 7</c:v>
                </c:pt>
                <c:pt idx="7">
                  <c:v>Подпрограмма 8</c:v>
                </c:pt>
                <c:pt idx="8">
                  <c:v>Подпрограмма 9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36.9</c:v>
                </c:pt>
                <c:pt idx="1">
                  <c:v>40.4</c:v>
                </c:pt>
                <c:pt idx="2">
                  <c:v>6.4</c:v>
                </c:pt>
                <c:pt idx="3" formatCode="0.00">
                  <c:v>0.03</c:v>
                </c:pt>
                <c:pt idx="4">
                  <c:v>11.5</c:v>
                </c:pt>
                <c:pt idx="5" formatCode="0.0">
                  <c:v>0.1</c:v>
                </c:pt>
                <c:pt idx="6" formatCode="0.0">
                  <c:v>3.8</c:v>
                </c:pt>
                <c:pt idx="7" formatCode="0.00">
                  <c:v>7.0000000000000007E-2</c:v>
                </c:pt>
                <c:pt idx="8" formatCode="0.0">
                  <c:v>0.8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5327216210337039"/>
          <c:y val="0.34021713230693668"/>
          <c:w val="0.49295748184842209"/>
          <c:h val="0.4421692545857478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hardEdge"/>
              <a:bevelB w="381000" h="381000" prst="hardEdge"/>
              <a:contourClr>
                <a:srgbClr val="000000"/>
              </a:contourClr>
            </a:sp3d>
          </c:spPr>
          <c:explosion val="3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3.3378644202932788E-3"/>
                  <c:y val="-0.134179992427741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b="0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003354902676545"/>
                      <c:h val="0.1415131505856074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4.708020303999836E-2"/>
                  <c:y val="-8.4656894847940964E-2"/>
                </c:manualLayout>
              </c:layout>
              <c:tx>
                <c:rich>
                  <a:bodyPr/>
                  <a:lstStyle/>
                  <a:p>
                    <a:fld id="{37BE62C8-3C62-482F-A578-43DFD0A6F93D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1FD192BD-51A6-48FE-A0BE-D56FC4B27913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380886717535589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13292483141462341"/>
                  <c:y val="0.10100157000099404"/>
                </c:manualLayout>
              </c:layout>
              <c:tx>
                <c:rich>
                  <a:bodyPr/>
                  <a:lstStyle/>
                  <a:p>
                    <a:fld id="{B8B14AB9-9167-4B20-9041-31A6EF59C160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0D2AE4AF-E747-40FE-8445-8A20D7163BB0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82390472020377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8.0470867382615746E-2"/>
                  <c:y val="-3.1193536975423805E-2"/>
                </c:manualLayout>
              </c:layout>
              <c:tx>
                <c:rich>
                  <a:bodyPr/>
                  <a:lstStyle/>
                  <a:p>
                    <a:fld id="{430B3799-5626-4EC3-8B0F-6B2EFA8D3FCC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74139905-985A-49F2-B8C9-467DB9206571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.14195837483977042"/>
                  <c:y val="-8.7014819990761258E-2"/>
                </c:manualLayout>
              </c:layout>
              <c:tx>
                <c:rich>
                  <a:bodyPr/>
                  <a:lstStyle/>
                  <a:p>
                    <a:fld id="{422FD33E-F977-4A07-8D4F-8F0F2C6ABF6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A00E2D08-9740-4F47-B553-30949C070AF1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766315414066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15513028897816211"/>
                  <c:y val="-4.8512519076827729E-2"/>
                </c:manualLayout>
              </c:layout>
              <c:tx>
                <c:rich>
                  <a:bodyPr/>
                  <a:lstStyle/>
                  <a:p>
                    <a:fld id="{36840AC0-85EE-4806-A605-D9A5AFC711AB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81F8ADC5-B741-4BE2-B154-EE44E36F84F6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212600093920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6.8627120329300476E-2"/>
                  <c:y val="-4.9845156093767357E-2"/>
                </c:manualLayout>
              </c:layout>
              <c:tx>
                <c:rich>
                  <a:bodyPr/>
                  <a:lstStyle/>
                  <a:p>
                    <a:fld id="{2408E190-6A0F-40F8-90DF-86543A7B20DC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33BF692D-6BE9-42EA-AB0C-F104C9833DBD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14097966705839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3.0203285069165985E-2"/>
                  <c:y val="-1.9097110554967534E-2"/>
                </c:manualLayout>
              </c:layout>
              <c:tx>
                <c:rich>
                  <a:bodyPr/>
                  <a:lstStyle/>
                  <a:p>
                    <a:fld id="{3F342367-23FA-4DFE-8A53-3EA420CA927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93EB149-0976-47D4-8D1D-A2724E2096D8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28422052078244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13945065861029446"/>
                  <c:y val="-2.6219491693905354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C39D3D6A-10F4-480C-B4E0-E38CDEFF185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58884773773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4.5204419396911097E-2"/>
                  <c:y val="-6.8463352556786622E-2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Подпрограмма 1</c:v>
                </c:pt>
                <c:pt idx="1">
                  <c:v>Подпрограмма 2</c:v>
                </c:pt>
                <c:pt idx="2">
                  <c:v>Подпрограмма 3</c:v>
                </c:pt>
                <c:pt idx="3">
                  <c:v>Подпрограмма 4</c:v>
                </c:pt>
                <c:pt idx="4">
                  <c:v>Подпрограмма 5</c:v>
                </c:pt>
              </c:strCache>
            </c:strRef>
          </c:cat>
          <c:val>
            <c:numRef>
              <c:f>Лист1!$B$2:$B$6</c:f>
              <c:numCache>
                <c:formatCode>0.0</c:formatCode>
                <c:ptCount val="5"/>
                <c:pt idx="0">
                  <c:v>43.7</c:v>
                </c:pt>
                <c:pt idx="1">
                  <c:v>29.1</c:v>
                </c:pt>
                <c:pt idx="2">
                  <c:v>23.7</c:v>
                </c:pt>
                <c:pt idx="3">
                  <c:v>2.2999999999999998</c:v>
                </c:pt>
                <c:pt idx="4">
                  <c:v>1.2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0366338847504337"/>
          <c:y val="0.49802123594454417"/>
          <c:w val="0.3684615108125241"/>
          <c:h val="0.3307781226062601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softRound"/>
              <a:bevelB w="381000" h="381000" prst="coolSlant"/>
              <a:contourClr>
                <a:srgbClr val="000000"/>
              </a:contourClr>
            </a:sp3d>
          </c:spPr>
          <c:explosion val="19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15858415358144134"/>
                  <c:y val="-4.424581479250843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b="0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647777231101305"/>
                      <c:h val="0.4803278436898824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15351328843947312"/>
                  <c:y val="-0.3875015349171729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7BE62C8-3C62-482F-A578-43DFD0A6F93D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1FD192BD-51A6-48FE-A0BE-D56FC4B27913}" type="VALUE">
                      <a:rPr lang="ru-RU" b="0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46078820373834"/>
                      <c:h val="0.5414537273636262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13292483141462341"/>
                  <c:y val="0.10100157000099404"/>
                </c:manualLayout>
              </c:layout>
              <c:tx>
                <c:rich>
                  <a:bodyPr/>
                  <a:lstStyle/>
                  <a:p>
                    <a:fld id="{B8B14AB9-9167-4B20-9041-31A6EF59C160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D2AE4AF-E747-40FE-8445-8A20D7163BB0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82390472020377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8.0470867382615746E-2"/>
                  <c:y val="-3.1193536975423805E-2"/>
                </c:manualLayout>
              </c:layout>
              <c:tx>
                <c:rich>
                  <a:bodyPr/>
                  <a:lstStyle/>
                  <a:p>
                    <a:fld id="{430B3799-5626-4EC3-8B0F-6B2EFA8D3FCC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74139905-985A-49F2-B8C9-467DB9206571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.14195837483977042"/>
                  <c:y val="-8.7014819990761258E-2"/>
                </c:manualLayout>
              </c:layout>
              <c:tx>
                <c:rich>
                  <a:bodyPr/>
                  <a:lstStyle/>
                  <a:p>
                    <a:fld id="{422FD33E-F977-4A07-8D4F-8F0F2C6ABF6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A00E2D08-9740-4F47-B553-30949C070AF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766315414066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15513028897816211"/>
                  <c:y val="-4.8512519076827729E-2"/>
                </c:manualLayout>
              </c:layout>
              <c:tx>
                <c:rich>
                  <a:bodyPr/>
                  <a:lstStyle/>
                  <a:p>
                    <a:fld id="{36840AC0-85EE-4806-A605-D9A5AFC711AB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81F8ADC5-B741-4BE2-B154-EE44E36F84F6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212600093920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6.8627120329300476E-2"/>
                  <c:y val="-4.9845156093767357E-2"/>
                </c:manualLayout>
              </c:layout>
              <c:tx>
                <c:rich>
                  <a:bodyPr/>
                  <a:lstStyle/>
                  <a:p>
                    <a:fld id="{2408E190-6A0F-40F8-90DF-86543A7B20DC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33BF692D-6BE9-42EA-AB0C-F104C9833DBD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14097966705839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3.0203285069165985E-2"/>
                  <c:y val="-1.9097110554967534E-2"/>
                </c:manualLayout>
              </c:layout>
              <c:tx>
                <c:rich>
                  <a:bodyPr/>
                  <a:lstStyle/>
                  <a:p>
                    <a:fld id="{3F342367-23FA-4DFE-8A53-3EA420CA927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93EB149-0976-47D4-8D1D-A2724E2096D8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28422052078244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13945065861029446"/>
                  <c:y val="-2.6219491693905354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C39D3D6A-10F4-480C-B4E0-E38CDEFF185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58884773773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4.5204419396911097E-2"/>
                  <c:y val="-6.8463352556786622E-2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Управление муниципальной собственностью, земельными ресурсами и приватизации муниципального имущества БГО</c:v>
                </c:pt>
                <c:pt idx="1">
                  <c:v>Обеспечение реализации муниципальной программы БГО "Управление муниципальной собственностью и земельными ресурсами БГО до 2020 года"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7.4</c:v>
                </c:pt>
                <c:pt idx="1">
                  <c:v>92.6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9851746164525143"/>
          <c:y val="0.37966815821633859"/>
          <c:w val="0.40254969335806767"/>
          <c:h val="0.3609465541840380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coolSlant"/>
              <a:bevelB w="381000" h="381000" prst="coolSlant"/>
              <a:contourClr>
                <a:srgbClr val="000000"/>
              </a:contourClr>
            </a:sp3d>
          </c:spPr>
          <c:explosion val="19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20493235345465804"/>
                  <c:y val="6.961945748717979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sz="1800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sz="1800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sz="1800" b="0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165682337816803"/>
                      <c:h val="0.385181251790736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38493470380041805"/>
                  <c:y val="-0.1009482133564106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7BE62C8-3C62-482F-A578-43DFD0A6F93D}" type="CATEGORYNAME">
                      <a:rPr lang="ru-RU" sz="1800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sz="1800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1FD192BD-51A6-48FE-A0BE-D56FC4B27913}" type="VALUE">
                      <a:rPr lang="ru-RU" sz="1800" b="0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571531267767639"/>
                      <c:h val="0.5437743759465322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13292483141462341"/>
                  <c:y val="0.10100157000099404"/>
                </c:manualLayout>
              </c:layout>
              <c:tx>
                <c:rich>
                  <a:bodyPr/>
                  <a:lstStyle/>
                  <a:p>
                    <a:fld id="{B8B14AB9-9167-4B20-9041-31A6EF59C160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D2AE4AF-E747-40FE-8445-8A20D7163BB0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82390472020377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8.0470867382615746E-2"/>
                  <c:y val="-3.1193536975423805E-2"/>
                </c:manualLayout>
              </c:layout>
              <c:tx>
                <c:rich>
                  <a:bodyPr/>
                  <a:lstStyle/>
                  <a:p>
                    <a:fld id="{430B3799-5626-4EC3-8B0F-6B2EFA8D3FCC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74139905-985A-49F2-B8C9-467DB9206571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.14195837483977042"/>
                  <c:y val="-8.7014819990761258E-2"/>
                </c:manualLayout>
              </c:layout>
              <c:tx>
                <c:rich>
                  <a:bodyPr/>
                  <a:lstStyle/>
                  <a:p>
                    <a:fld id="{422FD33E-F977-4A07-8D4F-8F0F2C6ABF6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A00E2D08-9740-4F47-B553-30949C070AF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766315414066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15513028897816211"/>
                  <c:y val="-4.8512519076827729E-2"/>
                </c:manualLayout>
              </c:layout>
              <c:tx>
                <c:rich>
                  <a:bodyPr/>
                  <a:lstStyle/>
                  <a:p>
                    <a:fld id="{36840AC0-85EE-4806-A605-D9A5AFC711AB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81F8ADC5-B741-4BE2-B154-EE44E36F84F6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212600093920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6.8627120329300476E-2"/>
                  <c:y val="-4.9845156093767357E-2"/>
                </c:manualLayout>
              </c:layout>
              <c:tx>
                <c:rich>
                  <a:bodyPr/>
                  <a:lstStyle/>
                  <a:p>
                    <a:fld id="{2408E190-6A0F-40F8-90DF-86543A7B20DC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33BF692D-6BE9-42EA-AB0C-F104C9833DBD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14097966705839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3.0203285069165985E-2"/>
                  <c:y val="-1.9097110554967534E-2"/>
                </c:manualLayout>
              </c:layout>
              <c:tx>
                <c:rich>
                  <a:bodyPr/>
                  <a:lstStyle/>
                  <a:p>
                    <a:fld id="{3F342367-23FA-4DFE-8A53-3EA420CA927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93EB149-0976-47D4-8D1D-A2724E2096D8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28422052078244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13945065861029446"/>
                  <c:y val="-2.6219491693905354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C39D3D6A-10F4-480C-B4E0-E38CDEFF185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58884773773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4.5204419396911097E-2"/>
                  <c:y val="-6.8463352556786622E-2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Управление бюджетным процессом и его совершенствование</c:v>
                </c:pt>
                <c:pt idx="1">
                  <c:v>Обеспечение реализации муниципальной программы БГО "Управление муниципальными финансами БГО до 2020 года"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0</c:v>
                </c:pt>
                <c:pt idx="1">
                  <c:v>100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704221553486258"/>
          <c:y val="0.36279496299250119"/>
          <c:w val="0.4962381378668711"/>
          <c:h val="0.4417825102766358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convex"/>
              <a:bevelB w="381000" h="381000" prst="convex"/>
              <a:contourClr>
                <a:srgbClr val="000000"/>
              </a:contourClr>
            </a:sp3d>
          </c:spPr>
          <c:explosion val="29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1"/>
            <c:bubble3D val="0"/>
            <c:explosion val="62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7.0493564842446843E-2"/>
                  <c:y val="-0.1413779178077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b="0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622762006983892"/>
                      <c:h val="0.1631739812524841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.12372126651649155"/>
                  <c:y val="-5.603577187992650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7BE62C8-3C62-482F-A578-43DFD0A6F93D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1FD192BD-51A6-48FE-A0BE-D56FC4B27913}" type="VALUE">
                      <a:rPr lang="ru-RU" b="0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849194442863238"/>
                      <c:h val="0.1433795917974657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0.17798516090666289"/>
                  <c:y val="4.7035351376118653E-2"/>
                </c:manualLayout>
              </c:layout>
              <c:tx>
                <c:rich>
                  <a:bodyPr/>
                  <a:lstStyle/>
                  <a:p>
                    <a:fld id="{ED84F146-A0F8-460B-BCFB-36A4042EC413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3ADB6892-D91B-4DCC-B0B0-4354565EF869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9.5982920247145484E-2"/>
                  <c:y val="0.2054941922868084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8B14AB9-9167-4B20-9041-31A6EF59C160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  <a:fld id="{0D2AE4AF-E747-40FE-8445-8A20D7163BB0}" type="VALUE">
                      <a:rPr lang="ru-RU" b="0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="0" baseline="0" dirty="0" smtClean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778430235602342"/>
                      <c:h val="0.19657271662596826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6.1813946320222662E-2"/>
                  <c:y val="-4.478596616130922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30B3799-5626-4EC3-8B0F-6B2EFA8D3FCC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74139905-985A-49F2-B8C9-467DB9206571}" type="VALUE">
                      <a:rPr lang="ru-RU" b="0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556055330441374"/>
                      <c:h val="0.2003010137416440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13443780287603399"/>
                  <c:y val="8.891821257406835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22FD33E-F977-4A07-8D4F-8F0F2C6ABF66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  <a:fld id="{A00E2D08-9740-4F47-B553-30949C070AF1}" type="VALUE">
                      <a:rPr lang="ru-RU" b="0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="0" baseline="0" dirty="0" smtClean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483002552198111"/>
                      <c:h val="0.1677905100825044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7.1701104553197628E-2"/>
                  <c:y val="-8.075829085608124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12C27D2-D666-48DA-AE2E-DEFA8AE8E3DF}" type="CATEGORYNAME">
                      <a:rPr lang="ru-RU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 dirty="0"/>
                      <a:t>; </a:t>
                    </a:r>
                    <a:endParaRPr lang="ru-RU" baseline="0" dirty="0" smtClean="0"/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C46318EA-97F3-413D-BBF6-1AD676DE2B87}" type="VALUE">
                      <a:rPr lang="ru-RU" baseline="0" smtClean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5691408320084798"/>
                      <c:h val="0.2128242007032061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3.0203285069165985E-2"/>
                  <c:y val="-1.9097110554967534E-2"/>
                </c:manualLayout>
              </c:layout>
              <c:tx>
                <c:rich>
                  <a:bodyPr/>
                  <a:lstStyle/>
                  <a:p>
                    <a:fld id="{3F342367-23FA-4DFE-8A53-3EA420CA927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93EB149-0976-47D4-8D1D-A2724E2096D8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28422052078244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13945065861029446"/>
                  <c:y val="-2.6219491693905354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C39D3D6A-10F4-480C-B4E0-E38CDEFF185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58884773773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4.5204419396911097E-2"/>
                  <c:y val="-6.8463352556786622E-2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Председатель Думы</c:v>
                </c:pt>
                <c:pt idx="1">
                  <c:v>Аппарат Думы</c:v>
                </c:pt>
                <c:pt idx="2">
                  <c:v>Аппарат Счетной палаты</c:v>
                </c:pt>
                <c:pt idx="3">
                  <c:v>Руководитель Счетной палаты</c:v>
                </c:pt>
                <c:pt idx="4">
                  <c:v>Обеспечение оплаты труда не ниже МРОТ</c:v>
                </c:pt>
                <c:pt idx="5">
                  <c:v>Пенсионное обеспечение</c:v>
                </c:pt>
                <c:pt idx="6">
                  <c:v>Резервные фонды администрации Правительства СО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>
                  <c:v>5.9</c:v>
                </c:pt>
                <c:pt idx="1">
                  <c:v>8.3000000000000007</c:v>
                </c:pt>
                <c:pt idx="2">
                  <c:v>5.7</c:v>
                </c:pt>
                <c:pt idx="3">
                  <c:v>4.4000000000000004</c:v>
                </c:pt>
                <c:pt idx="4">
                  <c:v>68.7</c:v>
                </c:pt>
                <c:pt idx="5">
                  <c:v>1.1000000000000001</c:v>
                </c:pt>
                <c:pt idx="6" formatCode="General">
                  <c:v>5.9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4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3279892380930425"/>
          <c:w val="0.61831448927327148"/>
          <c:h val="0.5089057190710465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2"/>
            </a:solidFill>
            <a:ln w="762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228600" h="228600"/>
              <a:bevelB w="228600" h="228600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chemeClr val="accent4"/>
              </a:solidFill>
              <a:ln w="762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228600" h="228600"/>
                <a:bevelB w="228600" h="228600"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2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3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4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5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6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7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8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9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Lbls>
            <c:dLbl>
              <c:idx val="0"/>
              <c:layout>
                <c:manualLayout>
                  <c:x val="-0.17386020292960641"/>
                  <c:y val="-0.3731067674830226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4400" b="0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231167572074135"/>
                      <c:h val="0.19273880470304139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</c:f>
              <c:strCache>
                <c:ptCount val="1"/>
                <c:pt idx="0">
                  <c:v>Бюджетные кредиты, полученные от бюджетов других уровней бюджетной ситемы РФ</c:v>
                </c:pt>
              </c:strCache>
            </c:strRef>
          </c:cat>
          <c:val>
            <c:numRef>
              <c:f>Лист1!$B$2</c:f>
              <c:numCache>
                <c:formatCode>0.0</c:formatCode>
                <c:ptCount val="1"/>
                <c:pt idx="0">
                  <c:v>49.9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6.8462552256375958E-2"/>
          <c:y val="0.69358082350151662"/>
          <c:w val="0.93153740277670949"/>
          <c:h val="0.26328075706472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4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735007315254641"/>
          <c:y val="0.2802744139540051"/>
          <c:w val="0.59786795234129542"/>
          <c:h val="0.5321180437945919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4"/>
            </a:solidFill>
            <a:ln w="762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228600" h="228600"/>
              <a:bevelB w="228600" h="228600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1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2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4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5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6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7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8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9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Lbls>
            <c:dLbl>
              <c:idx val="0"/>
              <c:layout>
                <c:manualLayout>
                  <c:x val="-0.25215189197546112"/>
                  <c:y val="-0.2680318159557452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4400" b="0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951058711334148"/>
                      <c:h val="0.4593774810928866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</c:f>
              <c:strCache>
                <c:ptCount val="1"/>
                <c:pt idx="0">
                  <c:v>Бюджетные кредиты</c:v>
                </c:pt>
              </c:strCache>
            </c:strRef>
          </c:cat>
          <c:val>
            <c:numRef>
              <c:f>Лист1!$B$2</c:f>
              <c:numCache>
                <c:formatCode>0.0</c:formatCode>
                <c:ptCount val="1"/>
                <c:pt idx="0">
                  <c:v>96.6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  <c:perspective val="6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125783786735809"/>
          <c:y val="2.4066814091310059E-2"/>
          <c:w val="0.89684973669650847"/>
          <c:h val="0.7381220448177821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prst="angle"/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101600" h="101600" prst="angle"/>
                <a:bevelB w="107950"/>
              </a:sp3d>
            </c:spPr>
          </c:dPt>
          <c:dLbls>
            <c:dLbl>
              <c:idx val="0"/>
              <c:layout>
                <c:manualLayout>
                  <c:x val="-5.8529809531556974E-3"/>
                  <c:y val="-0.252123760743959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первоначальный</c:v>
                </c:pt>
                <c:pt idx="1">
                  <c:v>План годовой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 formatCode="0.0">
                  <c:v>2260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prst="angle"/>
              <a:bevelB w="101600" h="101600"/>
            </a:sp3d>
          </c:spPr>
          <c:invertIfNegative val="0"/>
          <c:dLbls>
            <c:dLbl>
              <c:idx val="1"/>
              <c:layout>
                <c:manualLayout>
                  <c:x val="1.6095697621178021E-2"/>
                  <c:y val="-0.249931380215750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первоначальный</c:v>
                </c:pt>
                <c:pt idx="1">
                  <c:v>План годовой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1">
                  <c:v>2470.3000000000002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scene3d>
              <a:camera prst="orthographicFront"/>
              <a:lightRig rig="threePt" dir="t"/>
            </a:scene3d>
            <a:sp3d>
              <a:bevelT w="101600" h="101600" prst="angle"/>
              <a:bevelB w="101600" h="101600"/>
            </a:sp3d>
          </c:spPr>
          <c:invertIfNegative val="0"/>
          <c:dLbls>
            <c:dLbl>
              <c:idx val="2"/>
              <c:layout>
                <c:manualLayout>
                  <c:x val="8.7794714297334663E-3"/>
                  <c:y val="-0.160043778559208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первоначальный</c:v>
                </c:pt>
                <c:pt idx="1">
                  <c:v>План годовой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2" formatCode="0.0">
                  <c:v>1580.3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5"/>
        <c:gapDepth val="55"/>
        <c:shape val="cylinder"/>
        <c:axId val="177059256"/>
        <c:axId val="177058864"/>
        <c:axId val="0"/>
      </c:bar3DChart>
      <c:catAx>
        <c:axId val="177059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 anchor="t" anchorCtr="0"/>
          <a:lstStyle/>
          <a:p>
            <a:pPr>
              <a:defRPr sz="1600" baseline="0">
                <a:effectLst>
                  <a:outerShdw blurRad="50800" dist="50800" dir="5400000" sx="1000" sy="1000" algn="ctr" rotWithShape="0">
                    <a:srgbClr val="000000">
                      <a:alpha val="44000"/>
                    </a:srgbClr>
                  </a:outerShdw>
                </a:effectLst>
              </a:defRPr>
            </a:pPr>
            <a:endParaRPr lang="ru-RU"/>
          </a:p>
        </c:txPr>
        <c:crossAx val="177058864"/>
        <c:crosses val="autoZero"/>
        <c:auto val="1"/>
        <c:lblAlgn val="ctr"/>
        <c:lblOffset val="100"/>
        <c:noMultiLvlLbl val="0"/>
      </c:catAx>
      <c:valAx>
        <c:axId val="177058864"/>
        <c:scaling>
          <c:orientation val="minMax"/>
        </c:scaling>
        <c:delete val="0"/>
        <c:axPos val="l"/>
        <c:majorGridlines>
          <c:spPr>
            <a:ln>
              <a:solidFill>
                <a:schemeClr val="tx1"/>
              </a:solidFill>
            </a:ln>
          </c:spPr>
        </c:majorGridlines>
        <c:numFmt formatCode="0.0" sourceLinked="1"/>
        <c:majorTickMark val="out"/>
        <c:minorTickMark val="none"/>
        <c:tickLblPos val="nextTo"/>
        <c:crossAx val="177059256"/>
        <c:crosses val="autoZero"/>
        <c:crossBetween val="between"/>
        <c:majorUnit val="50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10"/>
      <c:depthPercent val="100"/>
      <c:rAngAx val="0"/>
    </c:view3D>
    <c:floor>
      <c:thickness val="0"/>
      <c:spPr>
        <a:ln>
          <a:solidFill>
            <a:schemeClr val="tx1"/>
          </a:solidFill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802335953723074"/>
          <c:y val="0.13227899250632247"/>
          <c:w val="0.86752635092845709"/>
          <c:h val="0.74258987937049148"/>
        </c:manualLayout>
      </c:layout>
      <c:bar3D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и неналоговые доходы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01600" h="254000" prst="convex"/>
              <a:bevelB w="203200" h="254000"/>
            </a:sp3d>
          </c:spPr>
          <c:invertIfNegative val="0"/>
          <c:dLbls>
            <c:dLbl>
              <c:idx val="0"/>
              <c:layout>
                <c:manualLayout>
                  <c:x val="-1.5325563232549855E-3"/>
                  <c:y val="-1.4222122679806309E-2"/>
                </c:manualLayout>
              </c:layout>
              <c:tx>
                <c:rich>
                  <a:bodyPr/>
                  <a:lstStyle/>
                  <a:p>
                    <a:fld id="{29BCF775-8180-44D8-BBF4-4D9BF5F2F674}" type="VALUE">
                      <a:rPr lang="en-US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3.065112646509971E-3"/>
                  <c:y val="-7.1110613399031327E-3"/>
                </c:manualLayout>
              </c:layout>
              <c:tx>
                <c:rich>
                  <a:bodyPr/>
                  <a:lstStyle/>
                  <a:p>
                    <a:fld id="{A86AD512-C5E0-4894-B117-9A976B671AE4}" type="VALUE">
                      <a:rPr lang="en-US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9 месяцев 2017 года</c:v>
                </c:pt>
                <c:pt idx="1">
                  <c:v>9 месяцев 2018 года</c:v>
                </c:pt>
              </c:strCache>
            </c:strRef>
          </c:cat>
          <c:val>
            <c:numRef>
              <c:f>Лист1!$B$2:$B$3</c:f>
              <c:numCache>
                <c:formatCode>0.0</c:formatCode>
                <c:ptCount val="2"/>
                <c:pt idx="0">
                  <c:v>660.1</c:v>
                </c:pt>
                <c:pt idx="1">
                  <c:v>665.8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01600" h="254000" prst="convex"/>
              <a:bevelB w="101600" h="254000"/>
            </a:sp3d>
          </c:spPr>
          <c:invertIfNegative val="0"/>
          <c:dLbls>
            <c:dLbl>
              <c:idx val="0"/>
              <c:layout>
                <c:manualLayout>
                  <c:x val="1.5325563232549855E-3"/>
                  <c:y val="-1.1851768899838641E-2"/>
                </c:manualLayout>
              </c:layout>
              <c:tx>
                <c:rich>
                  <a:bodyPr/>
                  <a:lstStyle/>
                  <a:p>
                    <a:fld id="{8D059A33-898D-4366-A586-C9628F76CD53}" type="VALUE">
                      <a:rPr lang="en-US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7.6627816162749274E-3"/>
                  <c:y val="-4.7407075599355088E-3"/>
                </c:manualLayout>
              </c:layout>
              <c:tx>
                <c:rich>
                  <a:bodyPr/>
                  <a:lstStyle/>
                  <a:p>
                    <a:fld id="{4082257A-E273-4C59-B97F-BD3FA214B995}" type="VALUE">
                      <a:rPr lang="en-US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9 месяцев 2017 года</c:v>
                </c:pt>
                <c:pt idx="1">
                  <c:v>9 месяцев 2018 года</c:v>
                </c:pt>
              </c:strCache>
            </c:strRef>
          </c:cat>
          <c:val>
            <c:numRef>
              <c:f>Лист1!$C$2:$C$3</c:f>
              <c:numCache>
                <c:formatCode>0.0</c:formatCode>
                <c:ptCount val="2"/>
                <c:pt idx="0">
                  <c:v>719.7</c:v>
                </c:pt>
                <c:pt idx="1">
                  <c:v>914.5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shape val="box"/>
        <c:axId val="177060824"/>
        <c:axId val="305708528"/>
        <c:axId val="0"/>
      </c:bar3DChart>
      <c:catAx>
        <c:axId val="1770608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400" b="0"/>
            </a:pPr>
            <a:endParaRPr lang="ru-RU"/>
          </a:p>
        </c:txPr>
        <c:crossAx val="305708528"/>
        <c:crosses val="autoZero"/>
        <c:auto val="1"/>
        <c:lblAlgn val="ctr"/>
        <c:lblOffset val="100"/>
        <c:noMultiLvlLbl val="0"/>
      </c:catAx>
      <c:valAx>
        <c:axId val="305708528"/>
        <c:scaling>
          <c:orientation val="minMax"/>
        </c:scaling>
        <c:delete val="0"/>
        <c:axPos val="b"/>
        <c:majorGridlines>
          <c:spPr>
            <a:ln>
              <a:solidFill>
                <a:schemeClr val="tx1"/>
              </a:solidFill>
            </a:ln>
          </c:spPr>
        </c:majorGridlines>
        <c:numFmt formatCode="0.0" sourceLinked="1"/>
        <c:majorTickMark val="none"/>
        <c:minorTickMark val="none"/>
        <c:tickLblPos val="nextTo"/>
        <c:crossAx val="177060824"/>
        <c:crosses val="autoZero"/>
        <c:crossBetween val="between"/>
        <c:majorUnit val="500"/>
      </c:valAx>
    </c:plotArea>
    <c:legend>
      <c:legendPos val="b"/>
      <c:layout>
        <c:manualLayout>
          <c:xMode val="edge"/>
          <c:yMode val="edge"/>
          <c:x val="0"/>
          <c:y val="2.4041359873829965E-2"/>
          <c:w val="0.97592498824637908"/>
          <c:h val="0.13938165495487928"/>
        </c:manualLayout>
      </c:layout>
      <c:overlay val="0"/>
      <c:txPr>
        <a:bodyPr/>
        <a:lstStyle/>
        <a:p>
          <a:pPr>
            <a:defRPr sz="2000" b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08"/>
      <c:depthPercent val="10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955734451432565"/>
          <c:y val="7.5773643934788332E-2"/>
          <c:w val="0.71552503144654089"/>
          <c:h val="0.7002301117113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pattFill prst="solidDmnd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  <a:scene3d>
              <a:camera prst="orthographicFront"/>
              <a:lightRig rig="threePt" dir="t"/>
            </a:scene3d>
            <a:sp3d prstMaterial="metal">
              <a:bevelT w="381000" h="381000"/>
              <a:bevelB w="381000" h="381000"/>
              <a:contourClr>
                <a:srgbClr val="000000"/>
              </a:contourClr>
            </a:sp3d>
          </c:spPr>
          <c:dPt>
            <c:idx val="0"/>
            <c:bubble3D val="0"/>
            <c:explosion val="19"/>
            <c:spPr>
              <a:solidFill>
                <a:schemeClr val="accent6">
                  <a:lumMod val="60000"/>
                  <a:lumOff val="40000"/>
                </a:schemeClr>
              </a:solidFill>
              <a:ln w="9525" cap="flat" cmpd="sng" algn="ctr">
                <a:solidFill>
                  <a:schemeClr val="dk1">
                    <a:shade val="60000"/>
                  </a:scheme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1"/>
            <c:bubble3D val="0"/>
            <c:explosion val="16"/>
            <c:spPr>
              <a:blipFill>
                <a:blip xmlns:r="http://schemas.openxmlformats.org/officeDocument/2006/relationships" r:embed="rId1">
                  <a:duotone>
                    <a:schemeClr val="accent2">
                      <a:shade val="88000"/>
                      <a:lumMod val="88000"/>
                    </a:schemeClr>
                    <a:schemeClr val="accent2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2"/>
            <c:bubble3D val="0"/>
            <c:explosion val="15"/>
            <c:spPr>
              <a:blipFill>
                <a:blip xmlns:r="http://schemas.openxmlformats.org/officeDocument/2006/relationships" r:embed="rId1">
                  <a:duotone>
                    <a:schemeClr val="accent3">
                      <a:shade val="88000"/>
                      <a:lumMod val="88000"/>
                    </a:schemeClr>
                    <a:schemeClr val="accent3"/>
                  </a:duotone>
                </a:blip>
                <a:tile tx="0" ty="0" sx="100000" sy="100000" flip="none" algn="tl"/>
              </a:blipFill>
              <a:ln w="9525" cap="flat" cmpd="sng" algn="ctr">
                <a:solidFill>
                  <a:schemeClr val="accent3">
                    <a:shade val="60000"/>
                  </a:scheme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3"/>
            <c:bubble3D val="0"/>
            <c:explosion val="11"/>
            <c:spPr>
              <a:solidFill>
                <a:schemeClr val="accent6"/>
              </a:solidFill>
              <a:ln w="25400" cap="flat" cmpd="sng" algn="ctr">
                <a:solidFill>
                  <a:schemeClr val="lt1"/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4"/>
            <c:bubble3D val="0"/>
            <c:explosion val="16"/>
            <c:spPr>
              <a:solidFill>
                <a:schemeClr val="accent5"/>
              </a:solidFill>
              <a:ln w="25400" cap="flat" cmpd="sng" algn="ctr">
                <a:solidFill>
                  <a:schemeClr val="lt1"/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5"/>
            <c:bubble3D val="0"/>
            <c:explosion val="11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6"/>
            <c:bubble3D val="0"/>
            <c:explosion val="17"/>
            <c:spPr>
              <a:solidFill>
                <a:srgbClr val="00B0F0"/>
              </a:solidFill>
              <a:ln>
                <a:solidFill>
                  <a:srgbClr val="7030A0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7"/>
            <c:bubble3D val="0"/>
            <c:explosion val="18"/>
            <c:spPr>
              <a:solidFill>
                <a:srgbClr val="FFFF00"/>
              </a:solidFill>
              <a:ln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7.0565031446540874E-2"/>
                  <c:y val="-3.4278283620958458E-2"/>
                </c:manualLayout>
              </c:layout>
              <c:tx>
                <c:rich>
                  <a:bodyPr/>
                  <a:lstStyle/>
                  <a:p>
                    <a:fld id="{CB1FB4F9-8D52-40C0-8CE7-7B7920BF7582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земельный налог</a:t>
                    </a:r>
                  </a:p>
                  <a:p>
                    <a:r>
                      <a:rPr lang="ru-RU" dirty="0" smtClean="0"/>
                      <a:t>18,5%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8.2382669461914693E-2"/>
                  <c:y val="3.9286218207219802E-3"/>
                </c:manualLayout>
              </c:layout>
              <c:tx>
                <c:rich>
                  <a:bodyPr/>
                  <a:lstStyle/>
                  <a:p>
                    <a:fld id="{1E0C7314-4B53-438D-BA5E-3F53DFDA992F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госпошлина</a:t>
                    </a:r>
                  </a:p>
                  <a:p>
                    <a:r>
                      <a:rPr lang="ru-RU" dirty="0" smtClean="0"/>
                      <a:t>1,6%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9.4836282320055934E-2"/>
                  <c:y val="-2.6547331418348665E-2"/>
                </c:manualLayout>
              </c:layout>
              <c:tx>
                <c:rich>
                  <a:bodyPr/>
                  <a:lstStyle/>
                  <a:p>
                    <a:fld id="{6B4D4D64-25F3-4B5A-9B8E-2A5F0A6486F3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налог на имущество физлиц</a:t>
                    </a:r>
                  </a:p>
                  <a:p>
                    <a:r>
                      <a:rPr lang="ru-RU" dirty="0" smtClean="0"/>
                      <a:t>2,6%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0.24268712788259958"/>
                  <c:y val="-0.21657866911468832"/>
                </c:manualLayout>
              </c:layout>
              <c:tx>
                <c:rich>
                  <a:bodyPr/>
                  <a:lstStyle/>
                  <a:p>
                    <a:fld id="{30512CE6-C49D-4D5C-9CAC-EC44F7143867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ЕНВД</a:t>
                    </a:r>
                  </a:p>
                  <a:p>
                    <a:r>
                      <a:rPr lang="ru-RU" dirty="0" smtClean="0"/>
                      <a:t>5,9%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0.16760408106219427"/>
                  <c:y val="0.1487756698236623"/>
                </c:manualLayout>
              </c:layout>
              <c:tx>
                <c:rich>
                  <a:bodyPr/>
                  <a:lstStyle/>
                  <a:p>
                    <a:fld id="{A40E76B6-E58B-450D-930F-62FE454DD08F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НДФЛ</a:t>
                    </a:r>
                  </a:p>
                  <a:p>
                    <a:r>
                      <a:rPr lang="ru-RU" dirty="0" smtClean="0"/>
                      <a:t>62,2%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1.5619958071278722E-2"/>
                  <c:y val="-0.20576585741435263"/>
                </c:manualLayout>
              </c:layout>
              <c:tx>
                <c:rich>
                  <a:bodyPr vertOverflow="overflow" horzOverflow="overflow" wrap="square" lIns="38100" tIns="19050" rIns="38100" bIns="19050" anchor="ctr">
                    <a:spAutoFit/>
                  </a:bodyPr>
                  <a:lstStyle/>
                  <a:p>
                    <a:pPr>
                      <a:defRPr sz="2000"/>
                    </a:pPr>
                    <a:fld id="{120259AE-0436-4BD3-B872-D16E80C23EE2}" type="VALUE">
                      <a:rPr lang="ru-RU" smtClean="0"/>
                      <a:pPr>
                        <a:defRPr sz="2000"/>
                      </a:pPr>
                      <a:t>[ЗНАЧЕНИЕ]</a:t>
                    </a:fld>
                    <a:endParaRPr lang="ru-RU" dirty="0" smtClean="0"/>
                  </a:p>
                  <a:p>
                    <a:pPr>
                      <a:defRPr sz="2000"/>
                    </a:pPr>
                    <a:fld id="{05B98C9D-F1E0-4F10-BA7F-E06EDFF22FE2}" type="CATEGORYNAME">
                      <a:rPr lang="ru-RU" smtClean="0"/>
                      <a:pPr>
                        <a:defRPr sz="2000"/>
                      </a:pPr>
                      <a:t>[ИМЯ КАТЕГОРИИ]</a:t>
                    </a:fld>
                    <a:endParaRPr lang="ru-RU" dirty="0" smtClean="0"/>
                  </a:p>
                  <a:p>
                    <a:pPr>
                      <a:defRPr sz="2000"/>
                    </a:pPr>
                    <a:r>
                      <a:rPr lang="ru-RU" dirty="0" smtClean="0"/>
                      <a:t>6,0%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7.8469993011879693E-2"/>
                  <c:y val="-0.19426723965237627"/>
                </c:manualLayout>
              </c:layout>
              <c:tx>
                <c:rich>
                  <a:bodyPr/>
                  <a:lstStyle/>
                  <a:p>
                    <a:fld id="{089D7443-C2FC-4238-805B-73777540D1C6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акцизы</a:t>
                    </a:r>
                  </a:p>
                  <a:p>
                    <a:r>
                      <a:rPr lang="ru-RU" dirty="0" smtClean="0"/>
                      <a:t>2,6%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0.10543250873515024"/>
                  <c:y val="-1.3448034992309368E-2"/>
                </c:manualLayout>
              </c:layout>
              <c:tx>
                <c:rich>
                  <a:bodyPr/>
                  <a:lstStyle/>
                  <a:p>
                    <a:fld id="{977EE382-00DE-4D67-B745-B2099C84767D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патент</a:t>
                    </a:r>
                  </a:p>
                  <a:p>
                    <a:r>
                      <a:rPr lang="ru-RU" dirty="0" smtClean="0"/>
                      <a:t>0,6%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земельный налог</c:v>
                </c:pt>
                <c:pt idx="1">
                  <c:v>госпошлина</c:v>
                </c:pt>
                <c:pt idx="2">
                  <c:v>налог на имущество физлиц</c:v>
                </c:pt>
                <c:pt idx="3">
                  <c:v>ЕНВД</c:v>
                </c:pt>
                <c:pt idx="4">
                  <c:v>НДФЛ</c:v>
                </c:pt>
                <c:pt idx="5">
                  <c:v>УСН</c:v>
                </c:pt>
                <c:pt idx="6">
                  <c:v>акцизы</c:v>
                </c:pt>
                <c:pt idx="7">
                  <c:v>патент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 formatCode="0.0">
                  <c:v>90.4</c:v>
                </c:pt>
                <c:pt idx="1">
                  <c:v>7.7</c:v>
                </c:pt>
                <c:pt idx="2" formatCode="0.0">
                  <c:v>12.6</c:v>
                </c:pt>
                <c:pt idx="3" formatCode="0.0">
                  <c:v>28.7</c:v>
                </c:pt>
                <c:pt idx="4" formatCode="0.0">
                  <c:v>303.89999999999998</c:v>
                </c:pt>
                <c:pt idx="5">
                  <c:v>29.3</c:v>
                </c:pt>
                <c:pt idx="6">
                  <c:v>12.5</c:v>
                </c:pt>
                <c:pt idx="7">
                  <c:v>3.2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10"/>
      <c:depthPercent val="100"/>
      <c:rAngAx val="1"/>
    </c:view3D>
    <c:floor>
      <c:thickness val="0"/>
    </c:floor>
    <c:sideWall>
      <c:thickness val="0"/>
      <c:spPr>
        <a:ln>
          <a:solidFill>
            <a:schemeClr val="tx1"/>
          </a:solidFill>
        </a:ln>
      </c:spPr>
    </c:sideWall>
    <c:backWall>
      <c:thickness val="0"/>
      <c:spPr>
        <a:ln>
          <a:solidFill>
            <a:schemeClr val="tx1"/>
          </a:solidFill>
        </a:ln>
      </c:spPr>
    </c:backWall>
    <c:plotArea>
      <c:layout>
        <c:manualLayout>
          <c:layoutTarget val="inner"/>
          <c:xMode val="edge"/>
          <c:yMode val="edge"/>
          <c:x val="0.10557441124969769"/>
          <c:y val="7.4797925865489209E-2"/>
          <c:w val="0.8778532031357269"/>
          <c:h val="0.7298915738785435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9 месяцев 2017</c:v>
                </c:pt>
              </c:strCache>
            </c:strRef>
          </c:tx>
          <c:spPr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65100" h="139700" prst="artDeco"/>
              <a:bevelB w="165100" h="139700" prst="artDeco"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1.7817759748383545E-2"/>
                  <c:y val="-1.6538216441628804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aseline="0">
                        <a:solidFill>
                          <a:schemeClr val="tx1"/>
                        </a:solidFill>
                      </a:defRPr>
                    </a:pPr>
                    <a:fld id="{8D059A33-898D-4366-A586-C9628F76CD53}" type="VALUE">
                      <a:rPr lang="en-US" sz="2400" baseline="0">
                        <a:solidFill>
                          <a:schemeClr val="tx1"/>
                        </a:solidFill>
                      </a:rPr>
                      <a:pPr>
                        <a:defRPr sz="2400" baseline="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3.1797058263901296E-3"/>
                  <c:y val="-5.164088996608434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aseline="0">
                        <a:solidFill>
                          <a:schemeClr val="tx1"/>
                        </a:solidFill>
                      </a:defRPr>
                    </a:pPr>
                    <a:fld id="{4082257A-E273-4C59-B97F-BD3FA214B995}" type="VALUE">
                      <a:rPr lang="en-US" sz="2400" baseline="0">
                        <a:solidFill>
                          <a:schemeClr val="tx1"/>
                        </a:solidFill>
                      </a:rPr>
                      <a:pPr>
                        <a:defRPr sz="2400" baseline="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4.4257769329435551E-3"/>
                  <c:y val="-5.29098942002091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1802071821182597E-2"/>
                  <c:y val="-2.11639576800836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Лист1!$A$2:$A$7</c:f>
              <c:strCache>
                <c:ptCount val="6"/>
                <c:pt idx="0">
                  <c:v>НДФЛ</c:v>
                </c:pt>
                <c:pt idx="1">
                  <c:v>Земельный налог</c:v>
                </c:pt>
                <c:pt idx="2">
                  <c:v>ЕНВД</c:v>
                </c:pt>
                <c:pt idx="3">
                  <c:v>УСН</c:v>
                </c:pt>
                <c:pt idx="4">
                  <c:v>Акцизы</c:v>
                </c:pt>
                <c:pt idx="5">
                  <c:v>Налог на имущество ФЛ</c:v>
                </c:pt>
              </c:strCache>
            </c:strRef>
          </c:cat>
          <c:val>
            <c:numRef>
              <c:f>Лист1!$B$2:$B$7</c:f>
              <c:numCache>
                <c:formatCode>0.0</c:formatCode>
                <c:ptCount val="6"/>
                <c:pt idx="0">
                  <c:v>319.8</c:v>
                </c:pt>
                <c:pt idx="1">
                  <c:v>82.1</c:v>
                </c:pt>
                <c:pt idx="2">
                  <c:v>30.1</c:v>
                </c:pt>
                <c:pt idx="3">
                  <c:v>24.1</c:v>
                </c:pt>
                <c:pt idx="4">
                  <c:v>11.7</c:v>
                </c:pt>
                <c:pt idx="5">
                  <c:v>6.9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9 месяцев 2018</c:v>
                </c:pt>
              </c:strCache>
            </c:strRef>
          </c:tx>
          <c:spPr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65100" h="139700" prst="artDeco"/>
              <a:bevelB w="165100" h="139700" prst="artDeco"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6.2132797005061649E-2"/>
                  <c:y val="-2.4404376239841302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aseline="0">
                        <a:solidFill>
                          <a:schemeClr val="tx1"/>
                        </a:solidFill>
                      </a:defRPr>
                    </a:pPr>
                    <a:fld id="{29BCF775-8180-44D8-BBF4-4D9BF5F2F674}" type="VALUE">
                      <a:rPr lang="en-US" sz="2400" baseline="0">
                        <a:solidFill>
                          <a:schemeClr val="tx1"/>
                        </a:solidFill>
                      </a:rPr>
                      <a:pPr>
                        <a:defRPr sz="2400" baseline="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1.9464822507758994E-2"/>
                  <c:y val="-4.0074870416586757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aseline="0">
                        <a:solidFill>
                          <a:schemeClr val="tx1"/>
                        </a:solidFill>
                      </a:defRPr>
                    </a:pPr>
                    <a:fld id="{A86AD512-C5E0-4894-B117-9A976B671AE4}" type="VALUE">
                      <a:rPr lang="en-US" sz="2400" baseline="0">
                        <a:solidFill>
                          <a:schemeClr val="tx1"/>
                        </a:solidFill>
                      </a:rPr>
                      <a:pPr>
                        <a:defRPr sz="2400" baseline="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7.3762948882392584E-3"/>
                  <c:y val="2.11639576800836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0326812843534962E-2"/>
                  <c:y val="-5.29098942002091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4752589776478517E-3"/>
                  <c:y val="-2.7513144984108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5.9010359105914068E-3"/>
                  <c:y val="-2.53967492161004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Лист1!$A$2:$A$7</c:f>
              <c:strCache>
                <c:ptCount val="6"/>
                <c:pt idx="0">
                  <c:v>НДФЛ</c:v>
                </c:pt>
                <c:pt idx="1">
                  <c:v>Земельный налог</c:v>
                </c:pt>
                <c:pt idx="2">
                  <c:v>ЕНВД</c:v>
                </c:pt>
                <c:pt idx="3">
                  <c:v>УСН</c:v>
                </c:pt>
                <c:pt idx="4">
                  <c:v>Акцизы</c:v>
                </c:pt>
                <c:pt idx="5">
                  <c:v>Налог на имущество ФЛ</c:v>
                </c:pt>
              </c:strCache>
            </c:strRef>
          </c:cat>
          <c:val>
            <c:numRef>
              <c:f>Лист1!$C$2:$C$7</c:f>
              <c:numCache>
                <c:formatCode>0.0</c:formatCode>
                <c:ptCount val="6"/>
                <c:pt idx="0">
                  <c:v>303.89999999999998</c:v>
                </c:pt>
                <c:pt idx="1">
                  <c:v>90.4</c:v>
                </c:pt>
                <c:pt idx="2">
                  <c:v>28.7</c:v>
                </c:pt>
                <c:pt idx="3">
                  <c:v>29.3</c:v>
                </c:pt>
                <c:pt idx="4">
                  <c:v>12.5</c:v>
                </c:pt>
                <c:pt idx="5">
                  <c:v>12.6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"/>
        <c:gapDepth val="56"/>
        <c:shape val="cylinder"/>
        <c:axId val="304867264"/>
        <c:axId val="304867656"/>
        <c:axId val="0"/>
      </c:bar3DChart>
      <c:catAx>
        <c:axId val="304867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effectLst>
            <a:softEdge rad="12700"/>
          </a:effectLst>
        </c:spPr>
        <c:txPr>
          <a:bodyPr rot="0" vert="horz" anchor="t" anchorCtr="0"/>
          <a:lstStyle/>
          <a:p>
            <a:pPr>
              <a:defRPr sz="1600" b="0" baseline="0">
                <a:solidFill>
                  <a:schemeClr val="bg1"/>
                </a:solidFill>
              </a:defRPr>
            </a:pPr>
            <a:endParaRPr lang="ru-RU"/>
          </a:p>
        </c:txPr>
        <c:crossAx val="304867656"/>
        <c:crosses val="autoZero"/>
        <c:auto val="1"/>
        <c:lblAlgn val="ctr"/>
        <c:lblOffset val="100"/>
        <c:noMultiLvlLbl val="0"/>
      </c:catAx>
      <c:valAx>
        <c:axId val="304867656"/>
        <c:scaling>
          <c:orientation val="minMax"/>
        </c:scaling>
        <c:delete val="0"/>
        <c:axPos val="l"/>
        <c:majorGridlines>
          <c:spPr>
            <a:ln>
              <a:solidFill>
                <a:schemeClr val="tx1"/>
              </a:solidFill>
            </a:ln>
          </c:spPr>
        </c:majorGridlines>
        <c:numFmt formatCode="0.0" sourceLinked="1"/>
        <c:majorTickMark val="none"/>
        <c:minorTickMark val="none"/>
        <c:tickLblPos val="nextTo"/>
        <c:crossAx val="30486726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6634513765095561"/>
          <c:y val="7.7811373477528215E-2"/>
          <c:w val="0.59481710157378764"/>
          <c:h val="8.1979506623152232E-2"/>
        </c:manualLayout>
      </c:layout>
      <c:overlay val="0"/>
      <c:txPr>
        <a:bodyPr/>
        <a:lstStyle/>
        <a:p>
          <a:pPr>
            <a:defRPr sz="2400" b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4443736760081"/>
          <c:y val="0.1283885662635183"/>
          <c:w val="0.69518556883824667"/>
          <c:h val="0.6828677595934388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atte">
              <a:bevelT w="381000" h="381000" prst="hardEdge"/>
              <a:bevelB w="381000" h="381000" prst="hardEdge"/>
            </a:sp3d>
          </c:spPr>
          <c:explosion val="25"/>
          <c:dPt>
            <c:idx val="1"/>
            <c:bubble3D val="0"/>
            <c:explosion val="11"/>
          </c:dPt>
          <c:dPt>
            <c:idx val="2"/>
            <c:bubble3D val="0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 prstMaterial="matte">
                <a:bevelT w="381000" h="381000" prst="hardEdge"/>
                <a:bevelB w="381000" h="381000" prst="hardEdge"/>
              </a:sp3d>
            </c:spPr>
          </c:dPt>
          <c:dPt>
            <c:idx val="3"/>
            <c:bubble3D val="0"/>
            <c:explosion val="13"/>
          </c:dPt>
          <c:dPt>
            <c:idx val="4"/>
            <c:bubble3D val="1"/>
            <c:explosion val="14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 prstMaterial="matte">
                <a:bevelT w="381000" h="381000" prst="hardEdge"/>
                <a:bevelB w="381000" h="381000" prst="hardEdge"/>
              </a:sp3d>
            </c:spPr>
          </c:dPt>
          <c:dPt>
            <c:idx val="5"/>
            <c:bubble3D val="0"/>
            <c:explosion val="16"/>
            <c:spPr>
              <a:solidFill>
                <a:schemeClr val="accent4"/>
              </a:solidFill>
              <a:scene3d>
                <a:camera prst="orthographicFront"/>
                <a:lightRig rig="threePt" dir="t"/>
              </a:scene3d>
              <a:sp3d prstMaterial="matte">
                <a:bevelT w="381000" h="381000" prst="hardEdge"/>
                <a:bevelB w="381000" h="381000" prst="hardEdge"/>
              </a:sp3d>
            </c:spPr>
          </c:dPt>
          <c:dLbls>
            <c:dLbl>
              <c:idx val="0"/>
              <c:layout>
                <c:manualLayout>
                  <c:x val="0.12837005515271985"/>
                  <c:y val="-2.1177622597640836E-2"/>
                </c:manualLayout>
              </c:layout>
              <c:tx>
                <c:rich>
                  <a:bodyPr/>
                  <a:lstStyle/>
                  <a:p>
                    <a:fld id="{9E217EFE-425F-4F15-863C-CF4398CB9E73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Штрафы</a:t>
                    </a:r>
                  </a:p>
                  <a:p>
                    <a:r>
                      <a:rPr lang="ru-RU" dirty="0" smtClean="0"/>
                      <a:t>1,9%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4.2784302472073793E-2"/>
                  <c:y val="-0.11102345566434163"/>
                </c:manualLayout>
              </c:layout>
              <c:tx>
                <c:rich>
                  <a:bodyPr/>
                  <a:lstStyle/>
                  <a:p>
                    <a:fld id="{462FCB87-16AB-4A20-B191-8F07C14FE9FE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аренда земли</a:t>
                    </a:r>
                  </a:p>
                  <a:p>
                    <a:r>
                      <a:rPr lang="ru-RU" dirty="0" smtClean="0"/>
                      <a:t>38,6%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8.4843617309181857E-2"/>
                  <c:y val="1.5019244203408475E-2"/>
                </c:manualLayout>
              </c:layout>
              <c:tx>
                <c:rich>
                  <a:bodyPr/>
                  <a:lstStyle/>
                  <a:p>
                    <a:fld id="{FAFCCBA3-3D80-4D7E-9EBB-A6C1C052358D}" type="VALUE">
                      <a:rPr lang="ru-RU" smtClean="0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 dirty="0" smtClean="0">
                      <a:solidFill>
                        <a:schemeClr val="bg1"/>
                      </a:solidFill>
                    </a:endParaRPr>
                  </a:p>
                  <a:p>
                    <a:r>
                      <a:rPr lang="ru-RU" dirty="0" smtClean="0">
                        <a:solidFill>
                          <a:schemeClr val="bg1"/>
                        </a:solidFill>
                      </a:rPr>
                      <a:t>использование имущества</a:t>
                    </a:r>
                  </a:p>
                  <a:p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25,9%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3.1090712692591251E-2"/>
                  <c:y val="6.3814831701542202E-2"/>
                </c:manualLayout>
              </c:layout>
              <c:tx>
                <c:rich>
                  <a:bodyPr/>
                  <a:lstStyle/>
                  <a:p>
                    <a:fld id="{EAB40552-515F-43B8-8C7F-BA6B18982D4C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негативное воздействие</a:t>
                    </a:r>
                  </a:p>
                  <a:p>
                    <a:r>
                      <a:rPr lang="ru-RU" dirty="0" smtClean="0"/>
                      <a:t>0,6%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1.975255932883526E-2"/>
                  <c:y val="-0.12814784707557431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fld id="{ABCEEC86-AE34-41A7-9D58-80C99DDB4B35}" type="VALUE">
                      <a:rPr lang="ru-RU" smtClean="0"/>
                      <a:pPr>
                        <a:defRPr/>
                      </a:pPr>
                      <a:t>[ЗНАЧЕНИЕ]</a:t>
                    </a:fld>
                    <a:endParaRPr lang="ru-RU" dirty="0" smtClean="0"/>
                  </a:p>
                  <a:p>
                    <a:pPr>
                      <a:defRPr/>
                    </a:pPr>
                    <a:r>
                      <a:rPr lang="ru-RU" dirty="0" smtClean="0"/>
                      <a:t>платные услуги и компенсация затрат</a:t>
                    </a:r>
                  </a:p>
                  <a:p>
                    <a:pPr>
                      <a:defRPr/>
                    </a:pPr>
                    <a:r>
                      <a:rPr lang="ru-RU" dirty="0" smtClean="0"/>
                      <a:t>4,5%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445782823333986"/>
                      <c:h val="0.2473326747509651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14161720652873822"/>
                  <c:y val="-3.9963384686760112E-2"/>
                </c:manualLayout>
              </c:layout>
              <c:tx>
                <c:rich>
                  <a:bodyPr/>
                  <a:lstStyle/>
                  <a:p>
                    <a:fld id="{15459064-8E64-4423-82F4-0EE329F5665D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продажа имущества</a:t>
                    </a:r>
                  </a:p>
                  <a:p>
                    <a:r>
                      <a:rPr lang="ru-RU" dirty="0" smtClean="0"/>
                      <a:t>27,9%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-0.19407271573485635"/>
                  <c:y val="3.6779792186600116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fld id="{969B64D1-550A-40ED-9C44-A546C7E74954}" type="VALUE">
                      <a:rPr lang="ru-RU" smtClean="0"/>
                      <a:pPr>
                        <a:defRPr/>
                      </a:pPr>
                      <a:t>[ЗНАЧЕНИЕ]</a:t>
                    </a:fld>
                    <a:r>
                      <a:rPr lang="ru-RU" baseline="0" dirty="0" smtClean="0"/>
                      <a:t> </a:t>
                    </a:r>
                    <a:r>
                      <a:rPr lang="ru-RU" dirty="0" smtClean="0"/>
                      <a:t>прочие неналоговые </a:t>
                    </a:r>
                  </a:p>
                  <a:p>
                    <a:pPr>
                      <a:defRPr/>
                    </a:pPr>
                    <a:r>
                      <a:rPr lang="ru-RU" dirty="0" smtClean="0"/>
                      <a:t>доходы</a:t>
                    </a:r>
                  </a:p>
                  <a:p>
                    <a:pPr>
                      <a:defRPr/>
                    </a:pPr>
                    <a:r>
                      <a:rPr lang="ru-RU" dirty="0" smtClean="0"/>
                      <a:t>0,6%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925737469320715"/>
                      <c:h val="0.22327975352488214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Штрафы</c:v>
                </c:pt>
                <c:pt idx="1">
                  <c:v>Аренда земли</c:v>
                </c:pt>
                <c:pt idx="2">
                  <c:v>Использование имущества</c:v>
                </c:pt>
                <c:pt idx="3">
                  <c:v>Негативное воздействие</c:v>
                </c:pt>
                <c:pt idx="4">
                  <c:v>Платные услуги и компенсация затрат</c:v>
                </c:pt>
                <c:pt idx="5">
                  <c:v>Продажа имущества</c:v>
                </c:pt>
                <c:pt idx="6">
                  <c:v>прочие неналоговые доходы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 formatCode="General">
                  <c:v>3.4</c:v>
                </c:pt>
                <c:pt idx="1">
                  <c:v>68.5</c:v>
                </c:pt>
                <c:pt idx="2">
                  <c:v>46</c:v>
                </c:pt>
                <c:pt idx="3">
                  <c:v>1</c:v>
                </c:pt>
                <c:pt idx="4">
                  <c:v>8</c:v>
                </c:pt>
                <c:pt idx="5">
                  <c:v>49.5</c:v>
                </c:pt>
                <c:pt idx="6" formatCode="General">
                  <c:v>1.1000000000000001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2613160800140242"/>
          <c:y val="1.8010763240042106E-3"/>
          <c:w val="0.51435700551653651"/>
          <c:h val="0.8748296560449752"/>
        </c:manualLayout>
      </c:layout>
      <c:bar3D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9 месяцев 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Аренда земли</c:v>
                </c:pt>
                <c:pt idx="1">
                  <c:v>Продажа имущества</c:v>
                </c:pt>
                <c:pt idx="2">
                  <c:v>Использование имущества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58.4</c:v>
                </c:pt>
                <c:pt idx="1">
                  <c:v>37.299999999999997</c:v>
                </c:pt>
                <c:pt idx="2">
                  <c:v>48.5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9 месяцев 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Аренда земли</c:v>
                </c:pt>
                <c:pt idx="1">
                  <c:v>Продажа имущества</c:v>
                </c:pt>
                <c:pt idx="2">
                  <c:v>Использование имущества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68.5</c:v>
                </c:pt>
                <c:pt idx="1">
                  <c:v>49.5</c:v>
                </c:pt>
                <c:pt idx="2">
                  <c:v>46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05394320"/>
        <c:axId val="305393928"/>
        <c:axId val="0"/>
      </c:bar3DChart>
      <c:valAx>
        <c:axId val="30539392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inorGridlines>
        <c:numFmt formatCode="0%" sourceLinked="1"/>
        <c:majorTickMark val="none"/>
        <c:minorTickMark val="none"/>
        <c:tickLblPos val="nextTo"/>
        <c:crossAx val="305394320"/>
        <c:crosses val="autoZero"/>
        <c:crossBetween val="between"/>
      </c:valAx>
      <c:catAx>
        <c:axId val="3053943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539392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0548612996651283"/>
          <c:y val="3.2380505084353715E-2"/>
          <c:w val="0.28847818493325239"/>
          <c:h val="0.2127852911238090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7477082177694921E-2"/>
          <c:y val="4.992962598425197E-2"/>
          <c:w val="0.88595052910642913"/>
          <c:h val="0.7821431506193109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blipFill>
              <a:blip xmlns:r="http://schemas.openxmlformats.org/officeDocument/2006/relationships" r:embed="rId3">
                <a:duotone>
                  <a:schemeClr val="accent1">
                    <a:shade val="88000"/>
                    <a:lumMod val="88000"/>
                  </a:schemeClr>
                  <a:schemeClr val="accent1"/>
                </a:duotone>
              </a:blip>
              <a:tile tx="0" ty="0" sx="100000" sy="100000" flip="none" algn="tl"/>
            </a:blipFill>
            <a:ln>
              <a:noFill/>
            </a:ln>
            <a:effectLst>
              <a:outerShdw blurRad="25400" dist="12700" dir="5400000" rotWithShape="0">
                <a:srgbClr val="000000">
                  <a:alpha val="60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3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 уточненный годовой</c:v>
                </c:pt>
                <c:pt idx="1">
                  <c:v>Фактическое исполнение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#,##0.0">
                  <c:v>2601.5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Столбец3</c:v>
                </c:pt>
              </c:strCache>
            </c:strRef>
          </c:tx>
          <c:spPr>
            <a:blipFill>
              <a:blip xmlns:r="http://schemas.openxmlformats.org/officeDocument/2006/relationships" r:embed="rId3">
                <a:duotone>
                  <a:schemeClr val="accent2">
                    <a:shade val="88000"/>
                    <a:lumMod val="88000"/>
                  </a:schemeClr>
                  <a:schemeClr val="accent2"/>
                </a:duotone>
              </a:blip>
              <a:tile tx="0" ty="0" sx="100000" sy="100000" flip="none" algn="tl"/>
            </a:blipFill>
            <a:ln>
              <a:noFill/>
            </a:ln>
            <a:effectLst>
              <a:outerShdw blurRad="25400" dist="12700" dir="5400000" rotWithShape="0">
                <a:srgbClr val="000000">
                  <a:alpha val="60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300" b="0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 уточненный годовой</c:v>
                </c:pt>
                <c:pt idx="1">
                  <c:v>Фактическое исполнение</c:v>
                </c:pt>
              </c:strCache>
            </c:strRef>
          </c:cat>
          <c:val>
            <c:numRef>
              <c:f>Лист1!$C$2:$C$3</c:f>
              <c:numCache>
                <c:formatCode>#,##0.0</c:formatCode>
                <c:ptCount val="2"/>
                <c:pt idx="1">
                  <c:v>1620.4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05396672"/>
        <c:axId val="305397064"/>
        <c:axId val="0"/>
      </c:bar3DChart>
      <c:catAx>
        <c:axId val="30539667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5397064"/>
        <c:crosses val="autoZero"/>
        <c:auto val="1"/>
        <c:lblAlgn val="ctr"/>
        <c:lblOffset val="100"/>
        <c:noMultiLvlLbl val="0"/>
      </c:catAx>
      <c:valAx>
        <c:axId val="305397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5396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  <c:userShapes r:id="rId5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871853443564987"/>
          <c:y val="0.1161642190648227"/>
          <c:w val="0.84677594540082723"/>
          <c:h val="0.4738998017314315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 9 месяцев 2017 года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dLbls>
            <c:dLbl>
              <c:idx val="0"/>
              <c:layout>
                <c:manualLayout>
                  <c:x val="-1.563173197557994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4456388314577513E-3"/>
                  <c:y val="-4.77352653546039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"/>
                  <c:y val="-2.61287840445712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5.2090418137822087E-2"/>
                  <c:y val="-1.8759061064545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1.4338966853729138E-3"/>
                  <c:y val="-5.44349667595233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физ.культура и спорт</c:v>
                </c:pt>
                <c:pt idx="9">
                  <c:v>средства массовой информации</c:v>
                </c:pt>
              </c:strCache>
            </c:strRef>
          </c:cat>
          <c:val>
            <c:numRef>
              <c:f>Лист1!$B$2:$B$11</c:f>
              <c:numCache>
                <c:formatCode>0.0</c:formatCode>
                <c:ptCount val="10"/>
                <c:pt idx="0">
                  <c:v>77.7</c:v>
                </c:pt>
                <c:pt idx="1">
                  <c:v>68.400000000000006</c:v>
                </c:pt>
                <c:pt idx="2">
                  <c:v>54.4</c:v>
                </c:pt>
                <c:pt idx="3">
                  <c:v>304.7</c:v>
                </c:pt>
                <c:pt idx="4">
                  <c:v>0.3</c:v>
                </c:pt>
                <c:pt idx="5">
                  <c:v>839.1</c:v>
                </c:pt>
                <c:pt idx="6">
                  <c:v>60.4</c:v>
                </c:pt>
                <c:pt idx="7">
                  <c:v>141.80000000000001</c:v>
                </c:pt>
                <c:pt idx="8">
                  <c:v>31.8</c:v>
                </c:pt>
                <c:pt idx="9">
                  <c:v>1.3</c:v>
                </c:pt>
              </c:numCache>
            </c:numRef>
          </c:val>
          <c:shape val="cylinder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 9 месяцев 2018 года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dLbls>
            <c:dLbl>
              <c:idx val="0"/>
              <c:layout>
                <c:manualLayout>
                  <c:x val="2.8443090785757056E-3"/>
                  <c:y val="-5.12525357264830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7972275889851443E-3"/>
                  <c:y val="-5.10852017814207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1753436610029619E-4"/>
                  <c:y val="-5.58586768822668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5937366489540909E-2"/>
                  <c:y val="-6.61594870803106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0095987528034374E-2"/>
                  <c:y val="-3.07347537516407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5.22785182856828E-2"/>
                  <c:y val="-1.22268650534028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4.2782057639485409E-3"/>
                  <c:y val="-4.94939862649006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1.8734706983776869E-2"/>
                  <c:y val="-5.23412350616736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5.8766053997613638E-3"/>
                  <c:y val="-1.96802550059595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7.2752756468794488E-3"/>
                  <c:y val="-1.76703617293551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8.6738996213536531E-3"/>
                  <c:y val="-0.113057238654394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физ.культура и спорт</c:v>
                </c:pt>
                <c:pt idx="9">
                  <c:v>средства массовой информации</c:v>
                </c:pt>
              </c:strCache>
            </c:strRef>
          </c:cat>
          <c:val>
            <c:numRef>
              <c:f>Лист1!$C$2:$C$11</c:f>
              <c:numCache>
                <c:formatCode>0.0</c:formatCode>
                <c:ptCount val="10"/>
                <c:pt idx="0">
                  <c:v>90.5</c:v>
                </c:pt>
                <c:pt idx="1">
                  <c:v>88.1</c:v>
                </c:pt>
                <c:pt idx="2">
                  <c:v>89.1</c:v>
                </c:pt>
                <c:pt idx="3">
                  <c:v>69.5</c:v>
                </c:pt>
                <c:pt idx="4">
                  <c:v>0.4</c:v>
                </c:pt>
                <c:pt idx="5">
                  <c:v>1004.1</c:v>
                </c:pt>
                <c:pt idx="6">
                  <c:v>87.2</c:v>
                </c:pt>
                <c:pt idx="7">
                  <c:v>141.6</c:v>
                </c:pt>
                <c:pt idx="8">
                  <c:v>47.2</c:v>
                </c:pt>
                <c:pt idx="9">
                  <c:v>2.7</c:v>
                </c:pt>
              </c:numCache>
            </c:numRef>
          </c:val>
          <c:shape val="cylinder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gapDepth val="0"/>
        <c:shape val="box"/>
        <c:axId val="306597784"/>
        <c:axId val="305396280"/>
        <c:axId val="0"/>
      </c:bar3DChart>
      <c:catAx>
        <c:axId val="306597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05396280"/>
        <c:crosses val="autoZero"/>
        <c:auto val="1"/>
        <c:lblAlgn val="ctr"/>
        <c:lblOffset val="0"/>
        <c:tickMarkSkip val="1"/>
        <c:noMultiLvlLbl val="0"/>
      </c:catAx>
      <c:valAx>
        <c:axId val="305396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>
              <a:outerShdw blurRad="50800" dist="50800" dir="5400000" algn="ctr" rotWithShape="0">
                <a:schemeClr val="tx1"/>
              </a:outerShdw>
            </a:effectLst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6597784"/>
        <c:crosses val="autoZero"/>
        <c:crossBetween val="between"/>
      </c:valAx>
      <c:spPr>
        <a:noFill/>
        <a:ln>
          <a:noFill/>
        </a:ln>
        <a:effectLst>
          <a:softEdge rad="292100"/>
        </a:effectLst>
      </c:spPr>
    </c:plotArea>
    <c:legend>
      <c:legendPos val="b"/>
      <c:layout>
        <c:manualLayout>
          <c:xMode val="edge"/>
          <c:yMode val="edge"/>
          <c:x val="0.11385150972385183"/>
          <c:y val="2.6840982003371368E-2"/>
          <c:w val="0.79087660569590623"/>
          <c:h val="7.54844903272855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 flip="none" rotWithShape="1"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10800000" scaled="1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Relationship Id="rId6" Type="http://schemas.openxmlformats.org/officeDocument/2006/relationships/image" Target="../media/image14.gif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Relationship Id="rId6" Type="http://schemas.openxmlformats.org/officeDocument/2006/relationships/image" Target="../media/image14.gif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548BF2-D9DC-441D-B54F-F28A639454DD}" type="doc">
      <dgm:prSet loTypeId="urn:microsoft.com/office/officeart/2005/8/layout/vList3" loCatId="list" qsTypeId="urn:microsoft.com/office/officeart/2005/8/quickstyle/3d9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C5248E-FAA8-4EC3-9DD6-F33EB969A390}">
      <dgm:prSet phldrT="[Текст]"/>
      <dgm:spPr/>
      <dgm:t>
        <a:bodyPr/>
        <a:lstStyle/>
        <a:p>
          <a:r>
            <a:rPr lang="ru-RU" dirty="0" smtClean="0"/>
            <a:t>общегосударственные вопросы – 90,5</a:t>
          </a:r>
          <a:endParaRPr lang="ru-RU" dirty="0"/>
        </a:p>
      </dgm:t>
    </dgm:pt>
    <dgm:pt modelId="{60C2ACCC-25AC-4E0D-9235-07FF325C781C}" type="parTrans" cxnId="{FA3F580C-EEBE-47FD-8485-0750733C284A}">
      <dgm:prSet/>
      <dgm:spPr/>
      <dgm:t>
        <a:bodyPr/>
        <a:lstStyle/>
        <a:p>
          <a:endParaRPr lang="ru-RU"/>
        </a:p>
      </dgm:t>
    </dgm:pt>
    <dgm:pt modelId="{D08B325C-74A7-4EEC-AAFB-DC5E457C40D3}" type="sibTrans" cxnId="{FA3F580C-EEBE-47FD-8485-0750733C284A}">
      <dgm:prSet/>
      <dgm:spPr/>
      <dgm:t>
        <a:bodyPr/>
        <a:lstStyle/>
        <a:p>
          <a:endParaRPr lang="ru-RU"/>
        </a:p>
      </dgm:t>
    </dgm:pt>
    <dgm:pt modelId="{944FE3C1-4D82-417F-BEDF-7C72A03866A9}">
      <dgm:prSet phldrT="[Текст]"/>
      <dgm:spPr/>
      <dgm:t>
        <a:bodyPr/>
        <a:lstStyle/>
        <a:p>
          <a:r>
            <a:rPr lang="ru-RU" dirty="0" err="1" smtClean="0"/>
            <a:t>нац.без</a:t>
          </a:r>
          <a:r>
            <a:rPr lang="ru-RU" dirty="0" smtClean="0"/>
            <a:t>. и </a:t>
          </a:r>
          <a:r>
            <a:rPr lang="ru-RU" dirty="0" err="1" smtClean="0"/>
            <a:t>прав.деятельность</a:t>
          </a:r>
          <a:r>
            <a:rPr lang="ru-RU" dirty="0" smtClean="0"/>
            <a:t> – 88,1</a:t>
          </a:r>
          <a:endParaRPr lang="ru-RU" dirty="0"/>
        </a:p>
      </dgm:t>
    </dgm:pt>
    <dgm:pt modelId="{81B03805-B027-4F21-AD18-10BE35858708}" type="parTrans" cxnId="{D748F38C-E8FF-419C-9BFA-D56FD467D214}">
      <dgm:prSet/>
      <dgm:spPr/>
      <dgm:t>
        <a:bodyPr/>
        <a:lstStyle/>
        <a:p>
          <a:endParaRPr lang="ru-RU"/>
        </a:p>
      </dgm:t>
    </dgm:pt>
    <dgm:pt modelId="{7A4869EC-8A3B-43F0-99CB-B80E2112B05F}" type="sibTrans" cxnId="{D748F38C-E8FF-419C-9BFA-D56FD467D214}">
      <dgm:prSet/>
      <dgm:spPr/>
      <dgm:t>
        <a:bodyPr/>
        <a:lstStyle/>
        <a:p>
          <a:endParaRPr lang="ru-RU"/>
        </a:p>
      </dgm:t>
    </dgm:pt>
    <dgm:pt modelId="{2391B521-0CED-45E6-91DC-65639289D06E}">
      <dgm:prSet phldrT="[Текст]"/>
      <dgm:spPr/>
      <dgm:t>
        <a:bodyPr/>
        <a:lstStyle/>
        <a:p>
          <a:r>
            <a:rPr lang="ru-RU" dirty="0" smtClean="0"/>
            <a:t>национальная экономика – 89,1</a:t>
          </a:r>
          <a:endParaRPr lang="ru-RU" dirty="0"/>
        </a:p>
      </dgm:t>
    </dgm:pt>
    <dgm:pt modelId="{E6F392D0-D8C0-442E-8CB5-5A0E4CE2304C}" type="parTrans" cxnId="{4CEFA4C4-7292-4A26-B56B-962237E48B31}">
      <dgm:prSet/>
      <dgm:spPr/>
      <dgm:t>
        <a:bodyPr/>
        <a:lstStyle/>
        <a:p>
          <a:endParaRPr lang="ru-RU"/>
        </a:p>
      </dgm:t>
    </dgm:pt>
    <dgm:pt modelId="{5328C366-1D04-4DEA-AA10-57CF20575E7C}" type="sibTrans" cxnId="{4CEFA4C4-7292-4A26-B56B-962237E48B31}">
      <dgm:prSet/>
      <dgm:spPr/>
      <dgm:t>
        <a:bodyPr/>
        <a:lstStyle/>
        <a:p>
          <a:endParaRPr lang="ru-RU"/>
        </a:p>
      </dgm:t>
    </dgm:pt>
    <dgm:pt modelId="{715D7CA1-90E5-4570-8472-4E5397224F19}">
      <dgm:prSet phldrT="[Текст]"/>
      <dgm:spPr/>
      <dgm:t>
        <a:bodyPr/>
        <a:lstStyle/>
        <a:p>
          <a:r>
            <a:rPr lang="ru-RU" dirty="0" smtClean="0"/>
            <a:t>ЖКХ – 69,5</a:t>
          </a:r>
          <a:endParaRPr lang="ru-RU" dirty="0"/>
        </a:p>
      </dgm:t>
    </dgm:pt>
    <dgm:pt modelId="{01F030B6-34EB-4CAC-B400-41978ECFC8BF}" type="parTrans" cxnId="{E88C4ABD-D9DA-4FCE-8975-9DFA78EDF5D9}">
      <dgm:prSet/>
      <dgm:spPr/>
      <dgm:t>
        <a:bodyPr/>
        <a:lstStyle/>
        <a:p>
          <a:endParaRPr lang="ru-RU"/>
        </a:p>
      </dgm:t>
    </dgm:pt>
    <dgm:pt modelId="{22A57863-DAFC-44A9-9189-5C83C1D298FC}" type="sibTrans" cxnId="{E88C4ABD-D9DA-4FCE-8975-9DFA78EDF5D9}">
      <dgm:prSet/>
      <dgm:spPr/>
      <dgm:t>
        <a:bodyPr/>
        <a:lstStyle/>
        <a:p>
          <a:endParaRPr lang="ru-RU"/>
        </a:p>
      </dgm:t>
    </dgm:pt>
    <dgm:pt modelId="{F1B2AFAA-5B99-4EB9-83A3-06E6181667B7}">
      <dgm:prSet phldrT="[Текст]"/>
      <dgm:spPr/>
      <dgm:t>
        <a:bodyPr/>
        <a:lstStyle/>
        <a:p>
          <a:r>
            <a:rPr lang="ru-RU" dirty="0" smtClean="0"/>
            <a:t>охрана окружающей среды – 0,4</a:t>
          </a:r>
          <a:endParaRPr lang="ru-RU" dirty="0"/>
        </a:p>
      </dgm:t>
    </dgm:pt>
    <dgm:pt modelId="{1D1AB764-35B7-40DE-96DF-783A1DA8BE32}" type="parTrans" cxnId="{F0EE61A7-90CE-4B2E-B63E-0CB7FC79C1AE}">
      <dgm:prSet/>
      <dgm:spPr/>
      <dgm:t>
        <a:bodyPr/>
        <a:lstStyle/>
        <a:p>
          <a:endParaRPr lang="ru-RU"/>
        </a:p>
      </dgm:t>
    </dgm:pt>
    <dgm:pt modelId="{A947A072-8557-4D29-BB4F-714841A7CD43}" type="sibTrans" cxnId="{F0EE61A7-90CE-4B2E-B63E-0CB7FC79C1AE}">
      <dgm:prSet/>
      <dgm:spPr/>
      <dgm:t>
        <a:bodyPr/>
        <a:lstStyle/>
        <a:p>
          <a:endParaRPr lang="ru-RU"/>
        </a:p>
      </dgm:t>
    </dgm:pt>
    <dgm:pt modelId="{DB734EB1-809C-4C8F-9EA0-69AD8F3CE36A}">
      <dgm:prSet phldrT="[Текст]"/>
      <dgm:spPr/>
      <dgm:t>
        <a:bodyPr/>
        <a:lstStyle/>
        <a:p>
          <a:r>
            <a:rPr lang="ru-RU" dirty="0" smtClean="0"/>
            <a:t>образование – 1004,1</a:t>
          </a:r>
          <a:endParaRPr lang="ru-RU" dirty="0"/>
        </a:p>
      </dgm:t>
    </dgm:pt>
    <dgm:pt modelId="{CC0DFD06-E0FE-4A20-8292-A894A811C06B}" type="parTrans" cxnId="{486544C2-29E8-48CE-9D38-32CC37A3F06E}">
      <dgm:prSet/>
      <dgm:spPr/>
      <dgm:t>
        <a:bodyPr/>
        <a:lstStyle/>
        <a:p>
          <a:endParaRPr lang="ru-RU"/>
        </a:p>
      </dgm:t>
    </dgm:pt>
    <dgm:pt modelId="{0B9ED8D1-2A39-43A8-AC47-32DEABF63A6C}" type="sibTrans" cxnId="{486544C2-29E8-48CE-9D38-32CC37A3F06E}">
      <dgm:prSet/>
      <dgm:spPr/>
      <dgm:t>
        <a:bodyPr/>
        <a:lstStyle/>
        <a:p>
          <a:endParaRPr lang="ru-RU"/>
        </a:p>
      </dgm:t>
    </dgm:pt>
    <dgm:pt modelId="{C252DA81-A517-4CF5-8A90-011C67449689}">
      <dgm:prSet phldrT="[Текст]"/>
      <dgm:spPr/>
      <dgm:t>
        <a:bodyPr/>
        <a:lstStyle/>
        <a:p>
          <a:r>
            <a:rPr lang="ru-RU" dirty="0" smtClean="0"/>
            <a:t>культура и кинематография – 87,2</a:t>
          </a:r>
          <a:endParaRPr lang="ru-RU" dirty="0"/>
        </a:p>
      </dgm:t>
    </dgm:pt>
    <dgm:pt modelId="{6F1FD424-67A5-42AC-9A76-4FD2E93C63F1}" type="parTrans" cxnId="{05FDB003-CE53-486A-986F-B473AC1C6A11}">
      <dgm:prSet/>
      <dgm:spPr/>
      <dgm:t>
        <a:bodyPr/>
        <a:lstStyle/>
        <a:p>
          <a:endParaRPr lang="ru-RU"/>
        </a:p>
      </dgm:t>
    </dgm:pt>
    <dgm:pt modelId="{34B61C1D-C9FA-4DCC-8326-7A8B36D2730D}" type="sibTrans" cxnId="{05FDB003-CE53-486A-986F-B473AC1C6A11}">
      <dgm:prSet/>
      <dgm:spPr/>
      <dgm:t>
        <a:bodyPr/>
        <a:lstStyle/>
        <a:p>
          <a:endParaRPr lang="ru-RU"/>
        </a:p>
      </dgm:t>
    </dgm:pt>
    <dgm:pt modelId="{0340EC69-FA4D-4CFC-8A84-BB1A3A4AD477}">
      <dgm:prSet phldrT="[Текст]"/>
      <dgm:spPr/>
      <dgm:t>
        <a:bodyPr/>
        <a:lstStyle/>
        <a:p>
          <a:r>
            <a:rPr lang="ru-RU" dirty="0" smtClean="0"/>
            <a:t>социальная политика – 141,6</a:t>
          </a:r>
          <a:endParaRPr lang="ru-RU" dirty="0"/>
        </a:p>
      </dgm:t>
    </dgm:pt>
    <dgm:pt modelId="{6E79D7F4-98CA-479C-BD55-F1ED97F66D77}" type="parTrans" cxnId="{2543C0F0-E852-4565-A046-700C31D020BD}">
      <dgm:prSet/>
      <dgm:spPr/>
      <dgm:t>
        <a:bodyPr/>
        <a:lstStyle/>
        <a:p>
          <a:endParaRPr lang="ru-RU"/>
        </a:p>
      </dgm:t>
    </dgm:pt>
    <dgm:pt modelId="{8182379B-3C37-49F3-BF01-D483F1D93E92}" type="sibTrans" cxnId="{2543C0F0-E852-4565-A046-700C31D020BD}">
      <dgm:prSet/>
      <dgm:spPr/>
      <dgm:t>
        <a:bodyPr/>
        <a:lstStyle/>
        <a:p>
          <a:endParaRPr lang="ru-RU"/>
        </a:p>
      </dgm:t>
    </dgm:pt>
    <dgm:pt modelId="{C2B177F3-318D-4912-B2F9-5FEF6AE3F55B}">
      <dgm:prSet phldrT="[Текст]"/>
      <dgm:spPr/>
      <dgm:t>
        <a:bodyPr/>
        <a:lstStyle/>
        <a:p>
          <a:r>
            <a:rPr lang="ru-RU" dirty="0" smtClean="0"/>
            <a:t>физическая культура и спорт – 47,2</a:t>
          </a:r>
          <a:endParaRPr lang="ru-RU" dirty="0"/>
        </a:p>
      </dgm:t>
    </dgm:pt>
    <dgm:pt modelId="{EE335D72-B78E-4229-9D71-A4F2DF1917FB}" type="parTrans" cxnId="{29E905B0-F98E-4F32-9912-9DE92B5C4384}">
      <dgm:prSet/>
      <dgm:spPr/>
      <dgm:t>
        <a:bodyPr/>
        <a:lstStyle/>
        <a:p>
          <a:endParaRPr lang="ru-RU"/>
        </a:p>
      </dgm:t>
    </dgm:pt>
    <dgm:pt modelId="{B1D9C115-EEAA-4B9B-A9E0-B14322193FB0}" type="sibTrans" cxnId="{29E905B0-F98E-4F32-9912-9DE92B5C4384}">
      <dgm:prSet/>
      <dgm:spPr/>
      <dgm:t>
        <a:bodyPr/>
        <a:lstStyle/>
        <a:p>
          <a:endParaRPr lang="ru-RU"/>
        </a:p>
      </dgm:t>
    </dgm:pt>
    <dgm:pt modelId="{F8220AF0-04B0-4575-9823-E29FEA7199B1}">
      <dgm:prSet phldrT="[Текст]"/>
      <dgm:spPr/>
      <dgm:t>
        <a:bodyPr/>
        <a:lstStyle/>
        <a:p>
          <a:r>
            <a:rPr lang="ru-RU" dirty="0" smtClean="0"/>
            <a:t>средства массовой информации – 2,7</a:t>
          </a:r>
          <a:endParaRPr lang="ru-RU" dirty="0"/>
        </a:p>
      </dgm:t>
    </dgm:pt>
    <dgm:pt modelId="{662E8625-7B0D-4B96-9E01-0B33D332A55F}" type="parTrans" cxnId="{796D9F45-20DF-4457-BCB9-B9D6C9CF0928}">
      <dgm:prSet/>
      <dgm:spPr/>
      <dgm:t>
        <a:bodyPr/>
        <a:lstStyle/>
        <a:p>
          <a:endParaRPr lang="ru-RU"/>
        </a:p>
      </dgm:t>
    </dgm:pt>
    <dgm:pt modelId="{4E9B13BC-9931-4701-AEDE-3D84E0387CE4}" type="sibTrans" cxnId="{796D9F45-20DF-4457-BCB9-B9D6C9CF0928}">
      <dgm:prSet/>
      <dgm:spPr/>
      <dgm:t>
        <a:bodyPr/>
        <a:lstStyle/>
        <a:p>
          <a:endParaRPr lang="ru-RU"/>
        </a:p>
      </dgm:t>
    </dgm:pt>
    <dgm:pt modelId="{5441A107-7835-458B-A265-DF372BA8CAD2}">
      <dgm:prSet phldrT="[Текст]"/>
      <dgm:spPr/>
      <dgm:t>
        <a:bodyPr/>
        <a:lstStyle/>
        <a:p>
          <a:r>
            <a:rPr lang="ru-RU" dirty="0" smtClean="0"/>
            <a:t>обслуживание </a:t>
          </a:r>
          <a:r>
            <a:rPr lang="ru-RU" dirty="0" err="1" smtClean="0"/>
            <a:t>мун.долга</a:t>
          </a:r>
          <a:r>
            <a:rPr lang="ru-RU" dirty="0" smtClean="0"/>
            <a:t> – 0,03</a:t>
          </a:r>
          <a:endParaRPr lang="ru-RU" dirty="0"/>
        </a:p>
      </dgm:t>
    </dgm:pt>
    <dgm:pt modelId="{133987AC-D294-4A3C-B94F-8394E96B5144}" type="parTrans" cxnId="{7B6BBF7A-5986-4B0E-A75D-922C0082E5FD}">
      <dgm:prSet/>
      <dgm:spPr/>
      <dgm:t>
        <a:bodyPr/>
        <a:lstStyle/>
        <a:p>
          <a:endParaRPr lang="ru-RU"/>
        </a:p>
      </dgm:t>
    </dgm:pt>
    <dgm:pt modelId="{900C4B38-C1C2-4ACA-82C0-27674B0E078B}" type="sibTrans" cxnId="{7B6BBF7A-5986-4B0E-A75D-922C0082E5FD}">
      <dgm:prSet/>
      <dgm:spPr/>
      <dgm:t>
        <a:bodyPr/>
        <a:lstStyle/>
        <a:p>
          <a:endParaRPr lang="ru-RU"/>
        </a:p>
      </dgm:t>
    </dgm:pt>
    <dgm:pt modelId="{835CE2CC-43C7-4BD6-800E-1F7388C83BCF}" type="pres">
      <dgm:prSet presAssocID="{6A548BF2-D9DC-441D-B54F-F28A639454D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B86D27-32BD-4B63-9A87-6212E81793EE}" type="pres">
      <dgm:prSet presAssocID="{50C5248E-FAA8-4EC3-9DD6-F33EB969A390}" presName="composite" presStyleCnt="0"/>
      <dgm:spPr/>
    </dgm:pt>
    <dgm:pt modelId="{1BDC5558-9062-49D4-B58E-B69A511BE88B}" type="pres">
      <dgm:prSet presAssocID="{50C5248E-FAA8-4EC3-9DD6-F33EB969A390}" presName="imgShp" presStyleLbl="fgImgPlace1" presStyleIdx="0" presStyleCnt="1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A01AB187-42DD-4C36-BF94-B9409D3521E7}" type="pres">
      <dgm:prSet presAssocID="{50C5248E-FAA8-4EC3-9DD6-F33EB969A390}" presName="txShp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8AF64D-D754-45DF-9CF8-549D6520DC21}" type="pres">
      <dgm:prSet presAssocID="{D08B325C-74A7-4EEC-AAFB-DC5E457C40D3}" presName="spacing" presStyleCnt="0"/>
      <dgm:spPr/>
    </dgm:pt>
    <dgm:pt modelId="{5149130C-F1FF-4ECC-9E2E-B36D11C73A87}" type="pres">
      <dgm:prSet presAssocID="{944FE3C1-4D82-417F-BEDF-7C72A03866A9}" presName="composite" presStyleCnt="0"/>
      <dgm:spPr/>
    </dgm:pt>
    <dgm:pt modelId="{EDEAF545-26FA-40D6-8B7C-E5858253BFA9}" type="pres">
      <dgm:prSet presAssocID="{944FE3C1-4D82-417F-BEDF-7C72A03866A9}" presName="imgShp" presStyleLbl="fgImgPlace1" presStyleIdx="1" presStyleCnt="11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ru-RU"/>
        </a:p>
      </dgm:t>
    </dgm:pt>
    <dgm:pt modelId="{DC090E5A-22B9-4594-80D3-E71C42E0C15B}" type="pres">
      <dgm:prSet presAssocID="{944FE3C1-4D82-417F-BEDF-7C72A03866A9}" presName="txShp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B7F412-AAE7-4D9E-A2BD-2F35318ED77E}" type="pres">
      <dgm:prSet presAssocID="{7A4869EC-8A3B-43F0-99CB-B80E2112B05F}" presName="spacing" presStyleCnt="0"/>
      <dgm:spPr/>
    </dgm:pt>
    <dgm:pt modelId="{E4CB75B1-D908-4EA0-8DF2-A8F94D40468E}" type="pres">
      <dgm:prSet presAssocID="{2391B521-0CED-45E6-91DC-65639289D06E}" presName="composite" presStyleCnt="0"/>
      <dgm:spPr/>
    </dgm:pt>
    <dgm:pt modelId="{A58D5112-BF6C-4188-A4DD-DC4B58C39A6C}" type="pres">
      <dgm:prSet presAssocID="{2391B521-0CED-45E6-91DC-65639289D06E}" presName="imgShp" presStyleLbl="fgImgPlace1" presStyleIdx="2" presStyleCnt="11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  <dgm:t>
        <a:bodyPr/>
        <a:lstStyle/>
        <a:p>
          <a:endParaRPr lang="ru-RU"/>
        </a:p>
      </dgm:t>
    </dgm:pt>
    <dgm:pt modelId="{A3FB471E-7432-4083-B0F6-8E98AA08E6D2}" type="pres">
      <dgm:prSet presAssocID="{2391B521-0CED-45E6-91DC-65639289D06E}" presName="txShp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DB41A5-AA56-4E90-A966-F96584DCD508}" type="pres">
      <dgm:prSet presAssocID="{5328C366-1D04-4DEA-AA10-57CF20575E7C}" presName="spacing" presStyleCnt="0"/>
      <dgm:spPr/>
    </dgm:pt>
    <dgm:pt modelId="{8586DA54-917E-4289-A850-22A95A8FFFDA}" type="pres">
      <dgm:prSet presAssocID="{715D7CA1-90E5-4570-8472-4E5397224F19}" presName="composite" presStyleCnt="0"/>
      <dgm:spPr/>
    </dgm:pt>
    <dgm:pt modelId="{BF4891D1-D186-402C-A6C9-18273921CE2C}" type="pres">
      <dgm:prSet presAssocID="{715D7CA1-90E5-4570-8472-4E5397224F19}" presName="imgShp" presStyleLbl="fgImgPlace1" presStyleIdx="3" presStyleCnt="11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  <dgm:t>
        <a:bodyPr/>
        <a:lstStyle/>
        <a:p>
          <a:endParaRPr lang="ru-RU"/>
        </a:p>
      </dgm:t>
    </dgm:pt>
    <dgm:pt modelId="{41C21C9D-72F6-49C2-A8AA-17010F68FFD5}" type="pres">
      <dgm:prSet presAssocID="{715D7CA1-90E5-4570-8472-4E5397224F19}" presName="txShp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40AD9-936C-4E63-9F81-E8344CBC44A1}" type="pres">
      <dgm:prSet presAssocID="{22A57863-DAFC-44A9-9189-5C83C1D298FC}" presName="spacing" presStyleCnt="0"/>
      <dgm:spPr/>
    </dgm:pt>
    <dgm:pt modelId="{8D9EF825-15C8-4FCC-8BD1-AF1B15E15DDD}" type="pres">
      <dgm:prSet presAssocID="{F1B2AFAA-5B99-4EB9-83A3-06E6181667B7}" presName="composite" presStyleCnt="0"/>
      <dgm:spPr/>
    </dgm:pt>
    <dgm:pt modelId="{FA989B22-3F7B-4996-8CD5-8B908DEAC719}" type="pres">
      <dgm:prSet presAssocID="{F1B2AFAA-5B99-4EB9-83A3-06E6181667B7}" presName="imgShp" presStyleLbl="fgImgPlace1" presStyleIdx="4" presStyleCnt="11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  <dgm:t>
        <a:bodyPr/>
        <a:lstStyle/>
        <a:p>
          <a:endParaRPr lang="ru-RU"/>
        </a:p>
      </dgm:t>
    </dgm:pt>
    <dgm:pt modelId="{38D124E3-B31C-4092-8D38-FC98B91901AD}" type="pres">
      <dgm:prSet presAssocID="{F1B2AFAA-5B99-4EB9-83A3-06E6181667B7}" presName="txShp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FAF3E5-5376-4A02-903E-23D077DE20A9}" type="pres">
      <dgm:prSet presAssocID="{A947A072-8557-4D29-BB4F-714841A7CD43}" presName="spacing" presStyleCnt="0"/>
      <dgm:spPr/>
    </dgm:pt>
    <dgm:pt modelId="{29FD365A-665A-4925-A92B-D9A05FF0391B}" type="pres">
      <dgm:prSet presAssocID="{DB734EB1-809C-4C8F-9EA0-69AD8F3CE36A}" presName="composite" presStyleCnt="0"/>
      <dgm:spPr/>
    </dgm:pt>
    <dgm:pt modelId="{22A1F2D1-2ABB-4EEC-BFB0-DF046CC9D858}" type="pres">
      <dgm:prSet presAssocID="{DB734EB1-809C-4C8F-9EA0-69AD8F3CE36A}" presName="imgShp" presStyleLbl="fgImgPlace1" presStyleIdx="5" presStyleCnt="11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  <dgm:t>
        <a:bodyPr/>
        <a:lstStyle/>
        <a:p>
          <a:endParaRPr lang="ru-RU"/>
        </a:p>
      </dgm:t>
    </dgm:pt>
    <dgm:pt modelId="{BCC54C0B-72CC-46F8-A5F8-3DA3DC106AA7}" type="pres">
      <dgm:prSet presAssocID="{DB734EB1-809C-4C8F-9EA0-69AD8F3CE36A}" presName="txShp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62EA2B-D223-4437-85D0-86E7AC169028}" type="pres">
      <dgm:prSet presAssocID="{0B9ED8D1-2A39-43A8-AC47-32DEABF63A6C}" presName="spacing" presStyleCnt="0"/>
      <dgm:spPr/>
    </dgm:pt>
    <dgm:pt modelId="{0415E664-4090-4961-946D-BED258557DAD}" type="pres">
      <dgm:prSet presAssocID="{C252DA81-A517-4CF5-8A90-011C67449689}" presName="composite" presStyleCnt="0"/>
      <dgm:spPr/>
    </dgm:pt>
    <dgm:pt modelId="{E998D9E4-5DDC-4DCA-99BD-CEEBB5316C26}" type="pres">
      <dgm:prSet presAssocID="{C252DA81-A517-4CF5-8A90-011C67449689}" presName="imgShp" presStyleLbl="fgImgPlace1" presStyleIdx="6" presStyleCnt="11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A00796C-A161-4FF5-845B-817C193ED8C5}" type="pres">
      <dgm:prSet presAssocID="{C252DA81-A517-4CF5-8A90-011C67449689}" presName="txShp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658DD8-C357-4CC1-81C6-522E50073EED}" type="pres">
      <dgm:prSet presAssocID="{34B61C1D-C9FA-4DCC-8326-7A8B36D2730D}" presName="spacing" presStyleCnt="0"/>
      <dgm:spPr/>
    </dgm:pt>
    <dgm:pt modelId="{D6E7F1C7-EF17-444C-9E20-1C207EB45F92}" type="pres">
      <dgm:prSet presAssocID="{0340EC69-FA4D-4CFC-8A84-BB1A3A4AD477}" presName="composite" presStyleCnt="0"/>
      <dgm:spPr/>
    </dgm:pt>
    <dgm:pt modelId="{2C22ECB7-D79E-415F-9D7A-6C107E746093}" type="pres">
      <dgm:prSet presAssocID="{0340EC69-FA4D-4CFC-8A84-BB1A3A4AD477}" presName="imgShp" presStyleLbl="fgImgPlace1" presStyleIdx="7" presStyleCnt="11"/>
      <dgm:spPr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E15A998-C08D-4AE6-A072-74F6D07B3D9D}" type="pres">
      <dgm:prSet presAssocID="{0340EC69-FA4D-4CFC-8A84-BB1A3A4AD477}" presName="txShp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03DFBB-C6F2-4E33-AD62-C1CBD0CF3311}" type="pres">
      <dgm:prSet presAssocID="{8182379B-3C37-49F3-BF01-D483F1D93E92}" presName="spacing" presStyleCnt="0"/>
      <dgm:spPr/>
    </dgm:pt>
    <dgm:pt modelId="{F0DD1BD8-EEBD-49C1-A676-F2560E4560FB}" type="pres">
      <dgm:prSet presAssocID="{C2B177F3-318D-4912-B2F9-5FEF6AE3F55B}" presName="composite" presStyleCnt="0"/>
      <dgm:spPr/>
    </dgm:pt>
    <dgm:pt modelId="{9B61432E-E9B4-44B8-A800-1298B8C3A6F5}" type="pres">
      <dgm:prSet presAssocID="{C2B177F3-318D-4912-B2F9-5FEF6AE3F55B}" presName="imgShp" presStyleLbl="fgImgPlace1" presStyleIdx="8" presStyleCnt="11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0497D56-CD7E-4D47-A214-70ECA97E3801}" type="pres">
      <dgm:prSet presAssocID="{C2B177F3-318D-4912-B2F9-5FEF6AE3F55B}" presName="txShp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6FF3C8-82FD-424E-B38E-6E12D16CF948}" type="pres">
      <dgm:prSet presAssocID="{B1D9C115-EEAA-4B9B-A9E0-B14322193FB0}" presName="spacing" presStyleCnt="0"/>
      <dgm:spPr/>
    </dgm:pt>
    <dgm:pt modelId="{D0456A14-46CE-49F5-9BC3-BED8C9D8441C}" type="pres">
      <dgm:prSet presAssocID="{F8220AF0-04B0-4575-9823-E29FEA7199B1}" presName="composite" presStyleCnt="0"/>
      <dgm:spPr/>
    </dgm:pt>
    <dgm:pt modelId="{06ED81BD-D42B-4498-8497-3AB3CA29316C}" type="pres">
      <dgm:prSet presAssocID="{F8220AF0-04B0-4575-9823-E29FEA7199B1}" presName="imgShp" presStyleLbl="fgImgPlace1" presStyleIdx="9" presStyleCnt="11"/>
      <dgm:spPr>
        <a:blipFill>
          <a:blip xmlns:r="http://schemas.openxmlformats.org/officeDocument/2006/relationships"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ru-RU"/>
        </a:p>
      </dgm:t>
    </dgm:pt>
    <dgm:pt modelId="{83E0BA6D-9933-4DBC-9CB5-8B6691E029E7}" type="pres">
      <dgm:prSet presAssocID="{F8220AF0-04B0-4575-9823-E29FEA7199B1}" presName="txShp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715F5C-E741-48FB-8771-320C5DCBF7C9}" type="pres">
      <dgm:prSet presAssocID="{4E9B13BC-9931-4701-AEDE-3D84E0387CE4}" presName="spacing" presStyleCnt="0"/>
      <dgm:spPr/>
    </dgm:pt>
    <dgm:pt modelId="{74803601-14AF-4274-9DE0-A06E0E0D37E4}" type="pres">
      <dgm:prSet presAssocID="{5441A107-7835-458B-A265-DF372BA8CAD2}" presName="composite" presStyleCnt="0"/>
      <dgm:spPr/>
    </dgm:pt>
    <dgm:pt modelId="{28ACFB1E-63F5-44B0-8EDB-8F50A160F7FF}" type="pres">
      <dgm:prSet presAssocID="{5441A107-7835-458B-A265-DF372BA8CAD2}" presName="imgShp" presStyleLbl="fgImgPlace1" presStyleIdx="10" presStyleCnt="11"/>
      <dgm:spPr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</dgm:spPr>
      <dgm:t>
        <a:bodyPr/>
        <a:lstStyle/>
        <a:p>
          <a:endParaRPr lang="ru-RU"/>
        </a:p>
      </dgm:t>
    </dgm:pt>
    <dgm:pt modelId="{5D838DEC-A6FB-44B3-BD96-30B1F26EC217}" type="pres">
      <dgm:prSet presAssocID="{5441A107-7835-458B-A265-DF372BA8CAD2}" presName="txShp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9AAF2C-7C5B-4BFE-A550-B61D4AD8C2DC}" type="presOf" srcId="{6A548BF2-D9DC-441D-B54F-F28A639454DD}" destId="{835CE2CC-43C7-4BD6-800E-1F7388C83BCF}" srcOrd="0" destOrd="0" presId="urn:microsoft.com/office/officeart/2005/8/layout/vList3"/>
    <dgm:cxn modelId="{FA3F580C-EEBE-47FD-8485-0750733C284A}" srcId="{6A548BF2-D9DC-441D-B54F-F28A639454DD}" destId="{50C5248E-FAA8-4EC3-9DD6-F33EB969A390}" srcOrd="0" destOrd="0" parTransId="{60C2ACCC-25AC-4E0D-9235-07FF325C781C}" sibTransId="{D08B325C-74A7-4EEC-AAFB-DC5E457C40D3}"/>
    <dgm:cxn modelId="{8795E80B-EF57-44EF-B0AA-CF4E963C6796}" type="presOf" srcId="{50C5248E-FAA8-4EC3-9DD6-F33EB969A390}" destId="{A01AB187-42DD-4C36-BF94-B9409D3521E7}" srcOrd="0" destOrd="0" presId="urn:microsoft.com/office/officeart/2005/8/layout/vList3"/>
    <dgm:cxn modelId="{D748F38C-E8FF-419C-9BFA-D56FD467D214}" srcId="{6A548BF2-D9DC-441D-B54F-F28A639454DD}" destId="{944FE3C1-4D82-417F-BEDF-7C72A03866A9}" srcOrd="1" destOrd="0" parTransId="{81B03805-B027-4F21-AD18-10BE35858708}" sibTransId="{7A4869EC-8A3B-43F0-99CB-B80E2112B05F}"/>
    <dgm:cxn modelId="{05FDB003-CE53-486A-986F-B473AC1C6A11}" srcId="{6A548BF2-D9DC-441D-B54F-F28A639454DD}" destId="{C252DA81-A517-4CF5-8A90-011C67449689}" srcOrd="6" destOrd="0" parTransId="{6F1FD424-67A5-42AC-9A76-4FD2E93C63F1}" sibTransId="{34B61C1D-C9FA-4DCC-8326-7A8B36D2730D}"/>
    <dgm:cxn modelId="{486544C2-29E8-48CE-9D38-32CC37A3F06E}" srcId="{6A548BF2-D9DC-441D-B54F-F28A639454DD}" destId="{DB734EB1-809C-4C8F-9EA0-69AD8F3CE36A}" srcOrd="5" destOrd="0" parTransId="{CC0DFD06-E0FE-4A20-8292-A894A811C06B}" sibTransId="{0B9ED8D1-2A39-43A8-AC47-32DEABF63A6C}"/>
    <dgm:cxn modelId="{E88C4ABD-D9DA-4FCE-8975-9DFA78EDF5D9}" srcId="{6A548BF2-D9DC-441D-B54F-F28A639454DD}" destId="{715D7CA1-90E5-4570-8472-4E5397224F19}" srcOrd="3" destOrd="0" parTransId="{01F030B6-34EB-4CAC-B400-41978ECFC8BF}" sibTransId="{22A57863-DAFC-44A9-9189-5C83C1D298FC}"/>
    <dgm:cxn modelId="{96A9C6BF-F701-4D1A-AD86-0B6D8521EF82}" type="presOf" srcId="{C2B177F3-318D-4912-B2F9-5FEF6AE3F55B}" destId="{00497D56-CD7E-4D47-A214-70ECA97E3801}" srcOrd="0" destOrd="0" presId="urn:microsoft.com/office/officeart/2005/8/layout/vList3"/>
    <dgm:cxn modelId="{11E11912-5498-4DDD-9E7B-A6AEACB8A4FE}" type="presOf" srcId="{5441A107-7835-458B-A265-DF372BA8CAD2}" destId="{5D838DEC-A6FB-44B3-BD96-30B1F26EC217}" srcOrd="0" destOrd="0" presId="urn:microsoft.com/office/officeart/2005/8/layout/vList3"/>
    <dgm:cxn modelId="{624044F1-EF6C-468D-9ED4-A7F898C3AE85}" type="presOf" srcId="{2391B521-0CED-45E6-91DC-65639289D06E}" destId="{A3FB471E-7432-4083-B0F6-8E98AA08E6D2}" srcOrd="0" destOrd="0" presId="urn:microsoft.com/office/officeart/2005/8/layout/vList3"/>
    <dgm:cxn modelId="{8CD77957-A9B6-4BCB-9A1C-47C26B3EB51B}" type="presOf" srcId="{944FE3C1-4D82-417F-BEDF-7C72A03866A9}" destId="{DC090E5A-22B9-4594-80D3-E71C42E0C15B}" srcOrd="0" destOrd="0" presId="urn:microsoft.com/office/officeart/2005/8/layout/vList3"/>
    <dgm:cxn modelId="{2543C0F0-E852-4565-A046-700C31D020BD}" srcId="{6A548BF2-D9DC-441D-B54F-F28A639454DD}" destId="{0340EC69-FA4D-4CFC-8A84-BB1A3A4AD477}" srcOrd="7" destOrd="0" parTransId="{6E79D7F4-98CA-479C-BD55-F1ED97F66D77}" sibTransId="{8182379B-3C37-49F3-BF01-D483F1D93E92}"/>
    <dgm:cxn modelId="{6E97DFF8-8DBF-4EC9-989B-C68FD9936DA4}" type="presOf" srcId="{F1B2AFAA-5B99-4EB9-83A3-06E6181667B7}" destId="{38D124E3-B31C-4092-8D38-FC98B91901AD}" srcOrd="0" destOrd="0" presId="urn:microsoft.com/office/officeart/2005/8/layout/vList3"/>
    <dgm:cxn modelId="{6AEECB40-289E-44E5-B463-A167B0134881}" type="presOf" srcId="{F8220AF0-04B0-4575-9823-E29FEA7199B1}" destId="{83E0BA6D-9933-4DBC-9CB5-8B6691E029E7}" srcOrd="0" destOrd="0" presId="urn:microsoft.com/office/officeart/2005/8/layout/vList3"/>
    <dgm:cxn modelId="{4CEFA4C4-7292-4A26-B56B-962237E48B31}" srcId="{6A548BF2-D9DC-441D-B54F-F28A639454DD}" destId="{2391B521-0CED-45E6-91DC-65639289D06E}" srcOrd="2" destOrd="0" parTransId="{E6F392D0-D8C0-442E-8CB5-5A0E4CE2304C}" sibTransId="{5328C366-1D04-4DEA-AA10-57CF20575E7C}"/>
    <dgm:cxn modelId="{7B6BBF7A-5986-4B0E-A75D-922C0082E5FD}" srcId="{6A548BF2-D9DC-441D-B54F-F28A639454DD}" destId="{5441A107-7835-458B-A265-DF372BA8CAD2}" srcOrd="10" destOrd="0" parTransId="{133987AC-D294-4A3C-B94F-8394E96B5144}" sibTransId="{900C4B38-C1C2-4ACA-82C0-27674B0E078B}"/>
    <dgm:cxn modelId="{29E905B0-F98E-4F32-9912-9DE92B5C4384}" srcId="{6A548BF2-D9DC-441D-B54F-F28A639454DD}" destId="{C2B177F3-318D-4912-B2F9-5FEF6AE3F55B}" srcOrd="8" destOrd="0" parTransId="{EE335D72-B78E-4229-9D71-A4F2DF1917FB}" sibTransId="{B1D9C115-EEAA-4B9B-A9E0-B14322193FB0}"/>
    <dgm:cxn modelId="{428CB88D-7D22-4B80-B53A-41BF7918E9F9}" type="presOf" srcId="{C252DA81-A517-4CF5-8A90-011C67449689}" destId="{2A00796C-A161-4FF5-845B-817C193ED8C5}" srcOrd="0" destOrd="0" presId="urn:microsoft.com/office/officeart/2005/8/layout/vList3"/>
    <dgm:cxn modelId="{E2C72390-9EEB-4A71-AE99-0E1F648E6DBF}" type="presOf" srcId="{0340EC69-FA4D-4CFC-8A84-BB1A3A4AD477}" destId="{1E15A998-C08D-4AE6-A072-74F6D07B3D9D}" srcOrd="0" destOrd="0" presId="urn:microsoft.com/office/officeart/2005/8/layout/vList3"/>
    <dgm:cxn modelId="{796D9F45-20DF-4457-BCB9-B9D6C9CF0928}" srcId="{6A548BF2-D9DC-441D-B54F-F28A639454DD}" destId="{F8220AF0-04B0-4575-9823-E29FEA7199B1}" srcOrd="9" destOrd="0" parTransId="{662E8625-7B0D-4B96-9E01-0B33D332A55F}" sibTransId="{4E9B13BC-9931-4701-AEDE-3D84E0387CE4}"/>
    <dgm:cxn modelId="{3D149967-FD24-4B1C-A7A8-922F17BE7B88}" type="presOf" srcId="{DB734EB1-809C-4C8F-9EA0-69AD8F3CE36A}" destId="{BCC54C0B-72CC-46F8-A5F8-3DA3DC106AA7}" srcOrd="0" destOrd="0" presId="urn:microsoft.com/office/officeart/2005/8/layout/vList3"/>
    <dgm:cxn modelId="{C2778144-7082-486E-A12F-B7F63C079BC2}" type="presOf" srcId="{715D7CA1-90E5-4570-8472-4E5397224F19}" destId="{41C21C9D-72F6-49C2-A8AA-17010F68FFD5}" srcOrd="0" destOrd="0" presId="urn:microsoft.com/office/officeart/2005/8/layout/vList3"/>
    <dgm:cxn modelId="{F0EE61A7-90CE-4B2E-B63E-0CB7FC79C1AE}" srcId="{6A548BF2-D9DC-441D-B54F-F28A639454DD}" destId="{F1B2AFAA-5B99-4EB9-83A3-06E6181667B7}" srcOrd="4" destOrd="0" parTransId="{1D1AB764-35B7-40DE-96DF-783A1DA8BE32}" sibTransId="{A947A072-8557-4D29-BB4F-714841A7CD43}"/>
    <dgm:cxn modelId="{A6464F4B-0287-4C1F-BA58-78C3F7078CF5}" type="presParOf" srcId="{835CE2CC-43C7-4BD6-800E-1F7388C83BCF}" destId="{33B86D27-32BD-4B63-9A87-6212E81793EE}" srcOrd="0" destOrd="0" presId="urn:microsoft.com/office/officeart/2005/8/layout/vList3"/>
    <dgm:cxn modelId="{FE219C25-FEF3-4A56-838C-E6234ACCBEE1}" type="presParOf" srcId="{33B86D27-32BD-4B63-9A87-6212E81793EE}" destId="{1BDC5558-9062-49D4-B58E-B69A511BE88B}" srcOrd="0" destOrd="0" presId="urn:microsoft.com/office/officeart/2005/8/layout/vList3"/>
    <dgm:cxn modelId="{7A7F3048-5A86-4EB3-BFDA-E57DDA58CF34}" type="presParOf" srcId="{33B86D27-32BD-4B63-9A87-6212E81793EE}" destId="{A01AB187-42DD-4C36-BF94-B9409D3521E7}" srcOrd="1" destOrd="0" presId="urn:microsoft.com/office/officeart/2005/8/layout/vList3"/>
    <dgm:cxn modelId="{82B1BDF6-A33F-429E-A3DC-3EB745677891}" type="presParOf" srcId="{835CE2CC-43C7-4BD6-800E-1F7388C83BCF}" destId="{298AF64D-D754-45DF-9CF8-549D6520DC21}" srcOrd="1" destOrd="0" presId="urn:microsoft.com/office/officeart/2005/8/layout/vList3"/>
    <dgm:cxn modelId="{89D5043E-494C-4777-90A2-11006978B5A6}" type="presParOf" srcId="{835CE2CC-43C7-4BD6-800E-1F7388C83BCF}" destId="{5149130C-F1FF-4ECC-9E2E-B36D11C73A87}" srcOrd="2" destOrd="0" presId="urn:microsoft.com/office/officeart/2005/8/layout/vList3"/>
    <dgm:cxn modelId="{F2691CB6-07B5-47CF-9402-D57B895693FF}" type="presParOf" srcId="{5149130C-F1FF-4ECC-9E2E-B36D11C73A87}" destId="{EDEAF545-26FA-40D6-8B7C-E5858253BFA9}" srcOrd="0" destOrd="0" presId="urn:microsoft.com/office/officeart/2005/8/layout/vList3"/>
    <dgm:cxn modelId="{A6B661C2-2E5E-4DA8-9ECE-56AB6A7E78B2}" type="presParOf" srcId="{5149130C-F1FF-4ECC-9E2E-B36D11C73A87}" destId="{DC090E5A-22B9-4594-80D3-E71C42E0C15B}" srcOrd="1" destOrd="0" presId="urn:microsoft.com/office/officeart/2005/8/layout/vList3"/>
    <dgm:cxn modelId="{83CB62CB-74EE-41D9-8828-7C42893AD5B8}" type="presParOf" srcId="{835CE2CC-43C7-4BD6-800E-1F7388C83BCF}" destId="{0CB7F412-AAE7-4D9E-A2BD-2F35318ED77E}" srcOrd="3" destOrd="0" presId="urn:microsoft.com/office/officeart/2005/8/layout/vList3"/>
    <dgm:cxn modelId="{34A99ABB-052D-488F-956F-E470D1084094}" type="presParOf" srcId="{835CE2CC-43C7-4BD6-800E-1F7388C83BCF}" destId="{E4CB75B1-D908-4EA0-8DF2-A8F94D40468E}" srcOrd="4" destOrd="0" presId="urn:microsoft.com/office/officeart/2005/8/layout/vList3"/>
    <dgm:cxn modelId="{D10325B4-9739-48C3-8A68-8C4B05C133BF}" type="presParOf" srcId="{E4CB75B1-D908-4EA0-8DF2-A8F94D40468E}" destId="{A58D5112-BF6C-4188-A4DD-DC4B58C39A6C}" srcOrd="0" destOrd="0" presId="urn:microsoft.com/office/officeart/2005/8/layout/vList3"/>
    <dgm:cxn modelId="{A0CCAAD0-EF02-42FF-A5C3-06E08727FF25}" type="presParOf" srcId="{E4CB75B1-D908-4EA0-8DF2-A8F94D40468E}" destId="{A3FB471E-7432-4083-B0F6-8E98AA08E6D2}" srcOrd="1" destOrd="0" presId="urn:microsoft.com/office/officeart/2005/8/layout/vList3"/>
    <dgm:cxn modelId="{69E54439-C260-43C3-90DF-33839543390C}" type="presParOf" srcId="{835CE2CC-43C7-4BD6-800E-1F7388C83BCF}" destId="{C1DB41A5-AA56-4E90-A966-F96584DCD508}" srcOrd="5" destOrd="0" presId="urn:microsoft.com/office/officeart/2005/8/layout/vList3"/>
    <dgm:cxn modelId="{8314FC42-19B9-4F37-BAAA-E68E6E07A04A}" type="presParOf" srcId="{835CE2CC-43C7-4BD6-800E-1F7388C83BCF}" destId="{8586DA54-917E-4289-A850-22A95A8FFFDA}" srcOrd="6" destOrd="0" presId="urn:microsoft.com/office/officeart/2005/8/layout/vList3"/>
    <dgm:cxn modelId="{4268746E-57C1-4771-AB4E-9874DDD01C45}" type="presParOf" srcId="{8586DA54-917E-4289-A850-22A95A8FFFDA}" destId="{BF4891D1-D186-402C-A6C9-18273921CE2C}" srcOrd="0" destOrd="0" presId="urn:microsoft.com/office/officeart/2005/8/layout/vList3"/>
    <dgm:cxn modelId="{E6A29115-686E-428A-AFF4-08BF68C78AD5}" type="presParOf" srcId="{8586DA54-917E-4289-A850-22A95A8FFFDA}" destId="{41C21C9D-72F6-49C2-A8AA-17010F68FFD5}" srcOrd="1" destOrd="0" presId="urn:microsoft.com/office/officeart/2005/8/layout/vList3"/>
    <dgm:cxn modelId="{1B9582D2-2860-4B52-BD60-7CD0AA7C329B}" type="presParOf" srcId="{835CE2CC-43C7-4BD6-800E-1F7388C83BCF}" destId="{4E640AD9-936C-4E63-9F81-E8344CBC44A1}" srcOrd="7" destOrd="0" presId="urn:microsoft.com/office/officeart/2005/8/layout/vList3"/>
    <dgm:cxn modelId="{1D9AC550-CDF4-4A21-8001-5D7E60616A16}" type="presParOf" srcId="{835CE2CC-43C7-4BD6-800E-1F7388C83BCF}" destId="{8D9EF825-15C8-4FCC-8BD1-AF1B15E15DDD}" srcOrd="8" destOrd="0" presId="urn:microsoft.com/office/officeart/2005/8/layout/vList3"/>
    <dgm:cxn modelId="{A6FA756B-CEBA-4EBB-B3C8-653FF68FA2C6}" type="presParOf" srcId="{8D9EF825-15C8-4FCC-8BD1-AF1B15E15DDD}" destId="{FA989B22-3F7B-4996-8CD5-8B908DEAC719}" srcOrd="0" destOrd="0" presId="urn:microsoft.com/office/officeart/2005/8/layout/vList3"/>
    <dgm:cxn modelId="{D7DFAAB3-CEA8-4E6C-96C9-1E5A1CA699EC}" type="presParOf" srcId="{8D9EF825-15C8-4FCC-8BD1-AF1B15E15DDD}" destId="{38D124E3-B31C-4092-8D38-FC98B91901AD}" srcOrd="1" destOrd="0" presId="urn:microsoft.com/office/officeart/2005/8/layout/vList3"/>
    <dgm:cxn modelId="{5C6F0747-03F1-483B-81DC-1862D284BE14}" type="presParOf" srcId="{835CE2CC-43C7-4BD6-800E-1F7388C83BCF}" destId="{F9FAF3E5-5376-4A02-903E-23D077DE20A9}" srcOrd="9" destOrd="0" presId="urn:microsoft.com/office/officeart/2005/8/layout/vList3"/>
    <dgm:cxn modelId="{E05DE20A-FC7F-43E7-8A4D-EE135EBA7F51}" type="presParOf" srcId="{835CE2CC-43C7-4BD6-800E-1F7388C83BCF}" destId="{29FD365A-665A-4925-A92B-D9A05FF0391B}" srcOrd="10" destOrd="0" presId="urn:microsoft.com/office/officeart/2005/8/layout/vList3"/>
    <dgm:cxn modelId="{B36DB5EB-222A-4C86-AB1C-F74BD2E1BBBB}" type="presParOf" srcId="{29FD365A-665A-4925-A92B-D9A05FF0391B}" destId="{22A1F2D1-2ABB-4EEC-BFB0-DF046CC9D858}" srcOrd="0" destOrd="0" presId="urn:microsoft.com/office/officeart/2005/8/layout/vList3"/>
    <dgm:cxn modelId="{F72406F8-515F-4599-9509-8460DFC4204B}" type="presParOf" srcId="{29FD365A-665A-4925-A92B-D9A05FF0391B}" destId="{BCC54C0B-72CC-46F8-A5F8-3DA3DC106AA7}" srcOrd="1" destOrd="0" presId="urn:microsoft.com/office/officeart/2005/8/layout/vList3"/>
    <dgm:cxn modelId="{EC6CDCC7-D0F7-4E03-B784-8E58F53CA2D2}" type="presParOf" srcId="{835CE2CC-43C7-4BD6-800E-1F7388C83BCF}" destId="{4862EA2B-D223-4437-85D0-86E7AC169028}" srcOrd="11" destOrd="0" presId="urn:microsoft.com/office/officeart/2005/8/layout/vList3"/>
    <dgm:cxn modelId="{8E7D71C4-E459-4A6F-872D-543997BFBD27}" type="presParOf" srcId="{835CE2CC-43C7-4BD6-800E-1F7388C83BCF}" destId="{0415E664-4090-4961-946D-BED258557DAD}" srcOrd="12" destOrd="0" presId="urn:microsoft.com/office/officeart/2005/8/layout/vList3"/>
    <dgm:cxn modelId="{667D91E9-501A-4C21-ADFB-770F646EEBC8}" type="presParOf" srcId="{0415E664-4090-4961-946D-BED258557DAD}" destId="{E998D9E4-5DDC-4DCA-99BD-CEEBB5316C26}" srcOrd="0" destOrd="0" presId="urn:microsoft.com/office/officeart/2005/8/layout/vList3"/>
    <dgm:cxn modelId="{92049F16-597C-41E9-B9B8-EFE21E4B1DDF}" type="presParOf" srcId="{0415E664-4090-4961-946D-BED258557DAD}" destId="{2A00796C-A161-4FF5-845B-817C193ED8C5}" srcOrd="1" destOrd="0" presId="urn:microsoft.com/office/officeart/2005/8/layout/vList3"/>
    <dgm:cxn modelId="{8911D035-FA54-485A-A6AD-FC4E4343E690}" type="presParOf" srcId="{835CE2CC-43C7-4BD6-800E-1F7388C83BCF}" destId="{57658DD8-C357-4CC1-81C6-522E50073EED}" srcOrd="13" destOrd="0" presId="urn:microsoft.com/office/officeart/2005/8/layout/vList3"/>
    <dgm:cxn modelId="{E935DD31-8A82-4F2E-A4F0-28E526687524}" type="presParOf" srcId="{835CE2CC-43C7-4BD6-800E-1F7388C83BCF}" destId="{D6E7F1C7-EF17-444C-9E20-1C207EB45F92}" srcOrd="14" destOrd="0" presId="urn:microsoft.com/office/officeart/2005/8/layout/vList3"/>
    <dgm:cxn modelId="{52C3F821-FF45-4C7A-B18C-E2E8ACD69894}" type="presParOf" srcId="{D6E7F1C7-EF17-444C-9E20-1C207EB45F92}" destId="{2C22ECB7-D79E-415F-9D7A-6C107E746093}" srcOrd="0" destOrd="0" presId="urn:microsoft.com/office/officeart/2005/8/layout/vList3"/>
    <dgm:cxn modelId="{A77A0023-50DF-4CE7-AF2D-DEF148B759F2}" type="presParOf" srcId="{D6E7F1C7-EF17-444C-9E20-1C207EB45F92}" destId="{1E15A998-C08D-4AE6-A072-74F6D07B3D9D}" srcOrd="1" destOrd="0" presId="urn:microsoft.com/office/officeart/2005/8/layout/vList3"/>
    <dgm:cxn modelId="{A3FD0EC6-DA43-4627-9C58-0C587C7FED35}" type="presParOf" srcId="{835CE2CC-43C7-4BD6-800E-1F7388C83BCF}" destId="{2D03DFBB-C6F2-4E33-AD62-C1CBD0CF3311}" srcOrd="15" destOrd="0" presId="urn:microsoft.com/office/officeart/2005/8/layout/vList3"/>
    <dgm:cxn modelId="{5CB3DD97-975A-473F-99ED-99CB5C1A907A}" type="presParOf" srcId="{835CE2CC-43C7-4BD6-800E-1F7388C83BCF}" destId="{F0DD1BD8-EEBD-49C1-A676-F2560E4560FB}" srcOrd="16" destOrd="0" presId="urn:microsoft.com/office/officeart/2005/8/layout/vList3"/>
    <dgm:cxn modelId="{B6D6AB2D-A713-4919-8665-98B05D2F2D33}" type="presParOf" srcId="{F0DD1BD8-EEBD-49C1-A676-F2560E4560FB}" destId="{9B61432E-E9B4-44B8-A800-1298B8C3A6F5}" srcOrd="0" destOrd="0" presId="urn:microsoft.com/office/officeart/2005/8/layout/vList3"/>
    <dgm:cxn modelId="{A80607F9-BD4C-491F-80DA-E001733DA277}" type="presParOf" srcId="{F0DD1BD8-EEBD-49C1-A676-F2560E4560FB}" destId="{00497D56-CD7E-4D47-A214-70ECA97E3801}" srcOrd="1" destOrd="0" presId="urn:microsoft.com/office/officeart/2005/8/layout/vList3"/>
    <dgm:cxn modelId="{1DAE4D0E-D91B-4857-BD68-A622C8A34966}" type="presParOf" srcId="{835CE2CC-43C7-4BD6-800E-1F7388C83BCF}" destId="{D86FF3C8-82FD-424E-B38E-6E12D16CF948}" srcOrd="17" destOrd="0" presId="urn:microsoft.com/office/officeart/2005/8/layout/vList3"/>
    <dgm:cxn modelId="{0F61C52E-64D7-4AA6-AB58-883DA3D2E28C}" type="presParOf" srcId="{835CE2CC-43C7-4BD6-800E-1F7388C83BCF}" destId="{D0456A14-46CE-49F5-9BC3-BED8C9D8441C}" srcOrd="18" destOrd="0" presId="urn:microsoft.com/office/officeart/2005/8/layout/vList3"/>
    <dgm:cxn modelId="{B27D0051-29CA-430B-AB8C-BC3C1A25FBA0}" type="presParOf" srcId="{D0456A14-46CE-49F5-9BC3-BED8C9D8441C}" destId="{06ED81BD-D42B-4498-8497-3AB3CA29316C}" srcOrd="0" destOrd="0" presId="urn:microsoft.com/office/officeart/2005/8/layout/vList3"/>
    <dgm:cxn modelId="{B3C94219-2DAE-4EE8-8234-A55ACD7BAC67}" type="presParOf" srcId="{D0456A14-46CE-49F5-9BC3-BED8C9D8441C}" destId="{83E0BA6D-9933-4DBC-9CB5-8B6691E029E7}" srcOrd="1" destOrd="0" presId="urn:microsoft.com/office/officeart/2005/8/layout/vList3"/>
    <dgm:cxn modelId="{9997161B-740E-4248-B484-694FF8088EFF}" type="presParOf" srcId="{835CE2CC-43C7-4BD6-800E-1F7388C83BCF}" destId="{D3715F5C-E741-48FB-8771-320C5DCBF7C9}" srcOrd="19" destOrd="0" presId="urn:microsoft.com/office/officeart/2005/8/layout/vList3"/>
    <dgm:cxn modelId="{A9B2E227-CE5C-4139-8F78-66E8C46318EB}" type="presParOf" srcId="{835CE2CC-43C7-4BD6-800E-1F7388C83BCF}" destId="{74803601-14AF-4274-9DE0-A06E0E0D37E4}" srcOrd="20" destOrd="0" presId="urn:microsoft.com/office/officeart/2005/8/layout/vList3"/>
    <dgm:cxn modelId="{6497A68A-D1DD-408C-AB21-35F0FE0C131B}" type="presParOf" srcId="{74803601-14AF-4274-9DE0-A06E0E0D37E4}" destId="{28ACFB1E-63F5-44B0-8EDB-8F50A160F7FF}" srcOrd="0" destOrd="0" presId="urn:microsoft.com/office/officeart/2005/8/layout/vList3"/>
    <dgm:cxn modelId="{50AA1B5D-3C04-4A10-9378-B12C095C144D}" type="presParOf" srcId="{74803601-14AF-4274-9DE0-A06E0E0D37E4}" destId="{5D838DEC-A6FB-44B3-BD96-30B1F26EC21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4052C0-7E86-49E5-A4BE-1D33E6686FE7}" type="doc">
      <dgm:prSet loTypeId="urn:microsoft.com/office/officeart/2005/8/layout/chevron2" loCatId="process" qsTypeId="urn:microsoft.com/office/officeart/2009/2/quickstyle/3d8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AFB63DA-BDF9-4CEF-BB1B-B0D78C78992E}">
      <dgm:prSet phldrT="[Текст]" custT="1"/>
      <dgm:spPr/>
      <dgm:t>
        <a:bodyPr/>
        <a:lstStyle/>
        <a:p>
          <a:r>
            <a:rPr lang="ru-RU" sz="1600" baseline="0" dirty="0" smtClean="0"/>
            <a:t>1288,8</a:t>
          </a:r>
        </a:p>
      </dgm:t>
    </dgm:pt>
    <dgm:pt modelId="{B6C770FC-516D-413B-9420-D29668822B27}" type="parTrans" cxnId="{E98021FF-E850-4BC5-8227-F9B4F9755F55}">
      <dgm:prSet/>
      <dgm:spPr/>
      <dgm:t>
        <a:bodyPr/>
        <a:lstStyle/>
        <a:p>
          <a:endParaRPr lang="ru-RU"/>
        </a:p>
      </dgm:t>
    </dgm:pt>
    <dgm:pt modelId="{D7EF54DB-A893-4A8D-BCD3-70E9F89C6B52}" type="sibTrans" cxnId="{E98021FF-E850-4BC5-8227-F9B4F9755F55}">
      <dgm:prSet/>
      <dgm:spPr/>
      <dgm:t>
        <a:bodyPr/>
        <a:lstStyle/>
        <a:p>
          <a:endParaRPr lang="ru-RU"/>
        </a:p>
      </dgm:t>
    </dgm:pt>
    <dgm:pt modelId="{E7FFECAB-5470-4317-B5B0-A4A08CFB885E}">
      <dgm:prSet phldrT="[Текст]"/>
      <dgm:spPr/>
      <dgm:t>
        <a:bodyPr/>
        <a:lstStyle/>
        <a:p>
          <a:r>
            <a:rPr lang="ru-RU" dirty="0" smtClean="0"/>
            <a:t>г. Березовский – 79,5%</a:t>
          </a:r>
          <a:endParaRPr lang="ru-RU" dirty="0"/>
        </a:p>
      </dgm:t>
    </dgm:pt>
    <dgm:pt modelId="{BA9B12F6-B326-4AB2-93DC-FDC03F439776}" type="parTrans" cxnId="{4A4BF3B5-6373-4098-92FA-F87C34C70511}">
      <dgm:prSet/>
      <dgm:spPr/>
      <dgm:t>
        <a:bodyPr/>
        <a:lstStyle/>
        <a:p>
          <a:endParaRPr lang="ru-RU"/>
        </a:p>
      </dgm:t>
    </dgm:pt>
    <dgm:pt modelId="{2F4AAC07-ED91-4EC5-BEF0-7DE4D21CDCAB}" type="sibTrans" cxnId="{4A4BF3B5-6373-4098-92FA-F87C34C70511}">
      <dgm:prSet/>
      <dgm:spPr/>
      <dgm:t>
        <a:bodyPr/>
        <a:lstStyle/>
        <a:p>
          <a:endParaRPr lang="ru-RU"/>
        </a:p>
      </dgm:t>
    </dgm:pt>
    <dgm:pt modelId="{8ACC7D93-27C2-4B4A-A786-D3DF606948FF}">
      <dgm:prSet phldrT="[Текст]" custT="1"/>
      <dgm:spPr/>
      <dgm:t>
        <a:bodyPr/>
        <a:lstStyle/>
        <a:p>
          <a:r>
            <a:rPr lang="ru-RU" sz="1800" dirty="0" smtClean="0"/>
            <a:t>141,6</a:t>
          </a:r>
          <a:endParaRPr lang="ru-RU" sz="1800" dirty="0"/>
        </a:p>
      </dgm:t>
    </dgm:pt>
    <dgm:pt modelId="{ED2F4F92-B8C5-4E06-8311-343FFEC9BAA5}" type="parTrans" cxnId="{9E72FAA5-057E-45F7-983A-CBE7D4F77B11}">
      <dgm:prSet/>
      <dgm:spPr/>
      <dgm:t>
        <a:bodyPr/>
        <a:lstStyle/>
        <a:p>
          <a:endParaRPr lang="ru-RU"/>
        </a:p>
      </dgm:t>
    </dgm:pt>
    <dgm:pt modelId="{6DD71B5C-0AA5-4829-A473-FCE599226F0D}" type="sibTrans" cxnId="{9E72FAA5-057E-45F7-983A-CBE7D4F77B11}">
      <dgm:prSet/>
      <dgm:spPr/>
      <dgm:t>
        <a:bodyPr/>
        <a:lstStyle/>
        <a:p>
          <a:endParaRPr lang="ru-RU"/>
        </a:p>
      </dgm:t>
    </dgm:pt>
    <dgm:pt modelId="{A5347D53-E0B4-48DD-AC45-AE8403ED3A26}">
      <dgm:prSet phldrT="[Текст]"/>
      <dgm:spPr/>
      <dgm:t>
        <a:bodyPr/>
        <a:lstStyle/>
        <a:p>
          <a:r>
            <a:rPr lang="ru-RU" dirty="0" smtClean="0"/>
            <a:t>п. Монетный – 8,7%</a:t>
          </a:r>
          <a:endParaRPr lang="ru-RU" dirty="0"/>
        </a:p>
      </dgm:t>
    </dgm:pt>
    <dgm:pt modelId="{1D635D09-68E5-407B-A770-4C8E85995906}" type="parTrans" cxnId="{5D2E9C8C-828A-4989-B25B-573E02A86444}">
      <dgm:prSet/>
      <dgm:spPr/>
      <dgm:t>
        <a:bodyPr/>
        <a:lstStyle/>
        <a:p>
          <a:endParaRPr lang="ru-RU"/>
        </a:p>
      </dgm:t>
    </dgm:pt>
    <dgm:pt modelId="{4583C787-A5CE-4F2D-92EC-9BF67CCC908F}" type="sibTrans" cxnId="{5D2E9C8C-828A-4989-B25B-573E02A86444}">
      <dgm:prSet/>
      <dgm:spPr/>
      <dgm:t>
        <a:bodyPr/>
        <a:lstStyle/>
        <a:p>
          <a:endParaRPr lang="ru-RU"/>
        </a:p>
      </dgm:t>
    </dgm:pt>
    <dgm:pt modelId="{2DED0FE4-A87A-4A95-88FF-9EC6EEEB0CDF}">
      <dgm:prSet phldrT="[Текст]" custT="1"/>
      <dgm:spPr/>
      <dgm:t>
        <a:bodyPr/>
        <a:lstStyle/>
        <a:p>
          <a:r>
            <a:rPr lang="ru-RU" sz="1800" dirty="0" smtClean="0"/>
            <a:t>49,5</a:t>
          </a:r>
          <a:endParaRPr lang="ru-RU" sz="1800" dirty="0"/>
        </a:p>
      </dgm:t>
    </dgm:pt>
    <dgm:pt modelId="{418D3031-5327-407A-8C96-483B0D1827AB}" type="parTrans" cxnId="{B633DF8D-222D-4D4B-ABB5-D2A78ABDC718}">
      <dgm:prSet/>
      <dgm:spPr/>
      <dgm:t>
        <a:bodyPr/>
        <a:lstStyle/>
        <a:p>
          <a:endParaRPr lang="ru-RU"/>
        </a:p>
      </dgm:t>
    </dgm:pt>
    <dgm:pt modelId="{942109BF-0840-44EF-8E71-3D60FCD4FF34}" type="sibTrans" cxnId="{B633DF8D-222D-4D4B-ABB5-D2A78ABDC718}">
      <dgm:prSet/>
      <dgm:spPr/>
      <dgm:t>
        <a:bodyPr/>
        <a:lstStyle/>
        <a:p>
          <a:endParaRPr lang="ru-RU"/>
        </a:p>
      </dgm:t>
    </dgm:pt>
    <dgm:pt modelId="{C6625C10-F5F6-4848-876E-AC35E45A53B9}">
      <dgm:prSet phldrT="[Текст]"/>
      <dgm:spPr/>
      <dgm:t>
        <a:bodyPr/>
        <a:lstStyle/>
        <a:p>
          <a:r>
            <a:rPr lang="ru-RU" dirty="0" smtClean="0"/>
            <a:t>п. Лосиный – 3,1%</a:t>
          </a:r>
          <a:endParaRPr lang="ru-RU" dirty="0"/>
        </a:p>
      </dgm:t>
    </dgm:pt>
    <dgm:pt modelId="{08E60F92-B911-4302-A495-C4AC6E2618F4}" type="parTrans" cxnId="{DAE63490-473D-44EA-AEEE-F9289860433B}">
      <dgm:prSet/>
      <dgm:spPr/>
      <dgm:t>
        <a:bodyPr/>
        <a:lstStyle/>
        <a:p>
          <a:endParaRPr lang="ru-RU"/>
        </a:p>
      </dgm:t>
    </dgm:pt>
    <dgm:pt modelId="{606F7778-EF13-4AD4-BD84-8E2EFC83F649}" type="sibTrans" cxnId="{DAE63490-473D-44EA-AEEE-F9289860433B}">
      <dgm:prSet/>
      <dgm:spPr/>
      <dgm:t>
        <a:bodyPr/>
        <a:lstStyle/>
        <a:p>
          <a:endParaRPr lang="ru-RU"/>
        </a:p>
      </dgm:t>
    </dgm:pt>
    <dgm:pt modelId="{03B819A8-D62E-4F2D-BABF-0FF34A767999}">
      <dgm:prSet phldrT="[Текст]" custT="1"/>
      <dgm:spPr/>
      <dgm:t>
        <a:bodyPr/>
        <a:lstStyle/>
        <a:p>
          <a:r>
            <a:rPr lang="ru-RU" sz="1800" dirty="0" smtClean="0"/>
            <a:t>40,3</a:t>
          </a:r>
          <a:endParaRPr lang="ru-RU" sz="1800" dirty="0"/>
        </a:p>
      </dgm:t>
    </dgm:pt>
    <dgm:pt modelId="{32DD1FC8-694E-4D81-A0F9-DDD9AA715FE4}" type="parTrans" cxnId="{3B471187-1DC5-45EA-89A4-A4E69DDB8167}">
      <dgm:prSet/>
      <dgm:spPr/>
      <dgm:t>
        <a:bodyPr/>
        <a:lstStyle/>
        <a:p>
          <a:endParaRPr lang="ru-RU"/>
        </a:p>
      </dgm:t>
    </dgm:pt>
    <dgm:pt modelId="{FED52B6F-0470-4B11-8DC3-A487EC4E195A}" type="sibTrans" cxnId="{3B471187-1DC5-45EA-89A4-A4E69DDB8167}">
      <dgm:prSet/>
      <dgm:spPr/>
      <dgm:t>
        <a:bodyPr/>
        <a:lstStyle/>
        <a:p>
          <a:endParaRPr lang="ru-RU"/>
        </a:p>
      </dgm:t>
    </dgm:pt>
    <dgm:pt modelId="{0B1AA8B4-9E2A-41AB-9926-3B95570FCF84}">
      <dgm:prSet phldrT="[Текст]" custT="1"/>
      <dgm:spPr/>
      <dgm:t>
        <a:bodyPr/>
        <a:lstStyle/>
        <a:p>
          <a:r>
            <a:rPr lang="ru-RU" sz="1800" dirty="0" smtClean="0"/>
            <a:t>37,9</a:t>
          </a:r>
          <a:endParaRPr lang="ru-RU" sz="1800" dirty="0"/>
        </a:p>
      </dgm:t>
    </dgm:pt>
    <dgm:pt modelId="{13E074E7-7A3D-40D8-BA0C-FFC2E4DBB21E}" type="parTrans" cxnId="{E39BDC8C-F51F-4B30-8381-E9424DA183EE}">
      <dgm:prSet/>
      <dgm:spPr/>
      <dgm:t>
        <a:bodyPr/>
        <a:lstStyle/>
        <a:p>
          <a:endParaRPr lang="ru-RU"/>
        </a:p>
      </dgm:t>
    </dgm:pt>
    <dgm:pt modelId="{68C9F56D-864A-4ED5-BB06-943BC037A7B5}" type="sibTrans" cxnId="{E39BDC8C-F51F-4B30-8381-E9424DA183EE}">
      <dgm:prSet/>
      <dgm:spPr/>
      <dgm:t>
        <a:bodyPr/>
        <a:lstStyle/>
        <a:p>
          <a:endParaRPr lang="ru-RU"/>
        </a:p>
      </dgm:t>
    </dgm:pt>
    <dgm:pt modelId="{E25059B7-2EDD-467A-B7AC-03B437EFD8FC}">
      <dgm:prSet phldrT="[Текст]" custT="1"/>
      <dgm:spPr/>
      <dgm:t>
        <a:bodyPr/>
        <a:lstStyle/>
        <a:p>
          <a:r>
            <a:rPr lang="ru-RU" sz="1800" dirty="0" smtClean="0"/>
            <a:t>38,4</a:t>
          </a:r>
          <a:endParaRPr lang="ru-RU" sz="1800" dirty="0"/>
        </a:p>
      </dgm:t>
    </dgm:pt>
    <dgm:pt modelId="{C1C96485-7FEC-4119-821B-19E4F9D90FB8}" type="parTrans" cxnId="{37E71E41-4A3D-448B-A8F8-571D013C5015}">
      <dgm:prSet/>
      <dgm:spPr/>
      <dgm:t>
        <a:bodyPr/>
        <a:lstStyle/>
        <a:p>
          <a:endParaRPr lang="ru-RU"/>
        </a:p>
      </dgm:t>
    </dgm:pt>
    <dgm:pt modelId="{75B09FE0-8C63-49E9-8766-7D1D77DAFCBF}" type="sibTrans" cxnId="{37E71E41-4A3D-448B-A8F8-571D013C5015}">
      <dgm:prSet/>
      <dgm:spPr/>
      <dgm:t>
        <a:bodyPr/>
        <a:lstStyle/>
        <a:p>
          <a:endParaRPr lang="ru-RU"/>
        </a:p>
      </dgm:t>
    </dgm:pt>
    <dgm:pt modelId="{09063542-05A3-41EE-A33D-899FCCC6BF45}">
      <dgm:prSet phldrT="[Текст]" custT="1"/>
      <dgm:spPr/>
      <dgm:t>
        <a:bodyPr/>
        <a:lstStyle/>
        <a:p>
          <a:r>
            <a:rPr lang="ru-RU" sz="1800" dirty="0" smtClean="0"/>
            <a:t>23,9</a:t>
          </a:r>
          <a:endParaRPr lang="ru-RU" sz="1800" dirty="0"/>
        </a:p>
      </dgm:t>
    </dgm:pt>
    <dgm:pt modelId="{7C3B9645-9C07-41A1-A086-9952EB636AC7}" type="parTrans" cxnId="{25CBFCFB-1760-4DC5-975B-D917036458C9}">
      <dgm:prSet/>
      <dgm:spPr/>
      <dgm:t>
        <a:bodyPr/>
        <a:lstStyle/>
        <a:p>
          <a:endParaRPr lang="ru-RU"/>
        </a:p>
      </dgm:t>
    </dgm:pt>
    <dgm:pt modelId="{04E1149A-8665-4058-8DAB-84F883D00FE5}" type="sibTrans" cxnId="{25CBFCFB-1760-4DC5-975B-D917036458C9}">
      <dgm:prSet/>
      <dgm:spPr/>
      <dgm:t>
        <a:bodyPr/>
        <a:lstStyle/>
        <a:p>
          <a:endParaRPr lang="ru-RU"/>
        </a:p>
      </dgm:t>
    </dgm:pt>
    <dgm:pt modelId="{4B4E426E-DE58-4E7B-9AB8-C408E073B8A1}">
      <dgm:prSet/>
      <dgm:spPr/>
      <dgm:t>
        <a:bodyPr/>
        <a:lstStyle/>
        <a:p>
          <a:r>
            <a:rPr lang="ru-RU" dirty="0" smtClean="0"/>
            <a:t>п. </a:t>
          </a:r>
          <a:r>
            <a:rPr lang="ru-RU" dirty="0" err="1" smtClean="0"/>
            <a:t>Ключевск</a:t>
          </a:r>
          <a:r>
            <a:rPr lang="ru-RU" dirty="0" smtClean="0"/>
            <a:t> – 2,5%</a:t>
          </a:r>
          <a:endParaRPr lang="ru-RU" dirty="0"/>
        </a:p>
      </dgm:t>
    </dgm:pt>
    <dgm:pt modelId="{E175774B-35F2-4A05-85B8-616FD1F4AA3D}" type="parTrans" cxnId="{87C9FEAF-CD6A-46DF-92D9-DDA06DBFE0E1}">
      <dgm:prSet/>
      <dgm:spPr/>
      <dgm:t>
        <a:bodyPr/>
        <a:lstStyle/>
        <a:p>
          <a:endParaRPr lang="ru-RU"/>
        </a:p>
      </dgm:t>
    </dgm:pt>
    <dgm:pt modelId="{699F9EBD-6E9B-432E-A8F8-D67BC7EF2F62}" type="sibTrans" cxnId="{87C9FEAF-CD6A-46DF-92D9-DDA06DBFE0E1}">
      <dgm:prSet/>
      <dgm:spPr/>
      <dgm:t>
        <a:bodyPr/>
        <a:lstStyle/>
        <a:p>
          <a:endParaRPr lang="ru-RU"/>
        </a:p>
      </dgm:t>
    </dgm:pt>
    <dgm:pt modelId="{D05A3952-324D-4240-941F-CA59071B2DEC}">
      <dgm:prSet/>
      <dgm:spPr/>
      <dgm:t>
        <a:bodyPr/>
        <a:lstStyle/>
        <a:p>
          <a:r>
            <a:rPr lang="ru-RU" dirty="0" smtClean="0"/>
            <a:t>п. Кедровка – 2,3%</a:t>
          </a:r>
          <a:endParaRPr lang="ru-RU" dirty="0"/>
        </a:p>
      </dgm:t>
    </dgm:pt>
    <dgm:pt modelId="{7F21D9A3-CE19-46BD-9622-75378FF60A3C}" type="parTrans" cxnId="{189749F3-0966-4BFE-B016-F8DBECFC860E}">
      <dgm:prSet/>
      <dgm:spPr/>
      <dgm:t>
        <a:bodyPr/>
        <a:lstStyle/>
        <a:p>
          <a:endParaRPr lang="ru-RU"/>
        </a:p>
      </dgm:t>
    </dgm:pt>
    <dgm:pt modelId="{E720156C-B369-4BFF-B522-18111939019E}" type="sibTrans" cxnId="{189749F3-0966-4BFE-B016-F8DBECFC860E}">
      <dgm:prSet/>
      <dgm:spPr/>
      <dgm:t>
        <a:bodyPr/>
        <a:lstStyle/>
        <a:p>
          <a:endParaRPr lang="ru-RU"/>
        </a:p>
      </dgm:t>
    </dgm:pt>
    <dgm:pt modelId="{39B59301-96D6-4919-B950-FC483DD6E497}">
      <dgm:prSet/>
      <dgm:spPr/>
      <dgm:t>
        <a:bodyPr/>
        <a:lstStyle/>
        <a:p>
          <a:r>
            <a:rPr lang="ru-RU" dirty="0" smtClean="0"/>
            <a:t>п. </a:t>
          </a:r>
          <a:r>
            <a:rPr lang="ru-RU" dirty="0" err="1" smtClean="0"/>
            <a:t>Старопышминск</a:t>
          </a:r>
          <a:r>
            <a:rPr lang="ru-RU" dirty="0" smtClean="0"/>
            <a:t> – 2,4%</a:t>
          </a:r>
          <a:endParaRPr lang="ru-RU" dirty="0"/>
        </a:p>
      </dgm:t>
    </dgm:pt>
    <dgm:pt modelId="{5BA9A538-D3BB-481D-A4B1-8C648A856807}" type="parTrans" cxnId="{E54C6E9E-E895-4EC7-AD4A-B163A39FA691}">
      <dgm:prSet/>
      <dgm:spPr/>
      <dgm:t>
        <a:bodyPr/>
        <a:lstStyle/>
        <a:p>
          <a:endParaRPr lang="ru-RU"/>
        </a:p>
      </dgm:t>
    </dgm:pt>
    <dgm:pt modelId="{CA02FC01-90B5-4554-9BF9-8E59B18F0D51}" type="sibTrans" cxnId="{E54C6E9E-E895-4EC7-AD4A-B163A39FA691}">
      <dgm:prSet/>
      <dgm:spPr/>
      <dgm:t>
        <a:bodyPr/>
        <a:lstStyle/>
        <a:p>
          <a:endParaRPr lang="ru-RU"/>
        </a:p>
      </dgm:t>
    </dgm:pt>
    <dgm:pt modelId="{EBBC9902-57F1-4CFD-90B4-5D7429BBD2B3}">
      <dgm:prSet/>
      <dgm:spPr/>
      <dgm:t>
        <a:bodyPr/>
        <a:lstStyle/>
        <a:p>
          <a:r>
            <a:rPr lang="ru-RU" dirty="0" smtClean="0"/>
            <a:t>п. </a:t>
          </a:r>
          <a:r>
            <a:rPr lang="ru-RU" dirty="0" err="1" smtClean="0"/>
            <a:t>Сарапулка</a:t>
          </a:r>
          <a:r>
            <a:rPr lang="ru-RU" dirty="0" smtClean="0"/>
            <a:t> – 1,5%</a:t>
          </a:r>
          <a:endParaRPr lang="ru-RU" dirty="0"/>
        </a:p>
      </dgm:t>
    </dgm:pt>
    <dgm:pt modelId="{D5A70EBD-9809-46E5-B6A6-D67BF80F77A3}" type="parTrans" cxnId="{ABBEC794-02C7-4D1E-888F-0185B95FEBA2}">
      <dgm:prSet/>
      <dgm:spPr/>
      <dgm:t>
        <a:bodyPr/>
        <a:lstStyle/>
        <a:p>
          <a:endParaRPr lang="ru-RU"/>
        </a:p>
      </dgm:t>
    </dgm:pt>
    <dgm:pt modelId="{463495D1-1427-4AD7-91EA-B92A224748E3}" type="sibTrans" cxnId="{ABBEC794-02C7-4D1E-888F-0185B95FEBA2}">
      <dgm:prSet/>
      <dgm:spPr/>
      <dgm:t>
        <a:bodyPr/>
        <a:lstStyle/>
        <a:p>
          <a:endParaRPr lang="ru-RU"/>
        </a:p>
      </dgm:t>
    </dgm:pt>
    <dgm:pt modelId="{5339E070-D008-47F7-8E73-D94500E7A378}" type="pres">
      <dgm:prSet presAssocID="{734052C0-7E86-49E5-A4BE-1D33E6686FE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17AE136-D26F-4E26-9ACB-A36C310BA406}" type="pres">
      <dgm:prSet presAssocID="{AAFB63DA-BDF9-4CEF-BB1B-B0D78C78992E}" presName="composite" presStyleCnt="0"/>
      <dgm:spPr/>
    </dgm:pt>
    <dgm:pt modelId="{4274139F-CDAC-404A-8BB4-F38D4E0E5DD5}" type="pres">
      <dgm:prSet presAssocID="{AAFB63DA-BDF9-4CEF-BB1B-B0D78C78992E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3D2CFF-FCA6-4EA6-97F3-996B423485DD}" type="pres">
      <dgm:prSet presAssocID="{AAFB63DA-BDF9-4CEF-BB1B-B0D78C78992E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F57635-8709-434E-880E-12BC85E17987}" type="pres">
      <dgm:prSet presAssocID="{D7EF54DB-A893-4A8D-BCD3-70E9F89C6B52}" presName="sp" presStyleCnt="0"/>
      <dgm:spPr/>
    </dgm:pt>
    <dgm:pt modelId="{F1680EA3-6073-4300-9A45-806A30F4C652}" type="pres">
      <dgm:prSet presAssocID="{8ACC7D93-27C2-4B4A-A786-D3DF606948FF}" presName="composite" presStyleCnt="0"/>
      <dgm:spPr/>
    </dgm:pt>
    <dgm:pt modelId="{CC33F34F-258D-4F44-8396-DA7646016A00}" type="pres">
      <dgm:prSet presAssocID="{8ACC7D93-27C2-4B4A-A786-D3DF606948FF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141301-55DF-43A2-AB60-1E9FF88FC106}" type="pres">
      <dgm:prSet presAssocID="{8ACC7D93-27C2-4B4A-A786-D3DF606948FF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101C37-4C2C-4145-A4A8-FE33D70E6E83}" type="pres">
      <dgm:prSet presAssocID="{6DD71B5C-0AA5-4829-A473-FCE599226F0D}" presName="sp" presStyleCnt="0"/>
      <dgm:spPr/>
    </dgm:pt>
    <dgm:pt modelId="{FCBDCFB2-D823-4B20-AC98-5F77E4A0840C}" type="pres">
      <dgm:prSet presAssocID="{2DED0FE4-A87A-4A95-88FF-9EC6EEEB0CDF}" presName="composite" presStyleCnt="0"/>
      <dgm:spPr/>
    </dgm:pt>
    <dgm:pt modelId="{919B39EE-36CC-4574-8C0F-536B7E185680}" type="pres">
      <dgm:prSet presAssocID="{2DED0FE4-A87A-4A95-88FF-9EC6EEEB0CDF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3C3371-62AF-40BE-A775-727302D3F278}" type="pres">
      <dgm:prSet presAssocID="{2DED0FE4-A87A-4A95-88FF-9EC6EEEB0CDF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1D1632-9B20-44CD-A706-557CDC60304D}" type="pres">
      <dgm:prSet presAssocID="{942109BF-0840-44EF-8E71-3D60FCD4FF34}" presName="sp" presStyleCnt="0"/>
      <dgm:spPr/>
    </dgm:pt>
    <dgm:pt modelId="{0ECFD71C-42A8-45DB-8780-0F40730AAA55}" type="pres">
      <dgm:prSet presAssocID="{03B819A8-D62E-4F2D-BABF-0FF34A767999}" presName="composite" presStyleCnt="0"/>
      <dgm:spPr/>
    </dgm:pt>
    <dgm:pt modelId="{C20FF71F-B25F-4EA0-A282-26B3948EDABB}" type="pres">
      <dgm:prSet presAssocID="{03B819A8-D62E-4F2D-BABF-0FF34A767999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F98A69-ACC8-460F-A21A-E6A55C5AEA27}" type="pres">
      <dgm:prSet presAssocID="{03B819A8-D62E-4F2D-BABF-0FF34A767999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CBEC06-2A5A-4B46-AC11-5F5C7E0361A1}" type="pres">
      <dgm:prSet presAssocID="{FED52B6F-0470-4B11-8DC3-A487EC4E195A}" presName="sp" presStyleCnt="0"/>
      <dgm:spPr/>
    </dgm:pt>
    <dgm:pt modelId="{802AE741-3344-4B91-AE01-A85090B3BD41}" type="pres">
      <dgm:prSet presAssocID="{0B1AA8B4-9E2A-41AB-9926-3B95570FCF84}" presName="composite" presStyleCnt="0"/>
      <dgm:spPr/>
    </dgm:pt>
    <dgm:pt modelId="{4B42B009-C4B0-4137-8131-6E710AC15597}" type="pres">
      <dgm:prSet presAssocID="{0B1AA8B4-9E2A-41AB-9926-3B95570FCF84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5DCF96-310B-4B84-981F-6F1EBAB9A628}" type="pres">
      <dgm:prSet presAssocID="{0B1AA8B4-9E2A-41AB-9926-3B95570FCF84}" presName="descendantText" presStyleLbl="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244CE5-CA5F-431D-94A7-D4CB11EC938B}" type="pres">
      <dgm:prSet presAssocID="{68C9F56D-864A-4ED5-BB06-943BC037A7B5}" presName="sp" presStyleCnt="0"/>
      <dgm:spPr/>
    </dgm:pt>
    <dgm:pt modelId="{E1FE49CC-3483-408F-8FC0-8322FFE38368}" type="pres">
      <dgm:prSet presAssocID="{E25059B7-2EDD-467A-B7AC-03B437EFD8FC}" presName="composite" presStyleCnt="0"/>
      <dgm:spPr/>
    </dgm:pt>
    <dgm:pt modelId="{5B8E6D35-9AFA-41DD-B54D-F3BB6CF64B65}" type="pres">
      <dgm:prSet presAssocID="{E25059B7-2EDD-467A-B7AC-03B437EFD8FC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46638B-F264-4186-A0EA-F42D13E7B547}" type="pres">
      <dgm:prSet presAssocID="{E25059B7-2EDD-467A-B7AC-03B437EFD8FC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606ECE-954A-45A8-85A6-B3D42C82FBD6}" type="pres">
      <dgm:prSet presAssocID="{75B09FE0-8C63-49E9-8766-7D1D77DAFCBF}" presName="sp" presStyleCnt="0"/>
      <dgm:spPr/>
    </dgm:pt>
    <dgm:pt modelId="{88AF52DA-4AD4-4CB6-82C7-CF4449C9D2D9}" type="pres">
      <dgm:prSet presAssocID="{09063542-05A3-41EE-A33D-899FCCC6BF45}" presName="composite" presStyleCnt="0"/>
      <dgm:spPr/>
    </dgm:pt>
    <dgm:pt modelId="{BE8E982D-B877-4E4E-8053-8284A85F4988}" type="pres">
      <dgm:prSet presAssocID="{09063542-05A3-41EE-A33D-899FCCC6BF45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48084D-C480-405E-8516-050899586E94}" type="pres">
      <dgm:prSet presAssocID="{09063542-05A3-41EE-A33D-899FCCC6BF45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8DF214-DA2E-40E8-A3F2-C7A0BC9A1C71}" type="presOf" srcId="{C6625C10-F5F6-4848-876E-AC35E45A53B9}" destId="{7D3C3371-62AF-40BE-A775-727302D3F278}" srcOrd="0" destOrd="0" presId="urn:microsoft.com/office/officeart/2005/8/layout/chevron2"/>
    <dgm:cxn modelId="{A1C39D9E-5B53-4FEE-B02A-658587B47579}" type="presOf" srcId="{09063542-05A3-41EE-A33D-899FCCC6BF45}" destId="{BE8E982D-B877-4E4E-8053-8284A85F4988}" srcOrd="0" destOrd="0" presId="urn:microsoft.com/office/officeart/2005/8/layout/chevron2"/>
    <dgm:cxn modelId="{87C9FEAF-CD6A-46DF-92D9-DDA06DBFE0E1}" srcId="{03B819A8-D62E-4F2D-BABF-0FF34A767999}" destId="{4B4E426E-DE58-4E7B-9AB8-C408E073B8A1}" srcOrd="0" destOrd="0" parTransId="{E175774B-35F2-4A05-85B8-616FD1F4AA3D}" sibTransId="{699F9EBD-6E9B-432E-A8F8-D67BC7EF2F62}"/>
    <dgm:cxn modelId="{E54C6E9E-E895-4EC7-AD4A-B163A39FA691}" srcId="{E25059B7-2EDD-467A-B7AC-03B437EFD8FC}" destId="{39B59301-96D6-4919-B950-FC483DD6E497}" srcOrd="0" destOrd="0" parTransId="{5BA9A538-D3BB-481D-A4B1-8C648A856807}" sibTransId="{CA02FC01-90B5-4554-9BF9-8E59B18F0D51}"/>
    <dgm:cxn modelId="{ED14A26F-57CE-411A-8E09-F8993890696F}" type="presOf" srcId="{EBBC9902-57F1-4CFD-90B4-5D7429BBD2B3}" destId="{2C48084D-C480-405E-8516-050899586E94}" srcOrd="0" destOrd="0" presId="urn:microsoft.com/office/officeart/2005/8/layout/chevron2"/>
    <dgm:cxn modelId="{CC990856-B5C6-4170-A618-E0A24D2E8AC3}" type="presOf" srcId="{D05A3952-324D-4240-941F-CA59071B2DEC}" destId="{1B5DCF96-310B-4B84-981F-6F1EBAB9A628}" srcOrd="0" destOrd="0" presId="urn:microsoft.com/office/officeart/2005/8/layout/chevron2"/>
    <dgm:cxn modelId="{E39BDC8C-F51F-4B30-8381-E9424DA183EE}" srcId="{734052C0-7E86-49E5-A4BE-1D33E6686FE7}" destId="{0B1AA8B4-9E2A-41AB-9926-3B95570FCF84}" srcOrd="4" destOrd="0" parTransId="{13E074E7-7A3D-40D8-BA0C-FFC2E4DBB21E}" sibTransId="{68C9F56D-864A-4ED5-BB06-943BC037A7B5}"/>
    <dgm:cxn modelId="{92BB7FDE-866E-4FA1-88C8-B2C86125282B}" type="presOf" srcId="{8ACC7D93-27C2-4B4A-A786-D3DF606948FF}" destId="{CC33F34F-258D-4F44-8396-DA7646016A00}" srcOrd="0" destOrd="0" presId="urn:microsoft.com/office/officeart/2005/8/layout/chevron2"/>
    <dgm:cxn modelId="{14A4AD56-1ED3-41AB-9B38-A2016C7BF006}" type="presOf" srcId="{2DED0FE4-A87A-4A95-88FF-9EC6EEEB0CDF}" destId="{919B39EE-36CC-4574-8C0F-536B7E185680}" srcOrd="0" destOrd="0" presId="urn:microsoft.com/office/officeart/2005/8/layout/chevron2"/>
    <dgm:cxn modelId="{ABBEC794-02C7-4D1E-888F-0185B95FEBA2}" srcId="{09063542-05A3-41EE-A33D-899FCCC6BF45}" destId="{EBBC9902-57F1-4CFD-90B4-5D7429BBD2B3}" srcOrd="0" destOrd="0" parTransId="{D5A70EBD-9809-46E5-B6A6-D67BF80F77A3}" sibTransId="{463495D1-1427-4AD7-91EA-B92A224748E3}"/>
    <dgm:cxn modelId="{E98021FF-E850-4BC5-8227-F9B4F9755F55}" srcId="{734052C0-7E86-49E5-A4BE-1D33E6686FE7}" destId="{AAFB63DA-BDF9-4CEF-BB1B-B0D78C78992E}" srcOrd="0" destOrd="0" parTransId="{B6C770FC-516D-413B-9420-D29668822B27}" sibTransId="{D7EF54DB-A893-4A8D-BCD3-70E9F89C6B52}"/>
    <dgm:cxn modelId="{DAE63490-473D-44EA-AEEE-F9289860433B}" srcId="{2DED0FE4-A87A-4A95-88FF-9EC6EEEB0CDF}" destId="{C6625C10-F5F6-4848-876E-AC35E45A53B9}" srcOrd="0" destOrd="0" parTransId="{08E60F92-B911-4302-A495-C4AC6E2618F4}" sibTransId="{606F7778-EF13-4AD4-BD84-8E2EFC83F649}"/>
    <dgm:cxn modelId="{4A4BF3B5-6373-4098-92FA-F87C34C70511}" srcId="{AAFB63DA-BDF9-4CEF-BB1B-B0D78C78992E}" destId="{E7FFECAB-5470-4317-B5B0-A4A08CFB885E}" srcOrd="0" destOrd="0" parTransId="{BA9B12F6-B326-4AB2-93DC-FDC03F439776}" sibTransId="{2F4AAC07-ED91-4EC5-BEF0-7DE4D21CDCAB}"/>
    <dgm:cxn modelId="{5D2E9C8C-828A-4989-B25B-573E02A86444}" srcId="{8ACC7D93-27C2-4B4A-A786-D3DF606948FF}" destId="{A5347D53-E0B4-48DD-AC45-AE8403ED3A26}" srcOrd="0" destOrd="0" parTransId="{1D635D09-68E5-407B-A770-4C8E85995906}" sibTransId="{4583C787-A5CE-4F2D-92EC-9BF67CCC908F}"/>
    <dgm:cxn modelId="{3B471187-1DC5-45EA-89A4-A4E69DDB8167}" srcId="{734052C0-7E86-49E5-A4BE-1D33E6686FE7}" destId="{03B819A8-D62E-4F2D-BABF-0FF34A767999}" srcOrd="3" destOrd="0" parTransId="{32DD1FC8-694E-4D81-A0F9-DDD9AA715FE4}" sibTransId="{FED52B6F-0470-4B11-8DC3-A487EC4E195A}"/>
    <dgm:cxn modelId="{72F6263F-5E63-4BA6-801B-5354CD685579}" type="presOf" srcId="{A5347D53-E0B4-48DD-AC45-AE8403ED3A26}" destId="{E9141301-55DF-43A2-AB60-1E9FF88FC106}" srcOrd="0" destOrd="0" presId="urn:microsoft.com/office/officeart/2005/8/layout/chevron2"/>
    <dgm:cxn modelId="{A434B10A-50BA-48F7-801D-D11ADF3D8351}" type="presOf" srcId="{0B1AA8B4-9E2A-41AB-9926-3B95570FCF84}" destId="{4B42B009-C4B0-4137-8131-6E710AC15597}" srcOrd="0" destOrd="0" presId="urn:microsoft.com/office/officeart/2005/8/layout/chevron2"/>
    <dgm:cxn modelId="{3ABFB25C-F44D-4FE0-BB9A-DE81A0842510}" type="presOf" srcId="{E25059B7-2EDD-467A-B7AC-03B437EFD8FC}" destId="{5B8E6D35-9AFA-41DD-B54D-F3BB6CF64B65}" srcOrd="0" destOrd="0" presId="urn:microsoft.com/office/officeart/2005/8/layout/chevron2"/>
    <dgm:cxn modelId="{675EBF39-1428-4A5B-82E4-8B1860901FBE}" type="presOf" srcId="{03B819A8-D62E-4F2D-BABF-0FF34A767999}" destId="{C20FF71F-B25F-4EA0-A282-26B3948EDABB}" srcOrd="0" destOrd="0" presId="urn:microsoft.com/office/officeart/2005/8/layout/chevron2"/>
    <dgm:cxn modelId="{9E72FAA5-057E-45F7-983A-CBE7D4F77B11}" srcId="{734052C0-7E86-49E5-A4BE-1D33E6686FE7}" destId="{8ACC7D93-27C2-4B4A-A786-D3DF606948FF}" srcOrd="1" destOrd="0" parTransId="{ED2F4F92-B8C5-4E06-8311-343FFEC9BAA5}" sibTransId="{6DD71B5C-0AA5-4829-A473-FCE599226F0D}"/>
    <dgm:cxn modelId="{189749F3-0966-4BFE-B016-F8DBECFC860E}" srcId="{0B1AA8B4-9E2A-41AB-9926-3B95570FCF84}" destId="{D05A3952-324D-4240-941F-CA59071B2DEC}" srcOrd="0" destOrd="0" parTransId="{7F21D9A3-CE19-46BD-9622-75378FF60A3C}" sibTransId="{E720156C-B369-4BFF-B522-18111939019E}"/>
    <dgm:cxn modelId="{97BFE7EF-D321-4704-BF50-72EC186AE2BA}" type="presOf" srcId="{39B59301-96D6-4919-B950-FC483DD6E497}" destId="{FA46638B-F264-4186-A0EA-F42D13E7B547}" srcOrd="0" destOrd="0" presId="urn:microsoft.com/office/officeart/2005/8/layout/chevron2"/>
    <dgm:cxn modelId="{FBB474CB-C410-4B46-9F78-1432E681D056}" type="presOf" srcId="{4B4E426E-DE58-4E7B-9AB8-C408E073B8A1}" destId="{0EF98A69-ACC8-460F-A21A-E6A55C5AEA27}" srcOrd="0" destOrd="0" presId="urn:microsoft.com/office/officeart/2005/8/layout/chevron2"/>
    <dgm:cxn modelId="{37E71E41-4A3D-448B-A8F8-571D013C5015}" srcId="{734052C0-7E86-49E5-A4BE-1D33E6686FE7}" destId="{E25059B7-2EDD-467A-B7AC-03B437EFD8FC}" srcOrd="5" destOrd="0" parTransId="{C1C96485-7FEC-4119-821B-19E4F9D90FB8}" sibTransId="{75B09FE0-8C63-49E9-8766-7D1D77DAFCBF}"/>
    <dgm:cxn modelId="{E34F634D-CCC8-4F8C-A4B8-918D50FA36E6}" type="presOf" srcId="{E7FFECAB-5470-4317-B5B0-A4A08CFB885E}" destId="{953D2CFF-FCA6-4EA6-97F3-996B423485DD}" srcOrd="0" destOrd="0" presId="urn:microsoft.com/office/officeart/2005/8/layout/chevron2"/>
    <dgm:cxn modelId="{151B6639-4959-458A-B154-8F325F8FA92D}" type="presOf" srcId="{AAFB63DA-BDF9-4CEF-BB1B-B0D78C78992E}" destId="{4274139F-CDAC-404A-8BB4-F38D4E0E5DD5}" srcOrd="0" destOrd="0" presId="urn:microsoft.com/office/officeart/2005/8/layout/chevron2"/>
    <dgm:cxn modelId="{B633DF8D-222D-4D4B-ABB5-D2A78ABDC718}" srcId="{734052C0-7E86-49E5-A4BE-1D33E6686FE7}" destId="{2DED0FE4-A87A-4A95-88FF-9EC6EEEB0CDF}" srcOrd="2" destOrd="0" parTransId="{418D3031-5327-407A-8C96-483B0D1827AB}" sibTransId="{942109BF-0840-44EF-8E71-3D60FCD4FF34}"/>
    <dgm:cxn modelId="{930349F8-3642-435F-ACA1-2ECAB8AAC676}" type="presOf" srcId="{734052C0-7E86-49E5-A4BE-1D33E6686FE7}" destId="{5339E070-D008-47F7-8E73-D94500E7A378}" srcOrd="0" destOrd="0" presId="urn:microsoft.com/office/officeart/2005/8/layout/chevron2"/>
    <dgm:cxn modelId="{25CBFCFB-1760-4DC5-975B-D917036458C9}" srcId="{734052C0-7E86-49E5-A4BE-1D33E6686FE7}" destId="{09063542-05A3-41EE-A33D-899FCCC6BF45}" srcOrd="6" destOrd="0" parTransId="{7C3B9645-9C07-41A1-A086-9952EB636AC7}" sibTransId="{04E1149A-8665-4058-8DAB-84F883D00FE5}"/>
    <dgm:cxn modelId="{9B8888E4-7182-4186-9C2C-EAE30A30E4A7}" type="presParOf" srcId="{5339E070-D008-47F7-8E73-D94500E7A378}" destId="{F17AE136-D26F-4E26-9ACB-A36C310BA406}" srcOrd="0" destOrd="0" presId="urn:microsoft.com/office/officeart/2005/8/layout/chevron2"/>
    <dgm:cxn modelId="{D2FB6C79-6BAF-4423-BACD-52331B4A17F8}" type="presParOf" srcId="{F17AE136-D26F-4E26-9ACB-A36C310BA406}" destId="{4274139F-CDAC-404A-8BB4-F38D4E0E5DD5}" srcOrd="0" destOrd="0" presId="urn:microsoft.com/office/officeart/2005/8/layout/chevron2"/>
    <dgm:cxn modelId="{92605A6F-C881-453D-95E3-78715188B108}" type="presParOf" srcId="{F17AE136-D26F-4E26-9ACB-A36C310BA406}" destId="{953D2CFF-FCA6-4EA6-97F3-996B423485DD}" srcOrd="1" destOrd="0" presId="urn:microsoft.com/office/officeart/2005/8/layout/chevron2"/>
    <dgm:cxn modelId="{2B78A02E-FC31-4EC7-A379-ADD0FF1C1FEC}" type="presParOf" srcId="{5339E070-D008-47F7-8E73-D94500E7A378}" destId="{42F57635-8709-434E-880E-12BC85E17987}" srcOrd="1" destOrd="0" presId="urn:microsoft.com/office/officeart/2005/8/layout/chevron2"/>
    <dgm:cxn modelId="{0319B922-C370-4848-8F0A-2840BC680344}" type="presParOf" srcId="{5339E070-D008-47F7-8E73-D94500E7A378}" destId="{F1680EA3-6073-4300-9A45-806A30F4C652}" srcOrd="2" destOrd="0" presId="urn:microsoft.com/office/officeart/2005/8/layout/chevron2"/>
    <dgm:cxn modelId="{5082F46D-A467-436A-AA6D-5424141149CF}" type="presParOf" srcId="{F1680EA3-6073-4300-9A45-806A30F4C652}" destId="{CC33F34F-258D-4F44-8396-DA7646016A00}" srcOrd="0" destOrd="0" presId="urn:microsoft.com/office/officeart/2005/8/layout/chevron2"/>
    <dgm:cxn modelId="{07AA249D-C24D-4110-9C3C-8B738801790D}" type="presParOf" srcId="{F1680EA3-6073-4300-9A45-806A30F4C652}" destId="{E9141301-55DF-43A2-AB60-1E9FF88FC106}" srcOrd="1" destOrd="0" presId="urn:microsoft.com/office/officeart/2005/8/layout/chevron2"/>
    <dgm:cxn modelId="{49F72260-1BD9-406E-94AA-A8A3481CCF98}" type="presParOf" srcId="{5339E070-D008-47F7-8E73-D94500E7A378}" destId="{62101C37-4C2C-4145-A4A8-FE33D70E6E83}" srcOrd="3" destOrd="0" presId="urn:microsoft.com/office/officeart/2005/8/layout/chevron2"/>
    <dgm:cxn modelId="{FA8CCCA4-050F-4AEE-81CC-D2B2B95E1E7E}" type="presParOf" srcId="{5339E070-D008-47F7-8E73-D94500E7A378}" destId="{FCBDCFB2-D823-4B20-AC98-5F77E4A0840C}" srcOrd="4" destOrd="0" presId="urn:microsoft.com/office/officeart/2005/8/layout/chevron2"/>
    <dgm:cxn modelId="{54F6568F-EADF-48CA-AD71-F5EF4BC7B154}" type="presParOf" srcId="{FCBDCFB2-D823-4B20-AC98-5F77E4A0840C}" destId="{919B39EE-36CC-4574-8C0F-536B7E185680}" srcOrd="0" destOrd="0" presId="urn:microsoft.com/office/officeart/2005/8/layout/chevron2"/>
    <dgm:cxn modelId="{80A81AA8-7594-42F6-AA93-403A57816E66}" type="presParOf" srcId="{FCBDCFB2-D823-4B20-AC98-5F77E4A0840C}" destId="{7D3C3371-62AF-40BE-A775-727302D3F278}" srcOrd="1" destOrd="0" presId="urn:microsoft.com/office/officeart/2005/8/layout/chevron2"/>
    <dgm:cxn modelId="{EE79656A-C860-44B4-A1B7-5A6DC1F0FBF6}" type="presParOf" srcId="{5339E070-D008-47F7-8E73-D94500E7A378}" destId="{CA1D1632-9B20-44CD-A706-557CDC60304D}" srcOrd="5" destOrd="0" presId="urn:microsoft.com/office/officeart/2005/8/layout/chevron2"/>
    <dgm:cxn modelId="{80EF2077-89CB-4988-8C6D-AA47844BF2D5}" type="presParOf" srcId="{5339E070-D008-47F7-8E73-D94500E7A378}" destId="{0ECFD71C-42A8-45DB-8780-0F40730AAA55}" srcOrd="6" destOrd="0" presId="urn:microsoft.com/office/officeart/2005/8/layout/chevron2"/>
    <dgm:cxn modelId="{64AC5824-545E-4184-A864-FFB85E924F90}" type="presParOf" srcId="{0ECFD71C-42A8-45DB-8780-0F40730AAA55}" destId="{C20FF71F-B25F-4EA0-A282-26B3948EDABB}" srcOrd="0" destOrd="0" presId="urn:microsoft.com/office/officeart/2005/8/layout/chevron2"/>
    <dgm:cxn modelId="{D84DFDAD-9F5C-4B3E-8134-0769D58DAABC}" type="presParOf" srcId="{0ECFD71C-42A8-45DB-8780-0F40730AAA55}" destId="{0EF98A69-ACC8-460F-A21A-E6A55C5AEA27}" srcOrd="1" destOrd="0" presId="urn:microsoft.com/office/officeart/2005/8/layout/chevron2"/>
    <dgm:cxn modelId="{C3756A17-B57B-4F6A-916C-97EDB594AC33}" type="presParOf" srcId="{5339E070-D008-47F7-8E73-D94500E7A378}" destId="{0BCBEC06-2A5A-4B46-AC11-5F5C7E0361A1}" srcOrd="7" destOrd="0" presId="urn:microsoft.com/office/officeart/2005/8/layout/chevron2"/>
    <dgm:cxn modelId="{FD22BCC2-EE45-4D10-9282-05024E671793}" type="presParOf" srcId="{5339E070-D008-47F7-8E73-D94500E7A378}" destId="{802AE741-3344-4B91-AE01-A85090B3BD41}" srcOrd="8" destOrd="0" presId="urn:microsoft.com/office/officeart/2005/8/layout/chevron2"/>
    <dgm:cxn modelId="{D8398B54-F2E0-493A-8941-74C5F3129D99}" type="presParOf" srcId="{802AE741-3344-4B91-AE01-A85090B3BD41}" destId="{4B42B009-C4B0-4137-8131-6E710AC15597}" srcOrd="0" destOrd="0" presId="urn:microsoft.com/office/officeart/2005/8/layout/chevron2"/>
    <dgm:cxn modelId="{DC01ADC2-F2E3-4132-B74B-62C35E799620}" type="presParOf" srcId="{802AE741-3344-4B91-AE01-A85090B3BD41}" destId="{1B5DCF96-310B-4B84-981F-6F1EBAB9A628}" srcOrd="1" destOrd="0" presId="urn:microsoft.com/office/officeart/2005/8/layout/chevron2"/>
    <dgm:cxn modelId="{93A96ACF-D642-4C45-B271-83A41C8ED039}" type="presParOf" srcId="{5339E070-D008-47F7-8E73-D94500E7A378}" destId="{03244CE5-CA5F-431D-94A7-D4CB11EC938B}" srcOrd="9" destOrd="0" presId="urn:microsoft.com/office/officeart/2005/8/layout/chevron2"/>
    <dgm:cxn modelId="{BC682D64-E839-4314-9E67-2BBCCB48E3BB}" type="presParOf" srcId="{5339E070-D008-47F7-8E73-D94500E7A378}" destId="{E1FE49CC-3483-408F-8FC0-8322FFE38368}" srcOrd="10" destOrd="0" presId="urn:microsoft.com/office/officeart/2005/8/layout/chevron2"/>
    <dgm:cxn modelId="{0ECDC213-3FD1-4E95-8DC6-CC639C6D0A1F}" type="presParOf" srcId="{E1FE49CC-3483-408F-8FC0-8322FFE38368}" destId="{5B8E6D35-9AFA-41DD-B54D-F3BB6CF64B65}" srcOrd="0" destOrd="0" presId="urn:microsoft.com/office/officeart/2005/8/layout/chevron2"/>
    <dgm:cxn modelId="{9E989898-0C40-4AB4-AFEB-4F4691DC6018}" type="presParOf" srcId="{E1FE49CC-3483-408F-8FC0-8322FFE38368}" destId="{FA46638B-F264-4186-A0EA-F42D13E7B547}" srcOrd="1" destOrd="0" presId="urn:microsoft.com/office/officeart/2005/8/layout/chevron2"/>
    <dgm:cxn modelId="{06B66C7B-2AE3-45AE-A670-001DB3B2696F}" type="presParOf" srcId="{5339E070-D008-47F7-8E73-D94500E7A378}" destId="{EC606ECE-954A-45A8-85A6-B3D42C82FBD6}" srcOrd="11" destOrd="0" presId="urn:microsoft.com/office/officeart/2005/8/layout/chevron2"/>
    <dgm:cxn modelId="{81F38CFA-A9AE-4341-8B4D-A4BF0BEDDCE9}" type="presParOf" srcId="{5339E070-D008-47F7-8E73-D94500E7A378}" destId="{88AF52DA-4AD4-4CB6-82C7-CF4449C9D2D9}" srcOrd="12" destOrd="0" presId="urn:microsoft.com/office/officeart/2005/8/layout/chevron2"/>
    <dgm:cxn modelId="{97C4A5D3-8948-4E5A-AF1B-43DA2B21C8F5}" type="presParOf" srcId="{88AF52DA-4AD4-4CB6-82C7-CF4449C9D2D9}" destId="{BE8E982D-B877-4E4E-8053-8284A85F4988}" srcOrd="0" destOrd="0" presId="urn:microsoft.com/office/officeart/2005/8/layout/chevron2"/>
    <dgm:cxn modelId="{F39A1AB9-8599-4E35-8F94-32E0D78FAA50}" type="presParOf" srcId="{88AF52DA-4AD4-4CB6-82C7-CF4449C9D2D9}" destId="{2C48084D-C480-405E-8516-050899586E9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1AB187-42DD-4C36-BF94-B9409D3521E7}">
      <dsp:nvSpPr>
        <dsp:cNvPr id="0" name=""/>
        <dsp:cNvSpPr/>
      </dsp:nvSpPr>
      <dsp:spPr>
        <a:xfrm rot="10800000">
          <a:off x="1614641" y="364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общегосударственные вопросы – 90,5</a:t>
          </a:r>
          <a:endParaRPr lang="ru-RU" sz="2100" kern="1200" dirty="0"/>
        </a:p>
      </dsp:txBody>
      <dsp:txXfrm rot="10800000">
        <a:off x="1727904" y="364"/>
        <a:ext cx="5847432" cy="453052"/>
      </dsp:txXfrm>
    </dsp:sp>
    <dsp:sp modelId="{1BDC5558-9062-49D4-B58E-B69A511BE88B}">
      <dsp:nvSpPr>
        <dsp:cNvPr id="0" name=""/>
        <dsp:cNvSpPr/>
      </dsp:nvSpPr>
      <dsp:spPr>
        <a:xfrm>
          <a:off x="1388115" y="364"/>
          <a:ext cx="453052" cy="453052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090E5A-22B9-4594-80D3-E71C42E0C15B}">
      <dsp:nvSpPr>
        <dsp:cNvPr id="0" name=""/>
        <dsp:cNvSpPr/>
      </dsp:nvSpPr>
      <dsp:spPr>
        <a:xfrm rot="10800000">
          <a:off x="1614641" y="588656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err="1" smtClean="0"/>
            <a:t>нац.без</a:t>
          </a:r>
          <a:r>
            <a:rPr lang="ru-RU" sz="2100" kern="1200" dirty="0" smtClean="0"/>
            <a:t>. и </a:t>
          </a:r>
          <a:r>
            <a:rPr lang="ru-RU" sz="2100" kern="1200" dirty="0" err="1" smtClean="0"/>
            <a:t>прав.деятельность</a:t>
          </a:r>
          <a:r>
            <a:rPr lang="ru-RU" sz="2100" kern="1200" dirty="0" smtClean="0"/>
            <a:t> – 88,1</a:t>
          </a:r>
          <a:endParaRPr lang="ru-RU" sz="2100" kern="1200" dirty="0"/>
        </a:p>
      </dsp:txBody>
      <dsp:txXfrm rot="10800000">
        <a:off x="1727904" y="588656"/>
        <a:ext cx="5847432" cy="453052"/>
      </dsp:txXfrm>
    </dsp:sp>
    <dsp:sp modelId="{EDEAF545-26FA-40D6-8B7C-E5858253BFA9}">
      <dsp:nvSpPr>
        <dsp:cNvPr id="0" name=""/>
        <dsp:cNvSpPr/>
      </dsp:nvSpPr>
      <dsp:spPr>
        <a:xfrm>
          <a:off x="1388115" y="588656"/>
          <a:ext cx="453052" cy="453052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FB471E-7432-4083-B0F6-8E98AA08E6D2}">
      <dsp:nvSpPr>
        <dsp:cNvPr id="0" name=""/>
        <dsp:cNvSpPr/>
      </dsp:nvSpPr>
      <dsp:spPr>
        <a:xfrm rot="10800000">
          <a:off x="1614641" y="1176949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национальная экономика – 89,1</a:t>
          </a:r>
          <a:endParaRPr lang="ru-RU" sz="2100" kern="1200" dirty="0"/>
        </a:p>
      </dsp:txBody>
      <dsp:txXfrm rot="10800000">
        <a:off x="1727904" y="1176949"/>
        <a:ext cx="5847432" cy="453052"/>
      </dsp:txXfrm>
    </dsp:sp>
    <dsp:sp modelId="{A58D5112-BF6C-4188-A4DD-DC4B58C39A6C}">
      <dsp:nvSpPr>
        <dsp:cNvPr id="0" name=""/>
        <dsp:cNvSpPr/>
      </dsp:nvSpPr>
      <dsp:spPr>
        <a:xfrm>
          <a:off x="1388115" y="1176949"/>
          <a:ext cx="453052" cy="453052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C21C9D-72F6-49C2-A8AA-17010F68FFD5}">
      <dsp:nvSpPr>
        <dsp:cNvPr id="0" name=""/>
        <dsp:cNvSpPr/>
      </dsp:nvSpPr>
      <dsp:spPr>
        <a:xfrm rot="10800000">
          <a:off x="1614641" y="1765241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ЖКХ – 69,5</a:t>
          </a:r>
          <a:endParaRPr lang="ru-RU" sz="2100" kern="1200" dirty="0"/>
        </a:p>
      </dsp:txBody>
      <dsp:txXfrm rot="10800000">
        <a:off x="1727904" y="1765241"/>
        <a:ext cx="5847432" cy="453052"/>
      </dsp:txXfrm>
    </dsp:sp>
    <dsp:sp modelId="{BF4891D1-D186-402C-A6C9-18273921CE2C}">
      <dsp:nvSpPr>
        <dsp:cNvPr id="0" name=""/>
        <dsp:cNvSpPr/>
      </dsp:nvSpPr>
      <dsp:spPr>
        <a:xfrm>
          <a:off x="1388115" y="1765241"/>
          <a:ext cx="453052" cy="453052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124E3-B31C-4092-8D38-FC98B91901AD}">
      <dsp:nvSpPr>
        <dsp:cNvPr id="0" name=""/>
        <dsp:cNvSpPr/>
      </dsp:nvSpPr>
      <dsp:spPr>
        <a:xfrm rot="10800000">
          <a:off x="1614641" y="2353533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охрана окружающей среды – 0,4</a:t>
          </a:r>
          <a:endParaRPr lang="ru-RU" sz="2100" kern="1200" dirty="0"/>
        </a:p>
      </dsp:txBody>
      <dsp:txXfrm rot="10800000">
        <a:off x="1727904" y="2353533"/>
        <a:ext cx="5847432" cy="453052"/>
      </dsp:txXfrm>
    </dsp:sp>
    <dsp:sp modelId="{FA989B22-3F7B-4996-8CD5-8B908DEAC719}">
      <dsp:nvSpPr>
        <dsp:cNvPr id="0" name=""/>
        <dsp:cNvSpPr/>
      </dsp:nvSpPr>
      <dsp:spPr>
        <a:xfrm>
          <a:off x="1388115" y="2353533"/>
          <a:ext cx="453052" cy="453052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C54C0B-72CC-46F8-A5F8-3DA3DC106AA7}">
      <dsp:nvSpPr>
        <dsp:cNvPr id="0" name=""/>
        <dsp:cNvSpPr/>
      </dsp:nvSpPr>
      <dsp:spPr>
        <a:xfrm rot="10800000">
          <a:off x="1614641" y="2941825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образование – 1004,1</a:t>
          </a:r>
          <a:endParaRPr lang="ru-RU" sz="2100" kern="1200" dirty="0"/>
        </a:p>
      </dsp:txBody>
      <dsp:txXfrm rot="10800000">
        <a:off x="1727904" y="2941825"/>
        <a:ext cx="5847432" cy="453052"/>
      </dsp:txXfrm>
    </dsp:sp>
    <dsp:sp modelId="{22A1F2D1-2ABB-4EEC-BFB0-DF046CC9D858}">
      <dsp:nvSpPr>
        <dsp:cNvPr id="0" name=""/>
        <dsp:cNvSpPr/>
      </dsp:nvSpPr>
      <dsp:spPr>
        <a:xfrm>
          <a:off x="1388115" y="2941825"/>
          <a:ext cx="453052" cy="453052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00796C-A161-4FF5-845B-817C193ED8C5}">
      <dsp:nvSpPr>
        <dsp:cNvPr id="0" name=""/>
        <dsp:cNvSpPr/>
      </dsp:nvSpPr>
      <dsp:spPr>
        <a:xfrm rot="10800000">
          <a:off x="1614641" y="3530117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культура и кинематография – 87,2</a:t>
          </a:r>
          <a:endParaRPr lang="ru-RU" sz="2100" kern="1200" dirty="0"/>
        </a:p>
      </dsp:txBody>
      <dsp:txXfrm rot="10800000">
        <a:off x="1727904" y="3530117"/>
        <a:ext cx="5847432" cy="453052"/>
      </dsp:txXfrm>
    </dsp:sp>
    <dsp:sp modelId="{E998D9E4-5DDC-4DCA-99BD-CEEBB5316C26}">
      <dsp:nvSpPr>
        <dsp:cNvPr id="0" name=""/>
        <dsp:cNvSpPr/>
      </dsp:nvSpPr>
      <dsp:spPr>
        <a:xfrm>
          <a:off x="1388115" y="3530117"/>
          <a:ext cx="453052" cy="453052"/>
        </a:xfrm>
        <a:prstGeom prst="ellipse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15A998-C08D-4AE6-A072-74F6D07B3D9D}">
      <dsp:nvSpPr>
        <dsp:cNvPr id="0" name=""/>
        <dsp:cNvSpPr/>
      </dsp:nvSpPr>
      <dsp:spPr>
        <a:xfrm rot="10800000">
          <a:off x="1614641" y="4118410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социальная политика – 141,6</a:t>
          </a:r>
          <a:endParaRPr lang="ru-RU" sz="2100" kern="1200" dirty="0"/>
        </a:p>
      </dsp:txBody>
      <dsp:txXfrm rot="10800000">
        <a:off x="1727904" y="4118410"/>
        <a:ext cx="5847432" cy="453052"/>
      </dsp:txXfrm>
    </dsp:sp>
    <dsp:sp modelId="{2C22ECB7-D79E-415F-9D7A-6C107E746093}">
      <dsp:nvSpPr>
        <dsp:cNvPr id="0" name=""/>
        <dsp:cNvSpPr/>
      </dsp:nvSpPr>
      <dsp:spPr>
        <a:xfrm>
          <a:off x="1388115" y="4118410"/>
          <a:ext cx="453052" cy="453052"/>
        </a:xfrm>
        <a:prstGeom prst="ellipse">
          <a:avLst/>
        </a:prstGeom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497D56-CD7E-4D47-A214-70ECA97E3801}">
      <dsp:nvSpPr>
        <dsp:cNvPr id="0" name=""/>
        <dsp:cNvSpPr/>
      </dsp:nvSpPr>
      <dsp:spPr>
        <a:xfrm rot="10800000">
          <a:off x="1614641" y="4706702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физическая культура и спорт – 47,2</a:t>
          </a:r>
          <a:endParaRPr lang="ru-RU" sz="2100" kern="1200" dirty="0"/>
        </a:p>
      </dsp:txBody>
      <dsp:txXfrm rot="10800000">
        <a:off x="1727904" y="4706702"/>
        <a:ext cx="5847432" cy="453052"/>
      </dsp:txXfrm>
    </dsp:sp>
    <dsp:sp modelId="{9B61432E-E9B4-44B8-A800-1298B8C3A6F5}">
      <dsp:nvSpPr>
        <dsp:cNvPr id="0" name=""/>
        <dsp:cNvSpPr/>
      </dsp:nvSpPr>
      <dsp:spPr>
        <a:xfrm>
          <a:off x="1388115" y="4706702"/>
          <a:ext cx="453052" cy="453052"/>
        </a:xfrm>
        <a:prstGeom prst="ellipse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E0BA6D-9933-4DBC-9CB5-8B6691E029E7}">
      <dsp:nvSpPr>
        <dsp:cNvPr id="0" name=""/>
        <dsp:cNvSpPr/>
      </dsp:nvSpPr>
      <dsp:spPr>
        <a:xfrm rot="10800000">
          <a:off x="1614641" y="5294994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средства массовой информации – 2,7</a:t>
          </a:r>
          <a:endParaRPr lang="ru-RU" sz="2100" kern="1200" dirty="0"/>
        </a:p>
      </dsp:txBody>
      <dsp:txXfrm rot="10800000">
        <a:off x="1727904" y="5294994"/>
        <a:ext cx="5847432" cy="453052"/>
      </dsp:txXfrm>
    </dsp:sp>
    <dsp:sp modelId="{06ED81BD-D42B-4498-8497-3AB3CA29316C}">
      <dsp:nvSpPr>
        <dsp:cNvPr id="0" name=""/>
        <dsp:cNvSpPr/>
      </dsp:nvSpPr>
      <dsp:spPr>
        <a:xfrm>
          <a:off x="1388115" y="5294994"/>
          <a:ext cx="453052" cy="453052"/>
        </a:xfrm>
        <a:prstGeom prst="ellipse">
          <a:avLst/>
        </a:prstGeom>
        <a:blipFill>
          <a:blip xmlns:r="http://schemas.openxmlformats.org/officeDocument/2006/relationships"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838DEC-A6FB-44B3-BD96-30B1F26EC217}">
      <dsp:nvSpPr>
        <dsp:cNvPr id="0" name=""/>
        <dsp:cNvSpPr/>
      </dsp:nvSpPr>
      <dsp:spPr>
        <a:xfrm rot="10800000">
          <a:off x="1614641" y="5883286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обслуживание </a:t>
          </a:r>
          <a:r>
            <a:rPr lang="ru-RU" sz="2100" kern="1200" dirty="0" err="1" smtClean="0"/>
            <a:t>мун.долга</a:t>
          </a:r>
          <a:r>
            <a:rPr lang="ru-RU" sz="2100" kern="1200" dirty="0" smtClean="0"/>
            <a:t> – 0,03</a:t>
          </a:r>
          <a:endParaRPr lang="ru-RU" sz="2100" kern="1200" dirty="0"/>
        </a:p>
      </dsp:txBody>
      <dsp:txXfrm rot="10800000">
        <a:off x="1727904" y="5883286"/>
        <a:ext cx="5847432" cy="453052"/>
      </dsp:txXfrm>
    </dsp:sp>
    <dsp:sp modelId="{28ACFB1E-63F5-44B0-8EDB-8F50A160F7FF}">
      <dsp:nvSpPr>
        <dsp:cNvPr id="0" name=""/>
        <dsp:cNvSpPr/>
      </dsp:nvSpPr>
      <dsp:spPr>
        <a:xfrm>
          <a:off x="1388115" y="5883286"/>
          <a:ext cx="453052" cy="453052"/>
        </a:xfrm>
        <a:prstGeom prst="ellipse">
          <a:avLst/>
        </a:prstGeom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0.8618</cdr:x>
      <cdr:y>0.54945</cdr:y>
    </cdr:from>
    <cdr:to>
      <cdr:x>0.98847</cdr:x>
      <cdr:y>0.6622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479839" y="3182836"/>
          <a:ext cx="1099458" cy="6531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4000" dirty="0" smtClean="0"/>
            <a:t>64%</a:t>
          </a:r>
          <a:endParaRPr lang="ru-RU" sz="40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0.75484</cdr:x>
      <cdr:y>0.27344</cdr:y>
    </cdr:from>
    <cdr:to>
      <cdr:x>0.88191</cdr:x>
      <cdr:y>0.37891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526559" y="1444163"/>
          <a:ext cx="1098685" cy="5570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3200" dirty="0" smtClean="0">
              <a:solidFill>
                <a:schemeClr val="tx1"/>
              </a:solidFill>
              <a:effectLst/>
            </a:rPr>
            <a:t>62,3</a:t>
          </a:r>
          <a:r>
            <a:rPr lang="ru-RU" sz="3200" b="0" dirty="0" smtClean="0">
              <a:solidFill>
                <a:schemeClr val="tx1"/>
              </a:solidFill>
              <a:effectLst/>
            </a:rPr>
            <a:t>%</a:t>
          </a:r>
          <a:endParaRPr lang="ru-RU" sz="3200" b="0" dirty="0">
            <a:solidFill>
              <a:schemeClr val="tx1"/>
            </a:solidFill>
            <a:effectLst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909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r">
              <a:defRPr sz="1200"/>
            </a:lvl1pPr>
          </a:lstStyle>
          <a:p>
            <a:fld id="{178CCAD1-316D-4174-88B6-1C085BC42385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2213" y="1244600"/>
            <a:ext cx="447357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9" tIns="45939" rIns="91879" bIns="4593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87125"/>
            <a:ext cx="5486400" cy="3916740"/>
          </a:xfrm>
          <a:prstGeom prst="rect">
            <a:avLst/>
          </a:prstGeom>
        </p:spPr>
        <p:txBody>
          <a:bodyPr vert="horz" lIns="91879" tIns="45939" rIns="91879" bIns="4593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6"/>
            <a:ext cx="2971800" cy="49909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6"/>
            <a:ext cx="2971800" cy="49909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r">
              <a:defRPr sz="1200"/>
            </a:lvl1pPr>
          </a:lstStyle>
          <a:p>
            <a:fld id="{0B6E7F01-0E13-48A4-979E-6DBA55ECA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907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D1FC3-33B8-4AEA-9F93-1BBF4DFCAB63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874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D1FC3-33B8-4AEA-9F93-1BBF4DFCAB63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023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35577509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940676"/>
      </p:ext>
    </p:extLst>
  </p:cSld>
  <p:clrMapOvr>
    <a:masterClrMapping/>
  </p:clrMapOvr>
  <p:transition spd="slow">
    <p:wip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518652"/>
      </p:ext>
    </p:extLst>
  </p:cSld>
  <p:clrMapOvr>
    <a:masterClrMapping/>
  </p:clrMapOvr>
  <p:transition spd="slow">
    <p:wip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407137"/>
      </p:ext>
    </p:extLst>
  </p:cSld>
  <p:clrMapOvr>
    <a:masterClrMapping/>
  </p:clrMapOvr>
  <p:transition spd="slow">
    <p:wip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858285"/>
      </p:ext>
    </p:extLst>
  </p:cSld>
  <p:clrMapOvr>
    <a:masterClrMapping/>
  </p:clrMapOvr>
  <p:transition spd="slow">
    <p:wip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8582434"/>
      </p:ext>
    </p:extLst>
  </p:cSld>
  <p:clrMapOvr>
    <a:masterClrMapping/>
  </p:clrMapOvr>
  <p:transition spd="slow">
    <p:wip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005325"/>
      </p:ext>
    </p:extLst>
  </p:cSld>
  <p:clrMapOvr>
    <a:masterClrMapping/>
  </p:clrMapOvr>
  <p:transition spd="slow">
    <p:wip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571935"/>
      </p:ext>
    </p:extLst>
  </p:cSld>
  <p:clrMapOvr>
    <a:masterClrMapping/>
  </p:clrMapOvr>
  <p:transition spd="slow">
    <p:wip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128037"/>
      </p:ext>
    </p:extLst>
  </p:cSld>
  <p:clrMapOvr>
    <a:masterClrMapping/>
  </p:clrMapOvr>
  <p:transition spd="slow">
    <p:wip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052537"/>
      </p:ext>
    </p:extLst>
  </p:cSld>
  <p:clrMapOvr>
    <a:masterClrMapping/>
  </p:clrMapOvr>
  <p:transition spd="slow">
    <p:wip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893313"/>
      </p:ext>
    </p:extLst>
  </p:cSld>
  <p:clrMapOvr>
    <a:masterClrMapping/>
  </p:clrMapOvr>
  <p:transition spd="slow">
    <p:wip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5904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989881"/>
      </p:ext>
    </p:extLst>
  </p:cSld>
  <p:clrMapOvr>
    <a:masterClrMapping/>
  </p:clrMapOvr>
  <p:transition spd="slow">
    <p:wip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403414"/>
      </p:ext>
    </p:extLst>
  </p:cSld>
  <p:clrMapOvr>
    <a:masterClrMapping/>
  </p:clrMapOvr>
  <p:transition spd="slow">
    <p:wip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328267"/>
      </p:ext>
    </p:extLst>
  </p:cSld>
  <p:clrMapOvr>
    <a:masterClrMapping/>
  </p:clrMapOvr>
  <p:transition spd="slow">
    <p:wip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766126"/>
      </p:ext>
    </p:extLst>
  </p:cSld>
  <p:clrMapOvr>
    <a:masterClrMapping/>
  </p:clrMapOvr>
  <p:transition spd="slow">
    <p:wip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794680"/>
      </p:ext>
    </p:extLst>
  </p:cSld>
  <p:clrMapOvr>
    <a:masterClrMapping/>
  </p:clrMapOvr>
  <p:transition spd="slow">
    <p:wip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4571967"/>
      </p:ext>
    </p:extLst>
  </p:cSld>
  <p:clrMapOvr>
    <a:masterClrMapping/>
  </p:clrMapOvr>
  <p:transition spd="slow">
    <p:wip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568418"/>
      </p:ext>
    </p:extLst>
  </p:cSld>
  <p:clrMapOvr>
    <a:masterClrMapping/>
  </p:clrMapOvr>
  <p:transition spd="slow">
    <p:wip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51115"/>
      </p:ext>
    </p:extLst>
  </p:cSld>
  <p:clrMapOvr>
    <a:masterClrMapping/>
  </p:clrMapOvr>
  <p:transition spd="slow">
    <p:wip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083204"/>
      </p:ext>
    </p:extLst>
  </p:cSld>
  <p:clrMapOvr>
    <a:masterClrMapping/>
  </p:clrMapOvr>
  <p:transition spd="slow">
    <p:wip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379047"/>
      </p:ext>
    </p:extLst>
  </p:cSld>
  <p:clrMapOvr>
    <a:masterClrMapping/>
  </p:clrMapOvr>
  <p:transition spd="slow">
    <p:wip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281676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02481964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782689"/>
      </p:ext>
    </p:extLst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327371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802577"/>
      </p:ext>
    </p:extLst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259829"/>
      </p:ext>
    </p:extLst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948414"/>
      </p:ext>
    </p:extLst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34769133"/>
      </p:ext>
    </p:extLst>
  </p:cSld>
  <p:clrMapOvr>
    <a:masterClrMapping/>
  </p:clrMapOvr>
  <p:transition spd="slow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979873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379818"/>
      </p:ext>
    </p:extLst>
  </p:cSld>
  <p:clrMapOvr>
    <a:masterClrMapping/>
  </p:clrMapOvr>
  <p:transition spd="slow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307267"/>
      </p:ext>
    </p:extLst>
  </p:cSld>
  <p:clrMapOvr>
    <a:masterClrMapping/>
  </p:clrMapOvr>
  <p:transition spd="slow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701070"/>
      </p:ext>
    </p:extLst>
  </p:cSld>
  <p:clrMapOvr>
    <a:masterClrMapping/>
  </p:clrMapOvr>
  <p:transition spd="slow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966125"/>
      </p:ext>
    </p:extLst>
  </p:cSld>
  <p:clrMapOvr>
    <a:masterClrMapping/>
  </p:clrMapOvr>
  <p:transition spd="slow"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794488"/>
      </p:ext>
    </p:extLst>
  </p:cSld>
  <p:clrMapOvr>
    <a:masterClrMapping/>
  </p:clrMapOvr>
  <p:transition spd="slow"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054442"/>
      </p:ext>
    </p:extLst>
  </p:cSld>
  <p:clrMapOvr>
    <a:masterClrMapping/>
  </p:clrMapOvr>
  <p:transition spd="slow"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525759"/>
      </p:ext>
    </p:extLst>
  </p:cSld>
  <p:clrMapOvr>
    <a:masterClrMapping/>
  </p:clrMapOvr>
  <p:transition spd="slow"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543057"/>
      </p:ext>
    </p:extLst>
  </p:cSld>
  <p:clrMapOvr>
    <a:masterClrMapping/>
  </p:clrMapOvr>
  <p:transition spd="slow"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147249"/>
      </p:ext>
    </p:extLst>
  </p:cSld>
  <p:clrMapOvr>
    <a:masterClrMapping/>
  </p:clrMapOvr>
  <p:transition spd="slow"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886135"/>
      </p:ext>
    </p:extLst>
  </p:cSld>
  <p:clrMapOvr>
    <a:masterClrMapping/>
  </p:clrMapOvr>
  <p:transition spd="slow"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7471241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258706"/>
      </p:ext>
    </p:extLst>
  </p:cSld>
  <p:clrMapOvr>
    <a:masterClrMapping/>
  </p:clrMapOvr>
  <p:transition spd="slow">
    <p:wip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176395"/>
      </p:ext>
    </p:extLst>
  </p:cSld>
  <p:clrMapOvr>
    <a:masterClrMapping/>
  </p:clrMapOvr>
  <p:transition spd="slow">
    <p:wip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764823"/>
      </p:ext>
    </p:extLst>
  </p:cSld>
  <p:clrMapOvr>
    <a:masterClrMapping/>
  </p:clrMapOvr>
  <p:transition spd="slow">
    <p:wip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261553"/>
      </p:ext>
    </p:extLst>
  </p:cSld>
  <p:clrMapOvr>
    <a:masterClrMapping/>
  </p:clrMapOvr>
  <p:transition spd="slow">
    <p:wip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016359"/>
      </p:ext>
    </p:extLst>
  </p:cSld>
  <p:clrMapOvr>
    <a:masterClrMapping/>
  </p:clrMapOvr>
  <p:transition spd="slow">
    <p:wip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342206"/>
      </p:ext>
    </p:extLst>
  </p:cSld>
  <p:clrMapOvr>
    <a:masterClrMapping/>
  </p:clrMapOvr>
  <p:transition spd="slow">
    <p:wip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90802168"/>
      </p:ext>
    </p:extLst>
  </p:cSld>
  <p:clrMapOvr>
    <a:masterClrMapping/>
  </p:clrMapOvr>
  <p:transition spd="slow">
    <p:wip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065837"/>
      </p:ext>
    </p:extLst>
  </p:cSld>
  <p:clrMapOvr>
    <a:masterClrMapping/>
  </p:clrMapOvr>
  <p:transition spd="slow">
    <p:wip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718961"/>
      </p:ext>
    </p:extLst>
  </p:cSld>
  <p:clrMapOvr>
    <a:masterClrMapping/>
  </p:clrMapOvr>
  <p:transition spd="slow">
    <p:wip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371649"/>
      </p:ext>
    </p:extLst>
  </p:cSld>
  <p:clrMapOvr>
    <a:masterClrMapping/>
  </p:clrMapOvr>
  <p:transition spd="slow">
    <p:wip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604699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12954"/>
      </p:ext>
    </p:extLst>
  </p:cSld>
  <p:clrMapOvr>
    <a:masterClrMapping/>
  </p:clrMapOvr>
  <p:transition spd="slow">
    <p:wip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573647"/>
      </p:ext>
    </p:extLst>
  </p:cSld>
  <p:clrMapOvr>
    <a:masterClrMapping/>
  </p:clrMapOvr>
  <p:transition spd="slow">
    <p:wip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684322"/>
      </p:ext>
    </p:extLst>
  </p:cSld>
  <p:clrMapOvr>
    <a:masterClrMapping/>
  </p:clrMapOvr>
  <p:transition spd="slow">
    <p:wip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062373"/>
      </p:ext>
    </p:extLst>
  </p:cSld>
  <p:clrMapOvr>
    <a:masterClrMapping/>
  </p:clrMapOvr>
  <p:transition spd="slow">
    <p:wip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801669"/>
      </p:ext>
    </p:extLst>
  </p:cSld>
  <p:clrMapOvr>
    <a:masterClrMapping/>
  </p:clrMapOvr>
  <p:transition spd="slow">
    <p:wip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699001"/>
      </p:ext>
    </p:extLst>
  </p:cSld>
  <p:clrMapOvr>
    <a:masterClrMapping/>
  </p:clrMapOvr>
  <p:transition spd="slow">
    <p:wip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684641"/>
      </p:ext>
    </p:extLst>
  </p:cSld>
  <p:clrMapOvr>
    <a:masterClrMapping/>
  </p:clrMapOvr>
  <p:transition spd="slow">
    <p:wip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6593728"/>
      </p:ext>
    </p:extLst>
  </p:cSld>
  <p:clrMapOvr>
    <a:masterClrMapping/>
  </p:clrMapOvr>
  <p:transition spd="slow">
    <p:wip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013140"/>
      </p:ext>
    </p:extLst>
  </p:cSld>
  <p:clrMapOvr>
    <a:masterClrMapping/>
  </p:clrMapOvr>
  <p:transition spd="slow">
    <p:wip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485568"/>
      </p:ext>
    </p:extLst>
  </p:cSld>
  <p:clrMapOvr>
    <a:masterClrMapping/>
  </p:clrMapOvr>
  <p:transition spd="slow">
    <p:wip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024530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944439"/>
      </p:ext>
    </p:extLst>
  </p:cSld>
  <p:clrMapOvr>
    <a:masterClrMapping/>
  </p:clrMapOvr>
  <p:transition spd="slow">
    <p:wip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83701"/>
      </p:ext>
    </p:extLst>
  </p:cSld>
  <p:clrMapOvr>
    <a:masterClrMapping/>
  </p:clrMapOvr>
  <p:transition spd="slow">
    <p:wip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494667"/>
      </p:ext>
    </p:extLst>
  </p:cSld>
  <p:clrMapOvr>
    <a:masterClrMapping/>
  </p:clrMapOvr>
  <p:transition spd="slow">
    <p:wip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44247135"/>
      </p:ext>
    </p:extLst>
  </p:cSld>
  <p:clrMapOvr>
    <a:masterClrMapping/>
  </p:clrMapOvr>
  <p:transition spd="slow">
    <p:wip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82654"/>
      </p:ext>
    </p:extLst>
  </p:cSld>
  <p:clrMapOvr>
    <a:masterClrMapping/>
  </p:clrMapOvr>
  <p:transition spd="slow">
    <p:wip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714848"/>
      </p:ext>
    </p:extLst>
  </p:cSld>
  <p:clrMapOvr>
    <a:masterClrMapping/>
  </p:clrMapOvr>
  <p:transition spd="slow">
    <p:wip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911833"/>
      </p:ext>
    </p:extLst>
  </p:cSld>
  <p:clrMapOvr>
    <a:masterClrMapping/>
  </p:clrMapOvr>
  <p:transition spd="slow">
    <p:wip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53627"/>
      </p:ext>
    </p:extLst>
  </p:cSld>
  <p:clrMapOvr>
    <a:masterClrMapping/>
  </p:clrMapOvr>
  <p:transition spd="slow">
    <p:wip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116320"/>
      </p:ext>
    </p:extLst>
  </p:cSld>
  <p:clrMapOvr>
    <a:masterClrMapping/>
  </p:clrMapOvr>
  <p:transition spd="slow">
    <p:wip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372998"/>
      </p:ext>
    </p:extLst>
  </p:cSld>
  <p:clrMapOvr>
    <a:masterClrMapping/>
  </p:clrMapOvr>
  <p:transition spd="slow">
    <p:wip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949976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391599"/>
      </p:ext>
    </p:extLst>
  </p:cSld>
  <p:clrMapOvr>
    <a:masterClrMapping/>
  </p:clrMapOvr>
  <p:transition spd="slow">
    <p:wip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122996"/>
      </p:ext>
    </p:extLst>
  </p:cSld>
  <p:clrMapOvr>
    <a:masterClrMapping/>
  </p:clrMapOvr>
  <p:transition spd="slow">
    <p:wip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13439"/>
      </p:ext>
    </p:extLst>
  </p:cSld>
  <p:clrMapOvr>
    <a:masterClrMapping/>
  </p:clrMapOvr>
  <p:transition spd="slow">
    <p:wip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443308"/>
      </p:ext>
    </p:extLst>
  </p:cSld>
  <p:clrMapOvr>
    <a:masterClrMapping/>
  </p:clrMapOvr>
  <p:transition spd="slow">
    <p:wip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6442508"/>
      </p:ext>
    </p:extLst>
  </p:cSld>
  <p:clrMapOvr>
    <a:masterClrMapping/>
  </p:clrMapOvr>
  <p:transition spd="slow">
    <p:wip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729810"/>
      </p:ext>
    </p:extLst>
  </p:cSld>
  <p:clrMapOvr>
    <a:masterClrMapping/>
  </p:clrMapOvr>
  <p:transition spd="slow">
    <p:wip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73605"/>
      </p:ext>
    </p:extLst>
  </p:cSld>
  <p:clrMapOvr>
    <a:masterClrMapping/>
  </p:clrMapOvr>
  <p:transition spd="slow">
    <p:wip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467259"/>
      </p:ext>
    </p:extLst>
  </p:cSld>
  <p:clrMapOvr>
    <a:masterClrMapping/>
  </p:clrMapOvr>
  <p:transition spd="slow">
    <p:wip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8653"/>
      </p:ext>
    </p:extLst>
  </p:cSld>
  <p:clrMapOvr>
    <a:masterClrMapping/>
  </p:clrMapOvr>
  <p:transition spd="slow">
    <p:wip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229776"/>
      </p:ext>
    </p:extLst>
  </p:cSld>
  <p:clrMapOvr>
    <a:masterClrMapping/>
  </p:clrMapOvr>
  <p:transition spd="slow">
    <p:wip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75713811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013531"/>
      </p:ext>
    </p:extLst>
  </p:cSld>
  <p:clrMapOvr>
    <a:masterClrMapping/>
  </p:clrMapOvr>
  <p:transition spd="slow">
    <p:wip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039513"/>
      </p:ext>
    </p:extLst>
  </p:cSld>
  <p:clrMapOvr>
    <a:masterClrMapping/>
  </p:clrMapOvr>
  <p:transition spd="slow">
    <p:wip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970963"/>
      </p:ext>
    </p:extLst>
  </p:cSld>
  <p:clrMapOvr>
    <a:masterClrMapping/>
  </p:clrMapOvr>
  <p:transition spd="slow">
    <p:wip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326370"/>
      </p:ext>
    </p:extLst>
  </p:cSld>
  <p:clrMapOvr>
    <a:masterClrMapping/>
  </p:clrMapOvr>
  <p:transition spd="slow">
    <p:wip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955815"/>
      </p:ext>
    </p:extLst>
  </p:cSld>
  <p:clrMapOvr>
    <a:masterClrMapping/>
  </p:clrMapOvr>
  <p:transition spd="slow">
    <p:wip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000360"/>
      </p:ext>
    </p:extLst>
  </p:cSld>
  <p:clrMapOvr>
    <a:masterClrMapping/>
  </p:clrMapOvr>
  <p:transition spd="slow">
    <p:wip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837651"/>
      </p:ext>
    </p:extLst>
  </p:cSld>
  <p:clrMapOvr>
    <a:masterClrMapping/>
  </p:clrMapOvr>
  <p:transition spd="slow">
    <p:wip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687006"/>
      </p:ext>
    </p:extLst>
  </p:cSld>
  <p:clrMapOvr>
    <a:masterClrMapping/>
  </p:clrMapOvr>
  <p:transition spd="slow">
    <p:wip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024286"/>
      </p:ext>
    </p:extLst>
  </p:cSld>
  <p:clrMapOvr>
    <a:masterClrMapping/>
  </p:clrMapOvr>
  <p:transition spd="slow">
    <p:wip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645393"/>
      </p:ext>
    </p:extLst>
  </p:cSld>
  <p:clrMapOvr>
    <a:masterClrMapping/>
  </p:clrMapOvr>
  <p:transition spd="slow">
    <p:wip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265369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048835"/>
      </p:ext>
    </p:extLst>
  </p:cSld>
  <p:clrMapOvr>
    <a:masterClrMapping/>
  </p:clrMapOvr>
  <p:transition spd="slow">
    <p:wip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13599046"/>
      </p:ext>
    </p:extLst>
  </p:cSld>
  <p:clrMapOvr>
    <a:masterClrMapping/>
  </p:clrMapOvr>
  <p:transition spd="slow">
    <p:wip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333262"/>
      </p:ext>
    </p:extLst>
  </p:cSld>
  <p:clrMapOvr>
    <a:masterClrMapping/>
  </p:clrMapOvr>
  <p:transition spd="slow">
    <p:wip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789356"/>
      </p:ext>
    </p:extLst>
  </p:cSld>
  <p:clrMapOvr>
    <a:masterClrMapping/>
  </p:clrMapOvr>
  <p:transition spd="slow">
    <p:wip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598586"/>
      </p:ext>
    </p:extLst>
  </p:cSld>
  <p:clrMapOvr>
    <a:masterClrMapping/>
  </p:clrMapOvr>
  <p:transition spd="slow">
    <p:wip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946822"/>
      </p:ext>
    </p:extLst>
  </p:cSld>
  <p:clrMapOvr>
    <a:masterClrMapping/>
  </p:clrMapOvr>
  <p:transition spd="slow">
    <p:wip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213045"/>
      </p:ext>
    </p:extLst>
  </p:cSld>
  <p:clrMapOvr>
    <a:masterClrMapping/>
  </p:clrMapOvr>
  <p:transition spd="slow">
    <p:wip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50021362"/>
      </p:ext>
    </p:extLst>
  </p:cSld>
  <p:clrMapOvr>
    <a:masterClrMapping/>
  </p:clrMapOvr>
  <p:transition spd="slow">
    <p:wip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466996"/>
      </p:ext>
    </p:extLst>
  </p:cSld>
  <p:clrMapOvr>
    <a:masterClrMapping/>
  </p:clrMapOvr>
  <p:transition spd="slow">
    <p:wip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083672"/>
      </p:ext>
    </p:extLst>
  </p:cSld>
  <p:clrMapOvr>
    <a:masterClrMapping/>
  </p:clrMapOvr>
  <p:transition spd="slow">
    <p:wip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981008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822831"/>
      </p:ext>
    </p:extLst>
  </p:cSld>
  <p:clrMapOvr>
    <a:masterClrMapping/>
  </p:clrMapOvr>
  <p:transition spd="slow">
    <p:wip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680814"/>
      </p:ext>
    </p:extLst>
  </p:cSld>
  <p:clrMapOvr>
    <a:masterClrMapping/>
  </p:clrMapOvr>
  <p:transition spd="slow">
    <p:wip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821630"/>
      </p:ext>
    </p:extLst>
  </p:cSld>
  <p:clrMapOvr>
    <a:masterClrMapping/>
  </p:clrMapOvr>
  <p:transition spd="slow">
    <p:wip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643485"/>
      </p:ext>
    </p:extLst>
  </p:cSld>
  <p:clrMapOvr>
    <a:masterClrMapping/>
  </p:clrMapOvr>
  <p:transition spd="slow">
    <p:wip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019377"/>
      </p:ext>
    </p:extLst>
  </p:cSld>
  <p:clrMapOvr>
    <a:masterClrMapping/>
  </p:clrMapOvr>
  <p:transition spd="slow">
    <p:wip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48402"/>
      </p:ext>
    </p:extLst>
  </p:cSld>
  <p:clrMapOvr>
    <a:masterClrMapping/>
  </p:clrMapOvr>
  <p:transition spd="slow">
    <p:wip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256214"/>
      </p:ext>
    </p:extLst>
  </p:cSld>
  <p:clrMapOvr>
    <a:masterClrMapping/>
  </p:clrMapOvr>
  <p:transition spd="slow">
    <p:wip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865699"/>
      </p:ext>
    </p:extLst>
  </p:cSld>
  <p:clrMapOvr>
    <a:masterClrMapping/>
  </p:clrMapOvr>
  <p:transition spd="slow">
    <p:wip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3646140"/>
      </p:ext>
    </p:extLst>
  </p:cSld>
  <p:clrMapOvr>
    <a:masterClrMapping/>
  </p:clrMapOvr>
  <p:transition spd="slow">
    <p:wip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830416"/>
      </p:ext>
    </p:extLst>
  </p:cSld>
  <p:clrMapOvr>
    <a:masterClrMapping/>
  </p:clrMapOvr>
  <p:transition spd="slow">
    <p:wip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161691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78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17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87.xml"/><Relationship Id="rId16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95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slideLayout" Target="../slideLayouts/slideLayout115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17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4.xml"/><Relationship Id="rId16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12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Relationship Id="rId14" Type="http://schemas.openxmlformats.org/officeDocument/2006/relationships/slideLayout" Target="../slideLayouts/slideLayout1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905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491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71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715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22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  <p:sldLayoutId id="2147483814" r:id="rId16"/>
    <p:sldLayoutId id="2147483815" r:id="rId17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870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  <p:sldLayoutId id="2147483843" r:id="rId15"/>
    <p:sldLayoutId id="2147483844" r:id="rId16"/>
    <p:sldLayoutId id="2147483845" r:id="rId17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24.10.2018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776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  <p:sldLayoutId id="2147483871" r:id="rId13"/>
    <p:sldLayoutId id="2147483872" r:id="rId14"/>
    <p:sldLayoutId id="2147483873" r:id="rId15"/>
    <p:sldLayoutId id="2147483874" r:id="rId16"/>
    <p:sldLayoutId id="2147483875" r:id="rId17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4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9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0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0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0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09.xml"/><Relationship Id="rId4" Type="http://schemas.openxmlformats.org/officeDocument/2006/relationships/chart" Target="../charts/char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5" Type="http://schemas.openxmlformats.org/officeDocument/2006/relationships/image" Target="../media/image5.png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420000">
            <a:off x="424417" y="1668427"/>
            <a:ext cx="7533524" cy="276759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Исполнение бюджета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08" y="3611350"/>
            <a:ext cx="8029741" cy="119970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Березовского городского округа за </a:t>
            </a:r>
            <a:r>
              <a:rPr lang="ru-RU" dirty="0">
                <a:solidFill>
                  <a:schemeClr val="tx1"/>
                </a:solidFill>
              </a:rPr>
              <a:t>9 месяцев </a:t>
            </a:r>
            <a:r>
              <a:rPr lang="ru-RU" dirty="0" smtClean="0">
                <a:solidFill>
                  <a:schemeClr val="tx1"/>
                </a:solidFill>
              </a:rPr>
              <a:t>2018 года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8" y="332656"/>
            <a:ext cx="5214974" cy="11430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5696" y="4631267"/>
            <a:ext cx="3592420" cy="2191602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173" name="SapphireHiddenControl" r:id="rId2" imgW="6095880" imgH="4067280"/>
        </mc:Choice>
        <mc:Fallback>
          <p:control name="SapphireHiddenControl" r:id="rId2" imgW="6095880" imgH="4067280">
            <p:pic>
              <p:nvPicPr>
                <p:cNvPr id="4" name="SapphireHiddenControl" hidden="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6096000" cy="40671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42289214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615865092"/>
              </p:ext>
            </p:extLst>
          </p:nvPr>
        </p:nvGraphicFramePr>
        <p:xfrm>
          <a:off x="179512" y="139527"/>
          <a:ext cx="8963452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 descr="log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77546" y="139527"/>
            <a:ext cx="57336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основных расходов бюджета БГО за 9 месяцев </a:t>
            </a:r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года, </a:t>
            </a:r>
            <a:r>
              <a:rPr lang="ru-RU" sz="2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31710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54222752"/>
              </p:ext>
            </p:extLst>
          </p:nvPr>
        </p:nvGraphicFramePr>
        <p:xfrm>
          <a:off x="20026" y="836712"/>
          <a:ext cx="8856984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347864" y="128826"/>
            <a:ext cx="5616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 расходной части бюджета в функциональном разрезе, млн. руб.</a:t>
            </a:r>
          </a:p>
        </p:txBody>
      </p:sp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8952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03848" y="0"/>
            <a:ext cx="6084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 бюджета  по </a:t>
            </a:r>
          </a:p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главным распорядителям </a:t>
            </a: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бюджетных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средств, </a:t>
            </a:r>
            <a:r>
              <a:rPr lang="ru-RU" sz="24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45578549"/>
              </p:ext>
            </p:extLst>
          </p:nvPr>
        </p:nvGraphicFramePr>
        <p:xfrm>
          <a:off x="179512" y="1200329"/>
          <a:ext cx="8820472" cy="5398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9970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11960" y="116632"/>
            <a:ext cx="4608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бюджета в разрезе муниципальных программ, удельный вес (%)</a:t>
            </a: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2668253111"/>
              </p:ext>
            </p:extLst>
          </p:nvPr>
        </p:nvGraphicFramePr>
        <p:xfrm>
          <a:off x="105004" y="947629"/>
          <a:ext cx="8715468" cy="5922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7088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2483385"/>
              </p:ext>
            </p:extLst>
          </p:nvPr>
        </p:nvGraphicFramePr>
        <p:xfrm>
          <a:off x="100693" y="1593962"/>
          <a:ext cx="8640961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6"/>
                <a:gridCol w="4983812"/>
                <a:gridCol w="1064857"/>
                <a:gridCol w="1080120"/>
                <a:gridCol w="936106"/>
              </a:tblGrid>
              <a:tr h="101850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465604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местного самоуправления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16,7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10,4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61,9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52904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Социальная поддержка и социальное обслуживание населения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210,2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137,2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65,3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78570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рационального, безопасного природопользования и обеспечение экологической безопасности территории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103,2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80,0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77,5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463869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Осуществление мер по защите населения и территорий от чрезвычайных ситуаций природного и техногенного характера, обеспечению пожарной безопасности и предупреждению терроризма, профилактике экстремизма  и охране общественного порядка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13,4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8,0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59,7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52904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Переселение граждан Березовского городского округа из ветхого и  аварийного жилого фонда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49,3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4,4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79513" y="116633"/>
            <a:ext cx="8820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БГО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млн.руб.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9513" y="578298"/>
            <a:ext cx="88204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 программа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БГО «Развитие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обеспечение эффективности деятельности администрации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2020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года».</a:t>
            </a:r>
          </a:p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Исполнено: 458,0 млн. руб. – 53,1%</a:t>
            </a:r>
            <a:endParaRPr lang="ru-RU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7971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8210997"/>
              </p:ext>
            </p:extLst>
          </p:nvPr>
        </p:nvGraphicFramePr>
        <p:xfrm>
          <a:off x="231321" y="0"/>
          <a:ext cx="8352930" cy="612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/>
                <a:gridCol w="4320480"/>
                <a:gridCol w="1080120"/>
                <a:gridCol w="1152128"/>
                <a:gridCol w="1224138"/>
              </a:tblGrid>
              <a:tr h="115080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619534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строительства и архитектуры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45,1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17,5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38,7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201093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и модернизация коммунальной и жилищной инфраструктуры и выполнение мероприятий по энергосбережению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13,2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4,4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33,5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05978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и развитие дорожного хозяйства,  систем наружного освещения и благоустройства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307,6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128,4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41,8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208945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реализации муниципальной программы Березовского городского округа "Развитие и обеспечение эффективности деятельности администрации Березовского городского округа до 2020 года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95,8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63,6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66,4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00533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138459"/>
              </p:ext>
            </p:extLst>
          </p:nvPr>
        </p:nvGraphicFramePr>
        <p:xfrm>
          <a:off x="187779" y="0"/>
          <a:ext cx="8352930" cy="63737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/>
                <a:gridCol w="4320480"/>
                <a:gridCol w="1080120"/>
                <a:gridCol w="1152128"/>
                <a:gridCol w="1224138"/>
              </a:tblGrid>
              <a:tr h="149697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63364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малого и среднего предпринимательства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91,7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18182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муниципальным долгом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0,03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4,4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49697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Устойчивое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развитие сельских территорий на 2014-2017 годы и на период до 2020 года</a:t>
                      </a: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63,9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49697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жильем молодых семей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96,5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47153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1825499626"/>
              </p:ext>
            </p:extLst>
          </p:nvPr>
        </p:nvGraphicFramePr>
        <p:xfrm>
          <a:off x="207201" y="140712"/>
          <a:ext cx="8804328" cy="6168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2783347" y="0"/>
            <a:ext cx="62281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по муниципальной  программе БГО «Развитие и обеспечение эффективности деятельности администрации БГО до 2020 года», удельный вес (%)</a:t>
            </a:r>
          </a:p>
        </p:txBody>
      </p:sp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4178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образования БГО, млн. руб.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476672"/>
            <a:ext cx="849694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 программа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БГО «Развитие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образования 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БГО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2020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года».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Исполнено: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936,0 млн.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руб. –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67,6%</a:t>
            </a:r>
            <a:endParaRPr lang="ru-RU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0362022"/>
              </p:ext>
            </p:extLst>
          </p:nvPr>
        </p:nvGraphicFramePr>
        <p:xfrm>
          <a:off x="99122" y="1830889"/>
          <a:ext cx="8568950" cy="4826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/>
                <a:gridCol w="4752528"/>
                <a:gridCol w="1152128"/>
                <a:gridCol w="1008112"/>
                <a:gridCol w="1080118"/>
              </a:tblGrid>
              <a:tr h="121038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03747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системы дошкольного образования в Березовском городском округе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534,9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345,3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64,5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77065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системы общего образования в Березовском городском округе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566,6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378,1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66,7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03747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системы дополнительного образования, отдыха и оздоровления детей в Березовском городском округе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80,0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59,9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74,9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77065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 воспитание граждан в Березовском городском округе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22,7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34450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8124643"/>
              </p:ext>
            </p:extLst>
          </p:nvPr>
        </p:nvGraphicFramePr>
        <p:xfrm>
          <a:off x="186206" y="105746"/>
          <a:ext cx="8568950" cy="6598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594"/>
                <a:gridCol w="5143500"/>
                <a:gridCol w="955964"/>
                <a:gridCol w="966354"/>
                <a:gridCol w="1003538"/>
              </a:tblGrid>
              <a:tr h="108012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96950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Укрепление и развитие материально-технической базы образовательных организаций муниципального образования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137,9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108,1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78,4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29172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новых финансово-экономических механизмов, направленных на повышение эффективности использования ресурсного обеспечения системы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44,4</a:t>
                      </a:r>
                    </a:p>
                  </a:txBody>
                  <a:tcPr anchor="ctr"/>
                </a:tc>
              </a:tr>
              <a:tr h="125471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реализации муниципальной программы Березовского городского округа "Развитие системы образования  Березовского городского округа до 2020 года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49,6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35,3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71,2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94558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Реализация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комплексной программы «Уральская инженерная школа»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25,7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94558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новых мест в общеобразовательных организациях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8,0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7,1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89,5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85896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359532" y="548680"/>
            <a:ext cx="8424936" cy="85496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8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бюджета</a:t>
            </a:r>
            <a:br>
              <a:rPr lang="ru-RU" sz="28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Березовского городского округа, млн. руб.</a:t>
            </a:r>
            <a:endParaRPr lang="ru-RU" sz="2800" dirty="0">
              <a:solidFill>
                <a:prstClr val="black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8458334"/>
              </p:ext>
            </p:extLst>
          </p:nvPr>
        </p:nvGraphicFramePr>
        <p:xfrm>
          <a:off x="359532" y="1356564"/>
          <a:ext cx="8784468" cy="5394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673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3848" y="0"/>
            <a:ext cx="5796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по муниципальной  программе БГО «Развитие системы образования  БГО до 2020 года», удельный вес (%)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523540932"/>
              </p:ext>
            </p:extLst>
          </p:nvPr>
        </p:nvGraphicFramePr>
        <p:xfrm>
          <a:off x="283029" y="1043539"/>
          <a:ext cx="9071248" cy="54661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67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2278" y="25460"/>
            <a:ext cx="84758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культуры и спорта БГО, млн. руб.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2278" y="404664"/>
            <a:ext cx="847585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БГО «Развитие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культуры, физической культуры и спорта и работы с молодежью в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БГО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2020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года».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Исполнено: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194,0 млн.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руб. –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65,6%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993527"/>
              </p:ext>
            </p:extLst>
          </p:nvPr>
        </p:nvGraphicFramePr>
        <p:xfrm>
          <a:off x="114687" y="1758881"/>
          <a:ext cx="8536320" cy="4709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5441"/>
                <a:gridCol w="4968552"/>
                <a:gridCol w="1152128"/>
                <a:gridCol w="936104"/>
                <a:gridCol w="864095"/>
              </a:tblGrid>
              <a:tr h="74280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8729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культуры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136,9</a:t>
                      </a:r>
                      <a:endParaRPr lang="ru-RU" sz="23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84,8</a:t>
                      </a:r>
                      <a:endParaRPr lang="ru-RU" sz="23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61,9</a:t>
                      </a:r>
                      <a:endParaRPr lang="ru-RU" sz="23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44519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образования в сфере культуры и искусства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88,8</a:t>
                      </a:r>
                      <a:endParaRPr lang="ru-RU" sz="23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56,5</a:t>
                      </a:r>
                      <a:endParaRPr lang="ru-RU" sz="23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63,6</a:t>
                      </a:r>
                      <a:endParaRPr lang="ru-RU" sz="23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9223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физической культуры и спорта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60,9</a:t>
                      </a:r>
                      <a:endParaRPr lang="ru-RU" sz="23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45,9</a:t>
                      </a:r>
                      <a:endParaRPr lang="ru-RU" sz="23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75,5</a:t>
                      </a:r>
                      <a:endParaRPr lang="ru-RU" sz="23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0611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Молодежь - наше будущее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5,3</a:t>
                      </a:r>
                      <a:endParaRPr lang="ru-RU" sz="23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4,4</a:t>
                      </a:r>
                      <a:endParaRPr lang="ru-RU" sz="23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83,3</a:t>
                      </a:r>
                      <a:endParaRPr lang="ru-RU" sz="23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58815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реализации муниципальной программы Березовского городского округа  "Развитие культуры, физической культуры и спорта и работы с  молодежью в Березовском городском округе  до 2020 года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  <a:endParaRPr lang="ru-RU" sz="23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endParaRPr lang="ru-RU" sz="23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62,9</a:t>
                      </a:r>
                      <a:endParaRPr lang="ru-RU" sz="23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28910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3808" y="116632"/>
            <a:ext cx="59401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по муниципальной программе БГО «Развитие культуры, физической культуры и спорта и работы с молодежью в БГО до 2020 года», удельный вес (%)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961946477"/>
              </p:ext>
            </p:extLst>
          </p:nvPr>
        </p:nvGraphicFramePr>
        <p:xfrm>
          <a:off x="467544" y="1385392"/>
          <a:ext cx="8568952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4722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636" y="90872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 по управлению имуществом БГО, млн. руб.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7373" y="1303845"/>
            <a:ext cx="84758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БГО «Управление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муниципальной собственностью и земельными ресурсами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БГО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2020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года».</a:t>
            </a:r>
          </a:p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Исполнено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6,8 млн.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руб. –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66,4%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440519"/>
              </p:ext>
            </p:extLst>
          </p:nvPr>
        </p:nvGraphicFramePr>
        <p:xfrm>
          <a:off x="125859" y="2389040"/>
          <a:ext cx="853632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5441"/>
                <a:gridCol w="4968552"/>
                <a:gridCol w="1011942"/>
                <a:gridCol w="936104"/>
                <a:gridCol w="1004281"/>
              </a:tblGrid>
              <a:tr h="74280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14264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муниципальной собственностью, земельными ресурсами и приватизации муниципального имущества Березовского городского округа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39,1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70421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реализации муниципальной программы Березовского городского округа "Управление муниципальной собственностью и земельными ресурсами Березовского городского округа до 2020 года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8,9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70,6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1" name="Рисунок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373" y="65285"/>
            <a:ext cx="4232619" cy="92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9889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3808" y="-19696"/>
            <a:ext cx="61926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по муниципальной программе БГО «Управление муниципальной собственностью и земельными ресурсами БГО до 2020 года», удельный вес (%)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665115608"/>
              </p:ext>
            </p:extLst>
          </p:nvPr>
        </p:nvGraphicFramePr>
        <p:xfrm>
          <a:off x="160007" y="956261"/>
          <a:ext cx="8568952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4877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9511" y="1357298"/>
            <a:ext cx="84758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финансов БГО, млн. руб.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9511" y="1880518"/>
            <a:ext cx="847585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БГО «Управление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муниципальными финансами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БГО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2020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года».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Исполнено: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8,2 млн.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руб. –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72,8%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3229210"/>
              </p:ext>
            </p:extLst>
          </p:nvPr>
        </p:nvGraphicFramePr>
        <p:xfrm>
          <a:off x="189045" y="3243616"/>
          <a:ext cx="8536320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5441"/>
                <a:gridCol w="4715160"/>
                <a:gridCol w="1405520"/>
                <a:gridCol w="936104"/>
                <a:gridCol w="864095"/>
              </a:tblGrid>
              <a:tr h="74280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26283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бюджетным процессом и его совершенствование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0,0001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514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реализации муниципальной программы Березовского городского округа "Управление муниципальными финансами Березовского городского округа до 2020 года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11,3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8,2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72,8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Рисунок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8297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64877" y="130233"/>
            <a:ext cx="48965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по муниципальной программе БГО </a:t>
            </a:r>
          </a:p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«Управление муниципальными финансами БГО </a:t>
            </a:r>
          </a:p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2020 года», удельный вес (%)</a:t>
            </a:r>
          </a:p>
        </p:txBody>
      </p:sp>
      <p:graphicFrame>
        <p:nvGraphicFramePr>
          <p:cNvPr id="3" name="Диаграмма 2"/>
          <p:cNvGraphicFramePr/>
          <p:nvPr>
            <p:extLst/>
          </p:nvPr>
        </p:nvGraphicFramePr>
        <p:xfrm>
          <a:off x="395536" y="1628800"/>
          <a:ext cx="7776864" cy="4616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2942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64877" y="116633"/>
            <a:ext cx="47075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непрограммных направлений расходов,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удельный вес (%)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281533438"/>
              </p:ext>
            </p:extLst>
          </p:nvPr>
        </p:nvGraphicFramePr>
        <p:xfrm>
          <a:off x="83127" y="1432440"/>
          <a:ext cx="8766169" cy="4989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450520"/>
            <a:ext cx="5004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Исполнено: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17,4 млн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руб. –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45,5%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218843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47864" y="0"/>
            <a:ext cx="50760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расходов за 9месяцев 2018 года 1620,4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том числе по городу 1288,8 млн.руб. по поселкам 331,6 млн.руб.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402417190"/>
              </p:ext>
            </p:extLst>
          </p:nvPr>
        </p:nvGraphicFramePr>
        <p:xfrm>
          <a:off x="323528" y="837019"/>
          <a:ext cx="7828007" cy="5771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Рисунок 11" descr="log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8553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713320" y="1357298"/>
            <a:ext cx="762513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долг БГО (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01.01.2018г. – 49,9		На 01.10.2018 – 96,6</a:t>
            </a: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2399417240"/>
              </p:ext>
            </p:extLst>
          </p:nvPr>
        </p:nvGraphicFramePr>
        <p:xfrm>
          <a:off x="-218209" y="3221182"/>
          <a:ext cx="8338458" cy="2349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9" name="Рисунок 18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:p14="http://schemas.microsoft.com/office/powerpoint/2010/main" val="1542919785"/>
              </p:ext>
            </p:extLst>
          </p:nvPr>
        </p:nvGraphicFramePr>
        <p:xfrm>
          <a:off x="3834247" y="1709191"/>
          <a:ext cx="5019304" cy="4145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338364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249654" y="796814"/>
            <a:ext cx="9036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доходов 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9 месяцев 2018 года,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615352986"/>
              </p:ext>
            </p:extLst>
          </p:nvPr>
        </p:nvGraphicFramePr>
        <p:xfrm>
          <a:off x="107504" y="975507"/>
          <a:ext cx="8679338" cy="5792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9066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31840" y="175164"/>
            <a:ext cx="5838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исполнения, 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549862654"/>
              </p:ext>
            </p:extLst>
          </p:nvPr>
        </p:nvGraphicFramePr>
        <p:xfrm>
          <a:off x="357158" y="857232"/>
          <a:ext cx="8286808" cy="5357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4099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03848" y="45916"/>
            <a:ext cx="5472608" cy="862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Структура налоговых доходов </a:t>
            </a:r>
          </a:p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 9 месяцев 2018 года,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млн. руб.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645195816"/>
              </p:ext>
            </p:extLst>
          </p:nvPr>
        </p:nvGraphicFramePr>
        <p:xfrm>
          <a:off x="107504" y="659164"/>
          <a:ext cx="8943750" cy="5740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07504" y="789793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доходов: 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488,3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</p:txBody>
      </p:sp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4429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81544" y="76734"/>
            <a:ext cx="55459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Динамика основных </a:t>
            </a:r>
          </a:p>
          <a:p>
            <a:pPr algn="ctr"/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налоговых доходов, 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736379508"/>
              </p:ext>
            </p:extLst>
          </p:nvPr>
        </p:nvGraphicFramePr>
        <p:xfrm>
          <a:off x="107504" y="668462"/>
          <a:ext cx="8608658" cy="6000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3194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98371" y="0"/>
            <a:ext cx="56240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Структура неналоговых доходов 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 9 месяцев 2018 года, 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355014471"/>
              </p:ext>
            </p:extLst>
          </p:nvPr>
        </p:nvGraphicFramePr>
        <p:xfrm>
          <a:off x="467544" y="1062027"/>
          <a:ext cx="8572560" cy="6000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05700" y="831195"/>
            <a:ext cx="4357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доходов: 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177,5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</p:txBody>
      </p:sp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1115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4800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3464876" y="111115"/>
            <a:ext cx="5499611" cy="725597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8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основных </a:t>
            </a:r>
          </a:p>
          <a:p>
            <a:pPr algn="ctr"/>
            <a:r>
              <a:rPr lang="ru-RU" sz="28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неналоговых доходов, млн. руб.</a:t>
            </a:r>
            <a:endParaRPr lang="ru-RU" sz="2800" dirty="0">
              <a:solidFill>
                <a:prstClr val="black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6446082"/>
              </p:ext>
            </p:extLst>
          </p:nvPr>
        </p:nvGraphicFramePr>
        <p:xfrm>
          <a:off x="0" y="1002500"/>
          <a:ext cx="9056914" cy="5395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1115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518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olidDmnd">
          <a:fgClr>
            <a:schemeClr val="tx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81265" y="62625"/>
            <a:ext cx="58024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расходов </a:t>
            </a:r>
          </a:p>
          <a:p>
            <a:pPr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9 месяцев 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года,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840909514"/>
              </p:ext>
            </p:extLst>
          </p:nvPr>
        </p:nvGraphicFramePr>
        <p:xfrm>
          <a:off x="89846" y="1196752"/>
          <a:ext cx="8646299" cy="5281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04" y="116632"/>
            <a:ext cx="3285365" cy="72008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2197" name="SapphireHiddenControl" r:id="rId2" imgW="6095880" imgH="4067280"/>
        </mc:Choice>
        <mc:Fallback>
          <p:control name="SapphireHiddenControl" r:id="rId2" imgW="6095880" imgH="4067280">
            <p:pic>
              <p:nvPicPr>
                <p:cNvPr id="2" name="SapphireHiddenControl" hidden="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6096000" cy="40671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6005503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1_Главное мероприятие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3.xml><?xml version="1.0" encoding="utf-8"?>
<a:theme xmlns:a="http://schemas.openxmlformats.org/drawingml/2006/main" name="3_Главное мероприятие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4.xml><?xml version="1.0" encoding="utf-8"?>
<a:theme xmlns:a="http://schemas.openxmlformats.org/drawingml/2006/main" name="4_Главное мероприятие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5.xml><?xml version="1.0" encoding="utf-8"?>
<a:theme xmlns:a="http://schemas.openxmlformats.org/drawingml/2006/main" name="5_Главное мероприятие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6.xml><?xml version="1.0" encoding="utf-8"?>
<a:theme xmlns:a="http://schemas.openxmlformats.org/drawingml/2006/main" name="6_Главное мероприятие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7.xml><?xml version="1.0" encoding="utf-8"?>
<a:theme xmlns:a="http://schemas.openxmlformats.org/drawingml/2006/main" name="7_Главное мероприятие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3154</TotalTime>
  <Words>1415</Words>
  <Application>Microsoft Office PowerPoint</Application>
  <PresentationFormat>Экран (4:3)</PresentationFormat>
  <Paragraphs>503</Paragraphs>
  <Slides>29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29</vt:i4>
      </vt:variant>
    </vt:vector>
  </HeadingPairs>
  <TitlesOfParts>
    <vt:vector size="40" baseType="lpstr">
      <vt:lpstr>Arial</vt:lpstr>
      <vt:lpstr>Calibri</vt:lpstr>
      <vt:lpstr>Impact</vt:lpstr>
      <vt:lpstr>Times New Roman</vt:lpstr>
      <vt:lpstr>Главное мероприятие</vt:lpstr>
      <vt:lpstr>1_Главное мероприятие</vt:lpstr>
      <vt:lpstr>3_Главное мероприятие</vt:lpstr>
      <vt:lpstr>4_Главное мероприятие</vt:lpstr>
      <vt:lpstr>5_Главное мероприятие</vt:lpstr>
      <vt:lpstr>6_Главное мероприятие</vt:lpstr>
      <vt:lpstr>7_Главное мероприятие</vt:lpstr>
      <vt:lpstr>Исполнение бюджета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MultiDVD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Исполнение бюджета</dc:title>
  <dc:creator>Устинов Антон Сергеевич</dc:creator>
  <cp:lastModifiedBy>leonid</cp:lastModifiedBy>
  <cp:revision>162</cp:revision>
  <cp:lastPrinted>2018-10-08T05:27:47Z</cp:lastPrinted>
  <dcterms:created xsi:type="dcterms:W3CDTF">2016-04-08T06:30:54Z</dcterms:created>
  <dcterms:modified xsi:type="dcterms:W3CDTF">2018-10-24T08:07:54Z</dcterms:modified>
</cp:coreProperties>
</file>