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258" r:id="rId2"/>
  </p:sldMasterIdLst>
  <p:notesMasterIdLst>
    <p:notesMasterId r:id="rId17"/>
  </p:notesMasterIdLst>
  <p:sldIdLst>
    <p:sldId id="256" r:id="rId3"/>
    <p:sldId id="313" r:id="rId4"/>
    <p:sldId id="280" r:id="rId5"/>
    <p:sldId id="316" r:id="rId6"/>
    <p:sldId id="295" r:id="rId7"/>
    <p:sldId id="317" r:id="rId8"/>
    <p:sldId id="296" r:id="rId9"/>
    <p:sldId id="318" r:id="rId10"/>
    <p:sldId id="270" r:id="rId11"/>
    <p:sldId id="311" r:id="rId12"/>
    <p:sldId id="312" r:id="rId13"/>
    <p:sldId id="314" r:id="rId14"/>
    <p:sldId id="320" r:id="rId15"/>
    <p:sldId id="299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E7"/>
    <a:srgbClr val="FF66CC"/>
    <a:srgbClr val="F5F5F5"/>
    <a:srgbClr val="FBA7F5"/>
    <a:srgbClr val="EB8AF2"/>
    <a:srgbClr val="2BD3F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34914449201751E-2"/>
                  <c:y val="0.1443848410782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35-442B-9FBD-34A47CF87336}"/>
                </c:ext>
              </c:extLst>
            </c:dLbl>
            <c:dLbl>
              <c:idx val="1"/>
              <c:layout>
                <c:manualLayout>
                  <c:x val="1.362977712827735E-2"/>
                  <c:y val="0.108521612076772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E69F816-5089-4EE6-B075-5838A84FF779}" type="VALUE">
                      <a:rPr lang="en-US" sz="28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35-442B-9FBD-34A47CF87336}"/>
                </c:ext>
              </c:extLst>
            </c:dLbl>
            <c:dLbl>
              <c:idx val="2"/>
              <c:layout>
                <c:manualLayout>
                  <c:x val="1.1410175697477108E-3"/>
                  <c:y val="0.1018618932913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AC8233-EF95-4068-9583-47D71AFCCA11}" type="VALUE">
                      <a:rPr lang="ru-RU" sz="2400" u="none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2400" u="none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4250705287257"/>
                      <c:h val="0.19423388983715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A35-442B-9FBD-34A47CF87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2075.1</c:v>
                </c:pt>
                <c:pt idx="1">
                  <c:v>2341.5</c:v>
                </c:pt>
                <c:pt idx="2">
                  <c:v>-266.39999999999998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35-442B-9FBD-34A47CF873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03093483440112E-3"/>
                  <c:y val="9.724719138950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35-442B-9FBD-34A47CF87336}"/>
                </c:ext>
              </c:extLst>
            </c:dLbl>
            <c:dLbl>
              <c:idx val="1"/>
              <c:layout>
                <c:manualLayout>
                  <c:x val="1.4987650944766821E-3"/>
                  <c:y val="0.10022855204640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35-442B-9FBD-34A47CF87336}"/>
                </c:ext>
              </c:extLst>
            </c:dLbl>
            <c:dLbl>
              <c:idx val="2"/>
              <c:layout>
                <c:manualLayout>
                  <c:x val="1.5428188415911892E-2"/>
                  <c:y val="0.11582761848010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3994B36-F712-4405-BFB3-D41DE8723BAA}" type="VALUE">
                      <a:rPr lang="en-US" sz="2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8536857728057"/>
                      <c:h val="0.1342079415418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35-442B-9FBD-34A47CF87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1379.9</c:v>
                </c:pt>
                <c:pt idx="1">
                  <c:v>1580.2</c:v>
                </c:pt>
                <c:pt idx="2">
                  <c:v>-200.4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35-442B-9FBD-34A47CF8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288532152"/>
        <c:axId val="288532544"/>
        <c:axId val="0"/>
      </c:bar3DChart>
      <c:catAx>
        <c:axId val="28853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32544"/>
        <c:crosses val="autoZero"/>
        <c:auto val="1"/>
        <c:lblAlgn val="ctr"/>
        <c:lblOffset val="100"/>
        <c:noMultiLvlLbl val="0"/>
      </c:catAx>
      <c:valAx>
        <c:axId val="2885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32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9 месяцев 2016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6276255752229627E-4"/>
                  <c:y val="-3.964942489050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97-4215-A2B4-CDBD5439A1FA}"/>
                </c:ext>
              </c:extLst>
            </c:dLbl>
            <c:dLbl>
              <c:idx val="1"/>
              <c:layout>
                <c:manualLayout>
                  <c:x val="1.4054120092566852E-3"/>
                  <c:y val="-2.565551022327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97-4215-A2B4-CDBD5439A1FA}"/>
                </c:ext>
              </c:extLst>
            </c:dLbl>
            <c:dLbl>
              <c:idx val="2"/>
              <c:layout>
                <c:manualLayout>
                  <c:x val="-5.621648037026741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97-4215-A2B4-CDBD5439A1FA}"/>
                </c:ext>
              </c:extLst>
            </c:dLbl>
            <c:dLbl>
              <c:idx val="3"/>
              <c:layout>
                <c:manualLayout>
                  <c:x val="2.7705429184055413E-3"/>
                  <c:y val="-3.0462475005619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97-4215-A2B4-CDBD5439A1FA}"/>
                </c:ext>
              </c:extLst>
            </c:dLbl>
            <c:dLbl>
              <c:idx val="4"/>
              <c:layout>
                <c:manualLayout>
                  <c:x val="8.4324720555401123E-3"/>
                  <c:y val="-3.498478666809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97-4215-A2B4-CDBD5439A1FA}"/>
                </c:ext>
              </c:extLst>
            </c:dLbl>
            <c:dLbl>
              <c:idx val="5"/>
              <c:layout>
                <c:manualLayout>
                  <c:x val="-6.2042189804543707E-2"/>
                  <c:y val="3.660528933244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F97-4215-A2B4-CDBD5439A1FA}"/>
                </c:ext>
              </c:extLst>
            </c:dLbl>
            <c:dLbl>
              <c:idx val="6"/>
              <c:layout>
                <c:manualLayout>
                  <c:x val="-1.4054120092566852E-3"/>
                  <c:y val="-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97-4215-A2B4-CDBD5439A1FA}"/>
                </c:ext>
              </c:extLst>
            </c:dLbl>
            <c:dLbl>
              <c:idx val="7"/>
              <c:layout>
                <c:manualLayout>
                  <c:x val="-1.4054120092567885E-3"/>
                  <c:y val="-1.632623377844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97-4215-A2B4-CDBD5439A1FA}"/>
                </c:ext>
              </c:extLst>
            </c:dLbl>
            <c:dLbl>
              <c:idx val="8"/>
              <c:layout>
                <c:manualLayout>
                  <c:x val="5.6216480370266386E-3"/>
                  <c:y val="-2.798782933447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F97-4215-A2B4-CDBD5439A1FA}"/>
                </c:ext>
              </c:extLst>
            </c:dLbl>
            <c:dLbl>
              <c:idx val="9"/>
              <c:layout>
                <c:manualLayout>
                  <c:x val="0"/>
                  <c:y val="-3.2652467556890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F97-4215-A2B4-CDBD5439A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80.400000000000006</c:v>
                </c:pt>
                <c:pt idx="1">
                  <c:v>59.5</c:v>
                </c:pt>
                <c:pt idx="2">
                  <c:v>101</c:v>
                </c:pt>
                <c:pt idx="3">
                  <c:v>104.4</c:v>
                </c:pt>
                <c:pt idx="4">
                  <c:v>0.6</c:v>
                </c:pt>
                <c:pt idx="5">
                  <c:v>810.5</c:v>
                </c:pt>
                <c:pt idx="6">
                  <c:v>50.7</c:v>
                </c:pt>
                <c:pt idx="7">
                  <c:v>144.9</c:v>
                </c:pt>
                <c:pt idx="8">
                  <c:v>12.9</c:v>
                </c:pt>
                <c:pt idx="9">
                  <c:v>1.1000000000000001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A-FF97-4215-A2B4-CDBD5439A1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9 месяцев 2017 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7574325269440716E-3"/>
                  <c:y val="-0.132427609956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F97-4215-A2B4-CDBD5439A1FA}"/>
                </c:ext>
              </c:extLst>
            </c:dLbl>
            <c:dLbl>
              <c:idx val="1"/>
              <c:layout>
                <c:manualLayout>
                  <c:x val="5.3801827611056324E-3"/>
                  <c:y val="-0.1045821071823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F97-4215-A2B4-CDBD5439A1FA}"/>
                </c:ext>
              </c:extLst>
            </c:dLbl>
            <c:dLbl>
              <c:idx val="2"/>
              <c:layout>
                <c:manualLayout>
                  <c:x val="6.6246916946568158E-3"/>
                  <c:y val="-0.1438756238494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F97-4215-A2B4-CDBD5439A1FA}"/>
                </c:ext>
              </c:extLst>
            </c:dLbl>
            <c:dLbl>
              <c:idx val="3"/>
              <c:layout>
                <c:manualLayout>
                  <c:x val="1.3212090173005111E-2"/>
                  <c:y val="-0.11172139107592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F97-4215-A2B4-CDBD5439A1FA}"/>
                </c:ext>
              </c:extLst>
            </c:dLbl>
            <c:dLbl>
              <c:idx val="4"/>
              <c:layout>
                <c:manualLayout>
                  <c:x val="7.2282442220966032E-3"/>
                  <c:y val="-0.10337205595215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F97-4215-A2B4-CDBD5439A1FA}"/>
                </c:ext>
              </c:extLst>
            </c:dLbl>
            <c:dLbl>
              <c:idx val="5"/>
              <c:layout>
                <c:manualLayout>
                  <c:x val="8.0956396465966335E-2"/>
                  <c:y val="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F97-4215-A2B4-CDBD5439A1FA}"/>
                </c:ext>
              </c:extLst>
            </c:dLbl>
            <c:dLbl>
              <c:idx val="6"/>
              <c:layout>
                <c:manualLayout>
                  <c:x val="8.0451537852725214E-5"/>
                  <c:y val="-0.1320717017334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F97-4215-A2B4-CDBD5439A1FA}"/>
                </c:ext>
              </c:extLst>
            </c:dLbl>
            <c:dLbl>
              <c:idx val="7"/>
              <c:layout>
                <c:manualLayout>
                  <c:x val="1.718686092485406E-2"/>
                  <c:y val="-9.603571864077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F97-4215-A2B4-CDBD5439A1FA}"/>
                </c:ext>
              </c:extLst>
            </c:dLbl>
            <c:dLbl>
              <c:idx val="8"/>
              <c:layout>
                <c:manualLayout>
                  <c:x val="1.7347799242707095E-2"/>
                  <c:y val="-0.1198406729736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F97-4215-A2B4-CDBD5439A1FA}"/>
                </c:ext>
              </c:extLst>
            </c:dLbl>
            <c:dLbl>
              <c:idx val="9"/>
              <c:layout>
                <c:manualLayout>
                  <c:x val="1.3010795334828898E-2"/>
                  <c:y val="-9.870741772973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F97-4215-A2B4-CDBD5439A1FA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97-4215-A2B4-CDBD5439A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77.7</c:v>
                </c:pt>
                <c:pt idx="1">
                  <c:v>68.400000000000006</c:v>
                </c:pt>
                <c:pt idx="2">
                  <c:v>54.4</c:v>
                </c:pt>
                <c:pt idx="3">
                  <c:v>304.7</c:v>
                </c:pt>
                <c:pt idx="4">
                  <c:v>0.3</c:v>
                </c:pt>
                <c:pt idx="5">
                  <c:v>839.1</c:v>
                </c:pt>
                <c:pt idx="6">
                  <c:v>60.4</c:v>
                </c:pt>
                <c:pt idx="7">
                  <c:v>141.80000000000001</c:v>
                </c:pt>
                <c:pt idx="8">
                  <c:v>31.8</c:v>
                </c:pt>
                <c:pt idx="9">
                  <c:v>1.3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6-FF97-4215-A2B4-CDBD5439A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291186616"/>
        <c:axId val="291187008"/>
        <c:axId val="0"/>
      </c:bar3DChart>
      <c:catAx>
        <c:axId val="29118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187008"/>
        <c:crosses val="autoZero"/>
        <c:auto val="1"/>
        <c:lblAlgn val="ctr"/>
        <c:lblOffset val="0"/>
        <c:tickMarkSkip val="1"/>
        <c:noMultiLvlLbl val="0"/>
      </c:catAx>
      <c:valAx>
        <c:axId val="2911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18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625963235415"/>
          <c:y val="0.88607604853022026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17655781621551"/>
          <c:y val="0.17527786277059587"/>
          <c:w val="0.83903207614987052"/>
          <c:h val="0.443448519850072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9 месяцев 2016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821395372719692E-3"/>
                  <c:y val="-8.070794767842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80-4623-81AE-38DB44EADA31}"/>
                </c:ext>
              </c:extLst>
            </c:dLbl>
            <c:dLbl>
              <c:idx val="1"/>
              <c:layout>
                <c:manualLayout>
                  <c:x val="6.9939719997662809E-3"/>
                  <c:y val="-6.036324868048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2472055540112E-2"/>
                      <c:h val="5.89194887239534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80-4623-81AE-38DB44EADA31}"/>
                </c:ext>
              </c:extLst>
            </c:dLbl>
            <c:dLbl>
              <c:idx val="2"/>
              <c:layout>
                <c:manualLayout>
                  <c:x val="-1.5375428705994005E-3"/>
                  <c:y val="-3.074791555113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80-4623-81AE-38DB44EADA31}"/>
                </c:ext>
              </c:extLst>
            </c:dLbl>
            <c:dLbl>
              <c:idx val="3"/>
              <c:layout>
                <c:manualLayout>
                  <c:x val="-1.5375428705994005E-3"/>
                  <c:y val="-9.1993039088197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80-4623-81AE-38DB44EADA31}"/>
                </c:ext>
              </c:extLst>
            </c:dLbl>
            <c:dLbl>
              <c:idx val="6"/>
              <c:layout>
                <c:manualLayout>
                  <c:x val="6.92790656909482E-3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80-4623-81AE-38DB44EAD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470.3</c:v>
                </c:pt>
                <c:pt idx="1">
                  <c:v>766.3</c:v>
                </c:pt>
                <c:pt idx="2">
                  <c:v>110.7</c:v>
                </c:pt>
                <c:pt idx="3">
                  <c:v>7.4</c:v>
                </c:pt>
                <c:pt idx="4">
                  <c:v>5.7</c:v>
                </c:pt>
                <c:pt idx="5">
                  <c:v>2.6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80-4623-81AE-38DB44EADA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9 месяцев 2017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507644556031202E-3"/>
                  <c:y val="-5.87470358754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A80-4623-81AE-38DB44EADA31}"/>
                </c:ext>
              </c:extLst>
            </c:dLbl>
            <c:dLbl>
              <c:idx val="1"/>
              <c:layout>
                <c:manualLayout>
                  <c:x val="5.3091707228111427E-2"/>
                  <c:y val="-1.62515298707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3826244154814"/>
                      <c:h val="9.6781151992656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A80-4623-81AE-38DB44EADA31}"/>
                </c:ext>
              </c:extLst>
            </c:dLbl>
            <c:dLbl>
              <c:idx val="2"/>
              <c:layout>
                <c:manualLayout>
                  <c:x val="4.4659124510208328E-2"/>
                  <c:y val="-3.865562609959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80-4623-81AE-38DB44EADA31}"/>
                </c:ext>
              </c:extLst>
            </c:dLbl>
            <c:dLbl>
              <c:idx val="3"/>
              <c:layout>
                <c:manualLayout>
                  <c:x val="1.2500000000000001E-2"/>
                  <c:y val="-6.976744186046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80-4623-81AE-38DB44EADA31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80-4623-81AE-38DB44EADA31}"/>
                </c:ext>
              </c:extLst>
            </c:dLbl>
            <c:dLbl>
              <c:idx val="5"/>
              <c:layout>
                <c:manualLayout>
                  <c:x val="8.3333333333334546E-3"/>
                  <c:y val="-1.1627906976744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80-4623-81AE-38DB44EADA31}"/>
                </c:ext>
              </c:extLst>
            </c:dLbl>
            <c:dLbl>
              <c:idx val="6"/>
              <c:layout>
                <c:manualLayout>
                  <c:x val="1.6749301941814513E-2"/>
                  <c:y val="-4.8573395548076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80-4623-81AE-38DB44EAD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628.9</c:v>
                </c:pt>
                <c:pt idx="1">
                  <c:v>803.4</c:v>
                </c:pt>
                <c:pt idx="2">
                  <c:v>130.80000000000001</c:v>
                </c:pt>
                <c:pt idx="3">
                  <c:v>7.2</c:v>
                </c:pt>
                <c:pt idx="4">
                  <c:v>6.1</c:v>
                </c:pt>
                <c:pt idx="5">
                  <c:v>2.2000000000000002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80-4623-81AE-38DB44EADA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0"/>
        <c:shape val="box"/>
        <c:axId val="291188576"/>
        <c:axId val="291188968"/>
        <c:axId val="0"/>
      </c:bar3DChart>
      <c:catAx>
        <c:axId val="29118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188968"/>
        <c:crossesAt val="0.1"/>
        <c:auto val="1"/>
        <c:lblAlgn val="ctr"/>
        <c:lblOffset val="100"/>
        <c:noMultiLvlLbl val="0"/>
      </c:catAx>
      <c:valAx>
        <c:axId val="291188968"/>
        <c:scaling>
          <c:logBase val="10"/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1188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6707431730175E-2"/>
          <c:y val="1.7000688441826665E-2"/>
          <c:w val="0.67011671338093881"/>
          <c:h val="6.2503250975292593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89-4245-9255-8DA42957743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89-4245-9255-8DA42957743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89-4245-9255-8DA42957743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F89-4245-9255-8DA42957743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F89-4245-9255-8DA42957743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F89-4245-9255-8DA42957743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F89-4245-9255-8DA429577430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F89-4245-9255-8DA429577430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F89-4245-9255-8DA429577430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F89-4245-9255-8DA429577430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89-4245-9255-8DA429577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F89-4245-9255-8DA429577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030578748610089E-2"/>
          <c:y val="0.69768898843524718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762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0D-4C6D-B196-F963F30EACF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0D-4C6D-B196-F963F30EACF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0D-4C6D-B196-F963F30EACF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0D-4C6D-B196-F963F30EACF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20D-4C6D-B196-F963F30EACF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20D-4C6D-B196-F963F30EACF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20D-4C6D-B196-F963F30EACFF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20D-4C6D-B196-F963F30EACF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E20D-4C6D-B196-F963F30EACFF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p3d contourW="762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E20D-4C6D-B196-F963F30EACFF}"/>
              </c:ext>
            </c:extLst>
          </c:dPt>
          <c:dLbls>
            <c:dLbl>
              <c:idx val="0"/>
              <c:layout>
                <c:manualLayout>
                  <c:x val="-0.23950077457260535"/>
                  <c:y val="-0.26803170243956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0D-4C6D-B196-F963F30EA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0D-4C6D-B196-F963F30EA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00000"/>
                    <a:lumMod val="104000"/>
                  </a:schemeClr>
                </a:gs>
                <a:gs pos="78000">
                  <a:schemeClr val="accent1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.15517782161229288"/>
                  <c:y val="-0.387623712733859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DE18E1A-D0C6-4BE5-A93E-A46CCFDD0A16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91-46BC-AEAD-99E606796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9 месяцев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2075.1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1-46BC-AEAD-99E6067960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00000"/>
                    <a:lumMod val="104000"/>
                  </a:schemeClr>
                </a:gs>
                <a:gs pos="78000">
                  <a:schemeClr val="accent2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  <a:contourClr>
                <a:schemeClr val="bg1"/>
              </a:contourClr>
            </a:sp3d>
          </c:spPr>
          <c:invertIfNegative val="0"/>
          <c:dLbls>
            <c:dLbl>
              <c:idx val="1"/>
              <c:layout>
                <c:manualLayout>
                  <c:x val="3.9171100601161211E-2"/>
                  <c:y val="-0.3250982995541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91-46BC-AEAD-99E606796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9 месяцев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1395.2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1-46BC-AEAD-99E6067960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satMod val="100000"/>
                    <a:lumMod val="104000"/>
                  </a:schemeClr>
                </a:gs>
                <a:gs pos="78000">
                  <a:schemeClr val="accent3">
                    <a:shade val="100000"/>
                    <a:satMod val="11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dLbls>
            <c:dLbl>
              <c:idx val="2"/>
              <c:layout>
                <c:manualLayout>
                  <c:x val="3.9171100601161211E-2"/>
                  <c:y val="-0.346592402004028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5BCFC9-9B30-4119-818D-3799733406C8}" type="VALUE">
                      <a:rPr lang="en-US" sz="3200">
                        <a:solidFill>
                          <a:schemeClr val="tx1"/>
                        </a:solidFill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91-46BC-AEAD-99E606796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уточненный</c:v>
                </c:pt>
                <c:pt idx="1">
                  <c:v>План 9 месяцев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1379.9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91-46BC-AEAD-99E6067960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9260656"/>
        <c:axId val="289261048"/>
        <c:axId val="0"/>
      </c:bar3DChart>
      <c:catAx>
        <c:axId val="2892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261048"/>
        <c:crosses val="autoZero"/>
        <c:auto val="1"/>
        <c:lblAlgn val="ctr"/>
        <c:lblOffset val="100"/>
        <c:noMultiLvlLbl val="0"/>
      </c:catAx>
      <c:valAx>
        <c:axId val="289261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26065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0126035566696"/>
          <c:y val="3.035369701569764E-2"/>
          <c:w val="0.86752635092845709"/>
          <c:h val="0.742589879370491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5F-44D1-A53C-01434A5CADBA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5F-44D1-A53C-01434A5CA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719.8</c:v>
                </c:pt>
                <c:pt idx="1">
                  <c:v>794.7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5F-44D1-A53C-01434A5CAD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5F-44D1-A53C-01434A5CADBA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5F-44D1-A53C-01434A5CA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660.1</c:v>
                </c:pt>
                <c:pt idx="1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5F-44D1-A53C-01434A5CA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289261832"/>
        <c:axId val="289262224"/>
        <c:axId val="0"/>
      </c:bar3DChart>
      <c:catAx>
        <c:axId val="28926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262224"/>
        <c:crosses val="autoZero"/>
        <c:auto val="1"/>
        <c:lblAlgn val="ctr"/>
        <c:lblOffset val="100"/>
        <c:noMultiLvlLbl val="0"/>
      </c:catAx>
      <c:valAx>
        <c:axId val="28926222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261832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2.1155410614789798E-2"/>
          <c:y val="0.82830467976171662"/>
          <c:w val="0.96519102118104749"/>
          <c:h val="0.15679087300159136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19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5727463312368"/>
          <c:y val="0.10895780820772416"/>
          <c:w val="0.69990518518518519"/>
          <c:h val="0.684744168383939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dPt>
            <c:idx val="0"/>
            <c:bubble3D val="0"/>
            <c:explosion val="25"/>
            <c:spPr>
              <a:solidFill>
                <a:schemeClr val="accent3">
                  <a:lumMod val="60000"/>
                  <a:lumOff val="40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EBC9-4587-9720-FEA87A60223C}"/>
              </c:ext>
            </c:extLst>
          </c:dPt>
          <c:dPt>
            <c:idx val="1"/>
            <c:bubble3D val="0"/>
            <c:explosion val="12"/>
            <c:spPr>
              <a:solidFill>
                <a:srgbClr val="FF00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3-EBC9-4587-9720-FEA87A60223C}"/>
              </c:ext>
            </c:extLst>
          </c:dPt>
          <c:dPt>
            <c:idx val="2"/>
            <c:bubble3D val="0"/>
            <c:explosion val="12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5-EBC9-4587-9720-FEA87A60223C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6-EBC9-4587-9720-FEA87A60223C}"/>
              </c:ext>
            </c:extLst>
          </c:dPt>
          <c:dPt>
            <c:idx val="4"/>
            <c:bubble3D val="0"/>
            <c:explosion val="42"/>
            <c:extLst>
              <c:ext xmlns:c16="http://schemas.microsoft.com/office/drawing/2014/chart" uri="{C3380CC4-5D6E-409C-BE32-E72D297353CC}">
                <c16:uniqueId val="{00000007-EBC9-4587-9720-FEA87A60223C}"/>
              </c:ext>
            </c:extLst>
          </c:dPt>
          <c:dPt>
            <c:idx val="5"/>
            <c:bubble3D val="0"/>
            <c:explosion val="21"/>
            <c:spPr>
              <a:solidFill>
                <a:schemeClr val="tx1">
                  <a:lumMod val="95000"/>
                </a:schemeClr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9-EBC9-4587-9720-FEA87A60223C}"/>
              </c:ext>
            </c:extLst>
          </c:dPt>
          <c:dPt>
            <c:idx val="6"/>
            <c:bubble3D val="0"/>
            <c:explosion val="22"/>
            <c:spPr>
              <a:solidFill>
                <a:srgbClr val="66FF99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B-EBC9-4587-9720-FEA87A60223C}"/>
              </c:ext>
            </c:extLst>
          </c:dPt>
          <c:dPt>
            <c:idx val="7"/>
            <c:bubble3D val="0"/>
            <c:explosion val="21"/>
            <c:extLst>
              <c:ext xmlns:c16="http://schemas.microsoft.com/office/drawing/2014/chart" uri="{C3380CC4-5D6E-409C-BE32-E72D297353CC}">
                <c16:uniqueId val="{0000000C-EBC9-4587-9720-FEA87A60223C}"/>
              </c:ext>
            </c:extLst>
          </c:dPt>
          <c:dLbls>
            <c:dLbl>
              <c:idx val="0"/>
              <c:layout>
                <c:manualLayout>
                  <c:x val="6.1269154437456223E-2"/>
                  <c:y val="4.173940763218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82,1 земельный </a:t>
                    </a:r>
                    <a:r>
                      <a:rPr lang="ru-RU" dirty="0"/>
                      <a:t>налог
</a:t>
                    </a:r>
                    <a:r>
                      <a:rPr lang="ru-RU" dirty="0" smtClean="0"/>
                      <a:t>16,9%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C9-4587-9720-FEA87A60223C}"/>
                </c:ext>
              </c:extLst>
            </c:dLbl>
            <c:dLbl>
              <c:idx val="1"/>
              <c:layout>
                <c:manualLayout>
                  <c:x val="0.12744721174004203"/>
                  <c:y val="8.5999069798229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7,1 госпошлина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C9-4587-9720-FEA87A60223C}"/>
                </c:ext>
              </c:extLst>
            </c:dLbl>
            <c:dLbl>
              <c:idx val="2"/>
              <c:layout>
                <c:manualLayout>
                  <c:x val="-7.4607183787561177E-2"/>
                  <c:y val="3.65025807002294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6,9 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физлиц 1,4%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1877009084559"/>
                      <c:h val="0.20198094654126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C9-4587-9720-FEA87A60223C}"/>
                </c:ext>
              </c:extLst>
            </c:dLbl>
            <c:dLbl>
              <c:idx val="3"/>
              <c:layout>
                <c:manualLayout>
                  <c:x val="-0.19562252969951083"/>
                  <c:y val="-0.22285944720930767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30,0</a:t>
                    </a:r>
                  </a:p>
                  <a:p>
                    <a:pPr algn="ctr">
                      <a:defRPr lang="ru-RU" sz="20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ЕНВД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6,2%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987214535290008"/>
                      <c:h val="0.19021162961246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BC9-4587-9720-FEA87A60223C}"/>
                </c:ext>
              </c:extLst>
            </c:dLbl>
            <c:dLbl>
              <c:idx val="4"/>
              <c:layout>
                <c:manualLayout>
                  <c:x val="-0.10254378756114606"/>
                  <c:y val="0.1435495558896230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319,8</a:t>
                    </a:r>
                  </a:p>
                  <a:p>
                    <a: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</a:t>
                    </a:r>
                    <a:r>
                      <a: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66,0%</a:t>
                    </a:r>
                    <a:endPara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37965059399023"/>
                      <c:h val="0.30303778814044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C9-4587-9720-FEA87A60223C}"/>
                </c:ext>
              </c:extLst>
            </c:dLbl>
            <c:dLbl>
              <c:idx val="5"/>
              <c:layout>
                <c:manualLayout>
                  <c:x val="9.174328441649196E-2"/>
                  <c:y val="-0.241091489002193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24,1 </a:t>
                    </a:r>
                  </a:p>
                  <a:p>
                    <a:fld id="{C4799E86-00CA-4AF2-9217-8D8E2EDF3D94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6559049615653383E-2"/>
                      <c:h val="0.17694911238892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BC9-4587-9720-FEA87A60223C}"/>
                </c:ext>
              </c:extLst>
            </c:dLbl>
            <c:dLbl>
              <c:idx val="6"/>
              <c:layout>
                <c:manualLayout>
                  <c:x val="0.11440816212438853"/>
                  <c:y val="-0.108404216217911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11,7</a:t>
                    </a:r>
                  </a:p>
                  <a:p>
                    <a:r>
                      <a:rPr lang="ru-RU" dirty="0" smtClean="0"/>
                      <a:t> </a:t>
                    </a:r>
                    <a:fld id="{7E6125B5-9B91-4C1D-8F59-5647915B3520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BC9-4587-9720-FEA87A60223C}"/>
                </c:ext>
              </c:extLst>
            </c:dLbl>
            <c:dLbl>
              <c:idx val="7"/>
              <c:layout>
                <c:manualLayout>
                  <c:x val="0.11512665269042628"/>
                  <c:y val="0.10337328788002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2,7</a:t>
                    </a:r>
                  </a:p>
                  <a:p>
                    <a:fld id="{AD632754-388F-4EC5-BA81-FB512259A05C}" type="CATEGORYNAME">
                      <a:rPr lang="en-US" smtClean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BC9-4587-9720-FEA87A60223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82.1</c:v>
                </c:pt>
                <c:pt idx="1">
                  <c:v>7.1</c:v>
                </c:pt>
                <c:pt idx="2">
                  <c:v>6.9</c:v>
                </c:pt>
                <c:pt idx="3">
                  <c:v>30</c:v>
                </c:pt>
                <c:pt idx="4">
                  <c:v>319.8</c:v>
                </c:pt>
                <c:pt idx="5">
                  <c:v>24.1</c:v>
                </c:pt>
                <c:pt idx="6" formatCode="General">
                  <c:v>11.7</c:v>
                </c:pt>
                <c:pt idx="7" formatCode="General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BC9-4587-9720-FEA87A6022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4943625199703944"/>
          <c:y val="3.6999219989478929E-2"/>
          <c:w val="0.82778116594243811"/>
          <c:h val="0.709362707683033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41464860144287E-2"/>
                  <c:y val="-8.46678279873345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8D059A33-898D-4366-A586-C9628F76CD53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F7-4E9D-8D55-712AFBF47DDF}"/>
                </c:ext>
              </c:extLst>
            </c:dLbl>
            <c:dLbl>
              <c:idx val="1"/>
              <c:layout>
                <c:manualLayout>
                  <c:x val="1.3506518669925091E-2"/>
                  <c:y val="-7.632604879767779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4082257A-E273-4C59-B97F-BD3FA214B995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F7-4E9D-8D55-712AFBF47DDF}"/>
                </c:ext>
              </c:extLst>
            </c:dLbl>
            <c:dLbl>
              <c:idx val="2"/>
              <c:layout>
                <c:manualLayout>
                  <c:x val="8.8515538658871101E-3"/>
                  <c:y val="-7.3334586947654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F7-4E9D-8D55-712AFBF47DDF}"/>
                </c:ext>
              </c:extLst>
            </c:dLbl>
            <c:dLbl>
              <c:idx val="3"/>
              <c:layout>
                <c:manualLayout>
                  <c:x val="4.4257769329434466E-3"/>
                  <c:y val="-0.10083852731904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F7-4E9D-8D55-712AFBF47DDF}"/>
                </c:ext>
              </c:extLst>
            </c:dLbl>
            <c:dLbl>
              <c:idx val="4"/>
              <c:layout>
                <c:manualLayout>
                  <c:x val="0"/>
                  <c:y val="-0.1198768694091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F7-4E9D-8D55-712AFBF47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319.8</c:v>
                </c:pt>
                <c:pt idx="1">
                  <c:v>82.1</c:v>
                </c:pt>
                <c:pt idx="2">
                  <c:v>30</c:v>
                </c:pt>
                <c:pt idx="3">
                  <c:v>24.1</c:v>
                </c:pt>
                <c:pt idx="4">
                  <c:v>11.7</c:v>
                </c:pt>
                <c:pt idx="5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7-4E9D-8D55-712AFBF47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707020072118094E-2"/>
                  <c:y val="-7.05158055348059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29BCF775-8180-44D8-BBF4-4D9BF5F2F67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F7-4E9D-8D55-712AFBF47DDF}"/>
                </c:ext>
              </c:extLst>
            </c:dLbl>
            <c:dLbl>
              <c:idx val="1"/>
              <c:layout>
                <c:manualLayout>
                  <c:x val="2.6841117395998308E-2"/>
                  <c:y val="-5.88790318938731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A86AD512-C5E0-4894-B117-9A976B671AE4}" type="VALUE">
                      <a: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F7-4E9D-8D55-712AFBF47DDF}"/>
                </c:ext>
              </c:extLst>
            </c:dLbl>
            <c:dLbl>
              <c:idx val="2"/>
              <c:layout>
                <c:manualLayout>
                  <c:x val="1.3277330798830558E-2"/>
                  <c:y val="-7.780151336913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F7-4E9D-8D55-712AFBF47DDF}"/>
                </c:ext>
              </c:extLst>
            </c:dLbl>
            <c:dLbl>
              <c:idx val="3"/>
              <c:layout>
                <c:manualLayout>
                  <c:x val="1.4752589776478517E-3"/>
                  <c:y val="-9.378694676556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F7-4E9D-8D55-712AFBF47DDF}"/>
                </c:ext>
              </c:extLst>
            </c:dLbl>
            <c:dLbl>
              <c:idx val="4"/>
              <c:layout>
                <c:manualLayout>
                  <c:x val="5.9010359105914068E-3"/>
                  <c:y val="-8.461896664176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F7-4E9D-8D55-712AFBF47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359</c:v>
                </c:pt>
                <c:pt idx="1">
                  <c:v>86.5</c:v>
                </c:pt>
                <c:pt idx="2">
                  <c:v>30.8</c:v>
                </c:pt>
                <c:pt idx="3">
                  <c:v>19.899999999999999</c:v>
                </c:pt>
                <c:pt idx="4">
                  <c:v>15.1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F7-4E9D-8D55-712AFBF47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289263008"/>
        <c:axId val="289263400"/>
        <c:axId val="0"/>
      </c:bar3DChart>
      <c:catAx>
        <c:axId val="28926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263400"/>
        <c:crosses val="autoZero"/>
        <c:auto val="1"/>
        <c:lblAlgn val="ctr"/>
        <c:lblOffset val="100"/>
        <c:noMultiLvlLbl val="0"/>
      </c:catAx>
      <c:valAx>
        <c:axId val="28926340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2630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3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07186351026335"/>
          <c:y val="0.20559356054738218"/>
          <c:w val="0.49577739071481952"/>
          <c:h val="0.486830806333679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BC-40F6-BCA7-39CBFA39674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0BC-40F6-BCA7-39CBFA396742}"/>
              </c:ext>
            </c:extLst>
          </c:dPt>
          <c:dPt>
            <c:idx val="4"/>
            <c:bubble3D val="1"/>
            <c:explosion val="27"/>
            <c:spPr>
              <a:solidFill>
                <a:schemeClr val="accent5">
                  <a:lumMod val="40000"/>
                  <a:lumOff val="60000"/>
                </a:schemeClr>
              </a:solidFill>
              <a:ln w="7620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0BC-40F6-BCA7-39CBFA396742}"/>
              </c:ext>
            </c:extLst>
          </c:dPt>
          <c:dLbls>
            <c:dLbl>
              <c:idx val="0"/>
              <c:layout>
                <c:manualLayout>
                  <c:x val="0.26998985644591028"/>
                  <c:y val="-3.48553767492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10,5 штрафы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BC-40F6-BCA7-39CBFA396742}"/>
                </c:ext>
              </c:extLst>
            </c:dLbl>
            <c:dLbl>
              <c:idx val="1"/>
              <c:layout>
                <c:manualLayout>
                  <c:x val="0.11310574746069003"/>
                  <c:y val="1.8996537806195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58,4</a:t>
                    </a:r>
                  </a:p>
                  <a:p>
                    <a:r>
                      <a:rPr lang="ru-RU" dirty="0" smtClean="0"/>
                      <a:t>аренда </a:t>
                    </a:r>
                    <a:r>
                      <a:rPr lang="ru-RU" dirty="0"/>
                      <a:t>земли
</a:t>
                    </a:r>
                    <a:r>
                      <a:rPr lang="ru-RU" dirty="0" smtClean="0"/>
                      <a:t>33,2%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0BC-40F6-BCA7-39CBFA396742}"/>
                </c:ext>
              </c:extLst>
            </c:dLbl>
            <c:dLbl>
              <c:idx val="2"/>
              <c:layout>
                <c:manualLayout>
                  <c:x val="0.24983728586367976"/>
                  <c:y val="-0.1569333582514261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48,6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/>
                      <a:t>использование имущества</a:t>
                    </a:r>
                    <a:r>
                      <a:rPr lang="ru-RU" sz="2400" dirty="0"/>
                      <a:t>
</a:t>
                    </a:r>
                    <a:r>
                      <a:rPr lang="ru-RU" sz="2400" dirty="0" smtClean="0"/>
                      <a:t>27,7%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09563074365844"/>
                      <c:h val="0.271824417856569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0BC-40F6-BCA7-39CBFA396742}"/>
                </c:ext>
              </c:extLst>
            </c:dLbl>
            <c:dLbl>
              <c:idx val="3"/>
              <c:layout>
                <c:manualLayout>
                  <c:x val="0.13574273572256043"/>
                  <c:y val="0.26490505306212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12,8</a:t>
                    </a:r>
                  </a:p>
                  <a:p>
                    <a:r>
                      <a:rPr lang="ru-RU" dirty="0" smtClean="0"/>
                      <a:t>негативное </a:t>
                    </a:r>
                    <a:r>
                      <a:rPr lang="ru-RU" dirty="0"/>
                      <a:t>воздействие
</a:t>
                    </a:r>
                    <a:r>
                      <a:rPr lang="ru-RU" dirty="0" smtClean="0"/>
                      <a:t>7,3%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BC-40F6-BCA7-39CBFA396742}"/>
                </c:ext>
              </c:extLst>
            </c:dLbl>
            <c:dLbl>
              <c:idx val="4"/>
              <c:layout>
                <c:manualLayout>
                  <c:x val="-7.1174152950857966E-2"/>
                  <c:y val="0.14236022484352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</a:p>
                  <a:p>
                    <a:r>
                      <a:rPr lang="ru-RU" dirty="0" smtClean="0"/>
                      <a:t>платные услуги и компенсация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941266326798813"/>
                      <c:h val="0.39340431314545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0BC-40F6-BCA7-39CBFA396742}"/>
                </c:ext>
              </c:extLst>
            </c:dLbl>
            <c:dLbl>
              <c:idx val="5"/>
              <c:layout>
                <c:manualLayout>
                  <c:x val="-7.716817393227049E-2"/>
                  <c:y val="2.88530749496171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37,3 Продажа</a:t>
                    </a:r>
                  </a:p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имущества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21,2%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12491369590586"/>
                      <c:h val="0.2078343512815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0BC-40F6-BCA7-39CBFA396742}"/>
                </c:ext>
              </c:extLst>
            </c:dLbl>
            <c:dLbl>
              <c:idx val="6"/>
              <c:layout>
                <c:manualLayout>
                  <c:x val="5.6891551297002664E-2"/>
                  <c:y val="-3.033906431091461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0,9 </a:t>
                    </a:r>
                    <a:fld id="{6527F607-A887-43B8-86B1-DC6D355EA7BD}" type="CATEGORYNAME">
                      <a:rPr lang="ru-RU" smtClean="0"/>
                      <a:pPr>
                        <a:defRPr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03695471406403"/>
                      <c:h val="0.20392518765290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BC-40F6-BCA7-39CBFA3967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10.5</c:v>
                </c:pt>
                <c:pt idx="1">
                  <c:v>58.4</c:v>
                </c:pt>
                <c:pt idx="2" formatCode="General">
                  <c:v>48.6</c:v>
                </c:pt>
                <c:pt idx="3">
                  <c:v>12.8</c:v>
                </c:pt>
                <c:pt idx="4">
                  <c:v>7.2</c:v>
                </c:pt>
                <c:pt idx="5">
                  <c:v>37.299999999999997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BC-40F6-BCA7-39CBFA39674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921277456798319E-2"/>
          <c:y val="3.768422621915124E-2"/>
          <c:w val="0.90479533518834176"/>
          <c:h val="0.8149859462519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03079413508986E-3"/>
                  <c:y val="0.14672101020457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D0-4806-86EF-F68CEB434C73}"/>
                </c:ext>
              </c:extLst>
            </c:dLbl>
            <c:dLbl>
              <c:idx val="1"/>
              <c:layout>
                <c:manualLayout>
                  <c:x val="1.5432501687784172E-3"/>
                  <c:y val="0.1021320302937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D0-4806-86EF-F68CEB434C73}"/>
                </c:ext>
              </c:extLst>
            </c:dLbl>
            <c:dLbl>
              <c:idx val="2"/>
              <c:layout>
                <c:manualLayout>
                  <c:x val="-2.7089635326722531E-3"/>
                  <c:y val="0.100286744831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D0-4806-86EF-F68CEB434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58.4</c:v>
                </c:pt>
                <c:pt idx="1">
                  <c:v>37.299999999999997</c:v>
                </c:pt>
                <c:pt idx="2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D0-4806-86EF-F68CEB434C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545400461762831E-3"/>
                  <c:y val="0.2136814000062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D0-4806-86EF-F68CEB434C73}"/>
                </c:ext>
              </c:extLst>
            </c:dLbl>
            <c:dLbl>
              <c:idx val="1"/>
              <c:layout>
                <c:manualLayout>
                  <c:x val="4.3779815966251776E-3"/>
                  <c:y val="0.1230427543998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D0-4806-86EF-F68CEB434C73}"/>
                </c:ext>
              </c:extLst>
            </c:dLbl>
            <c:dLbl>
              <c:idx val="2"/>
              <c:layout>
                <c:manualLayout>
                  <c:x val="-1.8325512955841598E-3"/>
                  <c:y val="0.14308931871537364"/>
                </c:manualLayout>
              </c:layout>
              <c:tx>
                <c:rich>
                  <a:bodyPr/>
                  <a:lstStyle/>
                  <a:p>
                    <a:fld id="{06C105D5-F2AF-4F1C-8552-010C5D3F7AA7}" type="VALU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1D0-4806-86EF-F68CEB434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58</c:v>
                </c:pt>
                <c:pt idx="1">
                  <c:v>80.599999999999994</c:v>
                </c:pt>
                <c:pt idx="2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D0-4806-86EF-F68CEB43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289263792"/>
        <c:axId val="289754016"/>
        <c:axId val="0"/>
      </c:bar3DChart>
      <c:catAx>
        <c:axId val="28926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754016"/>
        <c:crosses val="autoZero"/>
        <c:auto val="1"/>
        <c:lblAlgn val="ctr"/>
        <c:lblOffset val="100"/>
        <c:noMultiLvlLbl val="0"/>
      </c:catAx>
      <c:valAx>
        <c:axId val="2897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26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9310446987371"/>
          <c:y val="3.2620436748963449E-2"/>
          <c:w val="0.33766629814392801"/>
          <c:h val="9.2033047984593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197423770570204E-3"/>
                  <c:y val="-1.2499876968503937E-2"/>
                </c:manualLayout>
              </c:layout>
              <c:tx>
                <c:rich>
                  <a:bodyPr/>
                  <a:lstStyle/>
                  <a:p>
                    <a:fld id="{ECA87931-340B-4C6D-9DAA-9C6BCE7117FB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2439137694842"/>
                      <c:h val="0.297499999999999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FB-47C4-8C11-E11DC3337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\ ##0.0">
                  <c:v>2341.5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FB-47C4-8C11-E11DC33377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59227131171228E-2"/>
                  <c:y val="-4.9661056282978309E-2"/>
                </c:manualLayout>
              </c:layout>
              <c:tx>
                <c:rich>
                  <a:bodyPr/>
                  <a:lstStyle/>
                  <a:p>
                    <a:fld id="{7BC6D97A-9C5E-4EC6-A7E8-C71AC29F5026}" type="VALUE">
                      <a:rPr lang="en-US" sz="4400" b="1">
                        <a:ln w="18415" cmpd="sng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FB-47C4-8C11-E11DC3337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 b="1" cap="none" spc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1580.2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FB-47C4-8C11-E11DC33377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shape val="box"/>
        <c:axId val="289754800"/>
        <c:axId val="289755192"/>
        <c:axId val="0"/>
      </c:bar3DChart>
      <c:catAx>
        <c:axId val="28975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755192"/>
        <c:crosses val="autoZero"/>
        <c:auto val="1"/>
        <c:lblAlgn val="ctr"/>
        <c:lblOffset val="100"/>
        <c:noMultiLvlLbl val="0"/>
      </c:catAx>
      <c:valAx>
        <c:axId val="2897551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975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0079620782884E-3"/>
          <c:y val="7.6775826077804227E-2"/>
          <c:w val="0.41769971824624225"/>
          <c:h val="0.7136178081917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F-4470-BB66-9E7F9E1D3C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8F-4470-BB66-9E7F9E1D3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F-4470-BB66-9E7F9E1D3C7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8F-4470-BB66-9E7F9E1D3C72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8F-4470-BB66-9E7F9E1D3C72}"/>
              </c:ext>
            </c:extLst>
          </c:dPt>
          <c:dPt>
            <c:idx val="5"/>
            <c:bubble3D val="0"/>
            <c:explosion val="8"/>
            <c:spPr>
              <a:solidFill>
                <a:srgbClr val="0070C0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8F-4470-BB66-9E7F9E1D3C72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8F-4470-BB66-9E7F9E1D3C7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8F-4470-BB66-9E7F9E1D3C7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8F-4470-BB66-9E7F9E1D3C72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F8F-4470-BB66-9E7F9E1D3C7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F8F-4470-BB66-9E7F9E1D3C72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 - 77,7</c:v>
                </c:pt>
                <c:pt idx="1">
                  <c:v>национальная безопасность и правоохранительная деятельность - 68,4</c:v>
                </c:pt>
                <c:pt idx="2">
                  <c:v>национальная экономика - 54,4</c:v>
                </c:pt>
                <c:pt idx="3">
                  <c:v>жилищно-комунальное хозяйство - 304,7</c:v>
                </c:pt>
                <c:pt idx="4">
                  <c:v>охрана окружающей среды - 0,3</c:v>
                </c:pt>
                <c:pt idx="5">
                  <c:v>образование - 839,1</c:v>
                </c:pt>
                <c:pt idx="6">
                  <c:v>культура и кинематография - 60,4</c:v>
                </c:pt>
                <c:pt idx="7">
                  <c:v>социальная политика - 141,8</c:v>
                </c:pt>
                <c:pt idx="8">
                  <c:v>физическая культура и спорт - 31,8</c:v>
                </c:pt>
                <c:pt idx="9">
                  <c:v>средства массовой информации - 1,3</c:v>
                </c:pt>
                <c:pt idx="10">
                  <c:v>обслуживание муниципального долга - 0,3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77.7</c:v>
                </c:pt>
                <c:pt idx="1">
                  <c:v>68.400000000000006</c:v>
                </c:pt>
                <c:pt idx="2">
                  <c:v>54.4</c:v>
                </c:pt>
                <c:pt idx="3">
                  <c:v>304.7</c:v>
                </c:pt>
                <c:pt idx="4">
                  <c:v>0.3</c:v>
                </c:pt>
                <c:pt idx="5">
                  <c:v>839.1</c:v>
                </c:pt>
                <c:pt idx="6">
                  <c:v>60.4</c:v>
                </c:pt>
                <c:pt idx="7">
                  <c:v>141.80000000000001</c:v>
                </c:pt>
                <c:pt idx="8">
                  <c:v>31.8</c:v>
                </c:pt>
                <c:pt idx="9">
                  <c:v>1.3</c:v>
                </c:pt>
                <c:pt idx="1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F8F-4470-BB66-9E7F9E1D3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3"/>
        <c:holeSize val="5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41887422344701"/>
          <c:y val="1.3923927151725688E-2"/>
          <c:w val="0.54360785960029945"/>
          <c:h val="0.986076108502564"/>
        </c:manualLayout>
      </c:layout>
      <c:overlay val="0"/>
      <c:spPr>
        <a:noFill/>
        <a:ln w="0" cap="flat">
          <a:solidFill>
            <a:schemeClr val="lt1"/>
          </a:solidFill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0.07377</cdr:x>
      <cdr:y>0.29982</cdr:y>
    </cdr:from>
    <cdr:to>
      <cdr:x>0.36005</cdr:x>
      <cdr:y>0.60605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541683"/>
          <a:ext cx="2514963" cy="1574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1580,2</a:t>
          </a:r>
        </a:p>
        <a:p xmlns:a="http://schemas.openxmlformats.org/drawingml/2006/main">
          <a:pPr algn="ctr"/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млн. руб.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4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/>
          <a:lstStyle>
            <a:lvl1pPr algn="r">
              <a:defRPr sz="1200"/>
            </a:lvl1pPr>
          </a:lstStyle>
          <a:p>
            <a:fld id="{7E14EC95-3FF0-44AC-B952-AC4EA68963AC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6" tIns="45919" rIns="91836" bIns="459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2"/>
          </a:xfrm>
          <a:prstGeom prst="rect">
            <a:avLst/>
          </a:prstGeom>
        </p:spPr>
        <p:txBody>
          <a:bodyPr vert="horz" lIns="91836" tIns="45919" rIns="91836" bIns="459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2"/>
          </a:xfrm>
          <a:prstGeom prst="rect">
            <a:avLst/>
          </a:prstGeom>
        </p:spPr>
        <p:txBody>
          <a:bodyPr vert="horz" lIns="91836" tIns="45919" rIns="91836" bIns="45919" rtlCol="0" anchor="b"/>
          <a:lstStyle>
            <a:lvl1pPr algn="r">
              <a:defRPr sz="1200"/>
            </a:lvl1pPr>
          </a:lstStyle>
          <a:p>
            <a:fld id="{E1DD1FC3-33B8-4AEA-9F93-1BBF4DFC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8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5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1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0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27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1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0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0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64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5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6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77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72" y="1456643"/>
            <a:ext cx="7315200" cy="27197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272" y="3576572"/>
            <a:ext cx="7990656" cy="1199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5" y="313635"/>
            <a:ext cx="5214974" cy="114300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47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08197"/>
              </p:ext>
            </p:extLst>
          </p:nvPr>
        </p:nvGraphicFramePr>
        <p:xfrm>
          <a:off x="0" y="1599285"/>
          <a:ext cx="9036496" cy="525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5568" y="207098"/>
            <a:ext cx="3996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2017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5" y="207098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6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55705"/>
              </p:ext>
            </p:extLst>
          </p:nvPr>
        </p:nvGraphicFramePr>
        <p:xfrm>
          <a:off x="-9610" y="1556792"/>
          <a:ext cx="903649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8751" y="214290"/>
            <a:ext cx="382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5820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110281"/>
            <a:ext cx="4085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бюджетных средств, млн.руб.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5646107"/>
              </p:ext>
            </p:extLst>
          </p:nvPr>
        </p:nvGraphicFramePr>
        <p:xfrm>
          <a:off x="-26384" y="1628800"/>
          <a:ext cx="903649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8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91" y="1350062"/>
            <a:ext cx="8856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01.01.2017г. – 47,7			На 01.10.2017 – 99,0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0631449"/>
              </p:ext>
            </p:extLst>
          </p:nvPr>
        </p:nvGraphicFramePr>
        <p:xfrm>
          <a:off x="107504" y="2924944"/>
          <a:ext cx="84249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79597146"/>
              </p:ext>
            </p:extLst>
          </p:nvPr>
        </p:nvGraphicFramePr>
        <p:xfrm>
          <a:off x="5076056" y="2924944"/>
          <a:ext cx="362393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10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6490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383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17626" y="941672"/>
            <a:ext cx="9109012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818665"/>
              </p:ext>
            </p:extLst>
          </p:nvPr>
        </p:nvGraphicFramePr>
        <p:xfrm>
          <a:off x="539552" y="1963656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1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2" y="134276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за 9 месяцев 2017 года,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8733975"/>
              </p:ext>
            </p:extLst>
          </p:nvPr>
        </p:nvGraphicFramePr>
        <p:xfrm>
          <a:off x="357158" y="1916832"/>
          <a:ext cx="8429684" cy="472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08740"/>
            <a:ext cx="3867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9211278"/>
              </p:ext>
            </p:extLst>
          </p:nvPr>
        </p:nvGraphicFramePr>
        <p:xfrm>
          <a:off x="179512" y="2348880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73120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1379,9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1513,7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348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3480" y="377092"/>
            <a:ext cx="354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за 9 месяцев 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12966657"/>
              </p:ext>
            </p:extLst>
          </p:nvPr>
        </p:nvGraphicFramePr>
        <p:xfrm>
          <a:off x="0" y="1117310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1559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173,6 млн.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12162" y="1278559"/>
            <a:ext cx="7953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налоговых доходов 484,4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116632"/>
            <a:ext cx="3673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основных налоговых доходов,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9155564"/>
              </p:ext>
            </p:extLst>
          </p:nvPr>
        </p:nvGraphicFramePr>
        <p:xfrm>
          <a:off x="-756592" y="1268760"/>
          <a:ext cx="1022513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36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107921"/>
            <a:ext cx="363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за 9 месяцев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млн.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45835468"/>
              </p:ext>
            </p:extLst>
          </p:nvPr>
        </p:nvGraphicFramePr>
        <p:xfrm>
          <a:off x="171356" y="1308250"/>
          <a:ext cx="9298516" cy="544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4008" y="5517232"/>
            <a:ext cx="468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неналоговых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доходов: 175,7 млн.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466031" y="214290"/>
            <a:ext cx="3570465" cy="14227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неналоговых доходов, млн. руб.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405255"/>
              </p:ext>
            </p:extLst>
          </p:nvPr>
        </p:nvGraphicFramePr>
        <p:xfrm>
          <a:off x="179512" y="1481138"/>
          <a:ext cx="8856984" cy="52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8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16632"/>
            <a:ext cx="3623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9 месяцев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6373253"/>
              </p:ext>
            </p:extLst>
          </p:nvPr>
        </p:nvGraphicFramePr>
        <p:xfrm>
          <a:off x="0" y="1397000"/>
          <a:ext cx="878684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6445" y="2132856"/>
            <a:ext cx="205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67,5%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86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4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6208</TotalTime>
  <Words>274</Words>
  <Application>Microsoft Office PowerPoint</Application>
  <PresentationFormat>Экран (4:3)</PresentationFormat>
  <Paragraphs>112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01159441</vt:lpstr>
      <vt:lpstr>След самолета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Admin</dc:creator>
  <cp:lastModifiedBy>Ирина В. Валитова</cp:lastModifiedBy>
  <cp:revision>669</cp:revision>
  <cp:lastPrinted>2017-07-13T06:31:53Z</cp:lastPrinted>
  <dcterms:created xsi:type="dcterms:W3CDTF">2013-04-03T06:45:24Z</dcterms:created>
  <dcterms:modified xsi:type="dcterms:W3CDTF">2018-08-29T11:53:46Z</dcterms:modified>
</cp:coreProperties>
</file>