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258" r:id="rId2"/>
  </p:sldMasterIdLst>
  <p:notesMasterIdLst>
    <p:notesMasterId r:id="rId17"/>
  </p:notesMasterIdLst>
  <p:sldIdLst>
    <p:sldId id="256" r:id="rId3"/>
    <p:sldId id="313" r:id="rId4"/>
    <p:sldId id="280" r:id="rId5"/>
    <p:sldId id="316" r:id="rId6"/>
    <p:sldId id="295" r:id="rId7"/>
    <p:sldId id="317" r:id="rId8"/>
    <p:sldId id="296" r:id="rId9"/>
    <p:sldId id="318" r:id="rId10"/>
    <p:sldId id="270" r:id="rId11"/>
    <p:sldId id="311" r:id="rId12"/>
    <p:sldId id="312" r:id="rId13"/>
    <p:sldId id="314" r:id="rId14"/>
    <p:sldId id="320" r:id="rId15"/>
    <p:sldId id="299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E7"/>
    <a:srgbClr val="FF66CC"/>
    <a:srgbClr val="F5F5F5"/>
    <a:srgbClr val="FBA7F5"/>
    <a:srgbClr val="EB8AF2"/>
    <a:srgbClr val="2BD3F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34914449201751E-2"/>
                  <c:y val="0.25661984526971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24-4927-9A9E-E31550C39D59}"/>
                </c:ext>
              </c:extLst>
            </c:dLbl>
            <c:dLbl>
              <c:idx val="1"/>
              <c:layout>
                <c:manualLayout>
                  <c:x val="1.362977712827735E-2"/>
                  <c:y val="0.30626900041409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E69F816-5089-4EE6-B075-5838A84FF779}" type="VALUE">
                      <a:rPr lang="en-US" sz="28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24-4927-9A9E-E31550C39D59}"/>
                </c:ext>
              </c:extLst>
            </c:dLbl>
            <c:dLbl>
              <c:idx val="2"/>
              <c:layout>
                <c:manualLayout>
                  <c:x val="1.3200456359549794E-2"/>
                  <c:y val="4.84158115428252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C8233-EF95-4068-9583-47D71AFCCA11}" type="VALUE">
                      <a:rPr lang="ru-RU" sz="24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2400" u="none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4250705287257"/>
                      <c:h val="0.19423388983715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24-4927-9A9E-E31550C39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1998.4</c:v>
                </c:pt>
                <c:pt idx="1">
                  <c:v>2271.5</c:v>
                </c:pt>
                <c:pt idx="2">
                  <c:v>-273.10000000000002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24-4927-9A9E-E31550C39D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03093483440112E-3"/>
                  <c:y val="9.724719138950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24-4927-9A9E-E31550C39D59}"/>
                </c:ext>
              </c:extLst>
            </c:dLbl>
            <c:dLbl>
              <c:idx val="1"/>
              <c:layout>
                <c:manualLayout>
                  <c:x val="1.4987650944766821E-3"/>
                  <c:y val="0.10022855204640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24-4927-9A9E-E31550C39D59}"/>
                </c:ext>
              </c:extLst>
            </c:dLbl>
            <c:dLbl>
              <c:idx val="2"/>
              <c:layout>
                <c:manualLayout>
                  <c:x val="3.7285980570060114E-2"/>
                  <c:y val="-8.05032605804742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994B36-F712-4405-BFB3-D41DE8723BAA}" type="VALUE">
                      <a:rPr lang="ru-RU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2774753422458"/>
                      <c:h val="0.297215923819912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A24-4927-9A9E-E31550C39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404</c:v>
                </c:pt>
                <c:pt idx="1">
                  <c:v>381.4</c:v>
                </c:pt>
                <c:pt idx="2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24-4927-9A9E-E31550C39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472967464"/>
        <c:axId val="472967856"/>
        <c:axId val="0"/>
      </c:bar3DChart>
      <c:catAx>
        <c:axId val="47296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2967856"/>
        <c:crosses val="autoZero"/>
        <c:auto val="1"/>
        <c:lblAlgn val="ctr"/>
        <c:lblOffset val="100"/>
        <c:noMultiLvlLbl val="0"/>
      </c:catAx>
      <c:valAx>
        <c:axId val="4729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296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квартал 2016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76255752229627E-4"/>
                  <c:y val="-3.964942489050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09-405C-A197-3EFF5144C192}"/>
                </c:ext>
              </c:extLst>
            </c:dLbl>
            <c:dLbl>
              <c:idx val="1"/>
              <c:layout>
                <c:manualLayout>
                  <c:x val="4.2162360277700041E-3"/>
                  <c:y val="-1.865855288965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09-405C-A197-3EFF5144C192}"/>
                </c:ext>
              </c:extLst>
            </c:dLbl>
            <c:dLbl>
              <c:idx val="2"/>
              <c:layout>
                <c:manualLayout>
                  <c:x val="-2.8108240185133705E-3"/>
                  <c:y val="-5.59756586689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09-405C-A197-3EFF5144C192}"/>
                </c:ext>
              </c:extLst>
            </c:dLbl>
            <c:dLbl>
              <c:idx val="3"/>
              <c:layout>
                <c:manualLayout>
                  <c:x val="2.7705429184055413E-3"/>
                  <c:y val="-3.046247500561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09-405C-A197-3EFF5144C192}"/>
                </c:ext>
              </c:extLst>
            </c:dLbl>
            <c:dLbl>
              <c:idx val="4"/>
              <c:layout>
                <c:manualLayout>
                  <c:x val="8.4324720555401123E-3"/>
                  <c:y val="-3.498478666809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809-405C-A197-3EFF5144C192}"/>
                </c:ext>
              </c:extLst>
            </c:dLbl>
            <c:dLbl>
              <c:idx val="5"/>
              <c:layout>
                <c:manualLayout>
                  <c:x val="-6.2042189804543707E-2"/>
                  <c:y val="3.660528933244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09-405C-A197-3EFF5144C192}"/>
                </c:ext>
              </c:extLst>
            </c:dLbl>
            <c:dLbl>
              <c:idx val="6"/>
              <c:layout>
                <c:manualLayout>
                  <c:x val="-1.4054120092566852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809-405C-A197-3EFF5144C192}"/>
                </c:ext>
              </c:extLst>
            </c:dLbl>
            <c:dLbl>
              <c:idx val="7"/>
              <c:layout>
                <c:manualLayout>
                  <c:x val="8.4324720555401123E-3"/>
                  <c:y val="-2.332319111206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09-405C-A197-3EFF5144C192}"/>
                </c:ext>
              </c:extLst>
            </c:dLbl>
            <c:dLbl>
              <c:idx val="8"/>
              <c:layout>
                <c:manualLayout>
                  <c:x val="5.6216480370266386E-3"/>
                  <c:y val="-2.798782933447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09-405C-A197-3EFF5144C192}"/>
                </c:ext>
              </c:extLst>
            </c:dLbl>
            <c:dLbl>
              <c:idx val="9"/>
              <c:layout>
                <c:manualLayout>
                  <c:x val="0"/>
                  <c:y val="-3.265246755689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09-405C-A197-3EFF5144C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21.9</c:v>
                </c:pt>
                <c:pt idx="1">
                  <c:v>1.2</c:v>
                </c:pt>
                <c:pt idx="2">
                  <c:v>37.299999999999997</c:v>
                </c:pt>
                <c:pt idx="3">
                  <c:v>26.9</c:v>
                </c:pt>
                <c:pt idx="4">
                  <c:v>0</c:v>
                </c:pt>
                <c:pt idx="5">
                  <c:v>223.7</c:v>
                </c:pt>
                <c:pt idx="6">
                  <c:v>13.3</c:v>
                </c:pt>
                <c:pt idx="7">
                  <c:v>55.7</c:v>
                </c:pt>
                <c:pt idx="8">
                  <c:v>4.9000000000000004</c:v>
                </c:pt>
                <c:pt idx="9">
                  <c:v>0.4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7809-405C-A197-3EFF5144C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квартал 2017 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574325269440716E-3"/>
                  <c:y val="-0.132427609956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809-405C-A197-3EFF5144C192}"/>
                </c:ext>
              </c:extLst>
            </c:dLbl>
            <c:dLbl>
              <c:idx val="1"/>
              <c:layout>
                <c:manualLayout>
                  <c:x val="5.3801827611056324E-3"/>
                  <c:y val="-7.192963962547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809-405C-A197-3EFF5144C192}"/>
                </c:ext>
              </c:extLst>
            </c:dLbl>
            <c:dLbl>
              <c:idx val="2"/>
              <c:layout>
                <c:manualLayout>
                  <c:x val="1.2246339731683556E-2"/>
                  <c:y val="-0.14620794296065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809-405C-A197-3EFF5144C192}"/>
                </c:ext>
              </c:extLst>
            </c:dLbl>
            <c:dLbl>
              <c:idx val="3"/>
              <c:layout>
                <c:manualLayout>
                  <c:x val="1.3212090173005111E-2"/>
                  <c:y val="-0.1117213910759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809-405C-A197-3EFF5144C192}"/>
                </c:ext>
              </c:extLst>
            </c:dLbl>
            <c:dLbl>
              <c:idx val="4"/>
              <c:layout>
                <c:manualLayout>
                  <c:x val="7.2282442220966032E-3"/>
                  <c:y val="-0.1033720559521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809-405C-A197-3EFF5144C192}"/>
                </c:ext>
              </c:extLst>
            </c:dLbl>
            <c:dLbl>
              <c:idx val="5"/>
              <c:layout>
                <c:manualLayout>
                  <c:x val="8.0956396465966335E-2"/>
                  <c:y val="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809-405C-A197-3EFF5144C192}"/>
                </c:ext>
              </c:extLst>
            </c:dLbl>
            <c:dLbl>
              <c:idx val="6"/>
              <c:layout>
                <c:manualLayout>
                  <c:x val="8.0451537852725214E-5"/>
                  <c:y val="-0.1320717017334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809-405C-A197-3EFF5144C192}"/>
                </c:ext>
              </c:extLst>
            </c:dLbl>
            <c:dLbl>
              <c:idx val="7"/>
              <c:layout>
                <c:manualLayout>
                  <c:x val="1.718686092485406E-2"/>
                  <c:y val="-9.603571864077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809-405C-A197-3EFF5144C192}"/>
                </c:ext>
              </c:extLst>
            </c:dLbl>
            <c:dLbl>
              <c:idx val="8"/>
              <c:layout>
                <c:manualLayout>
                  <c:x val="1.7347799242707095E-2"/>
                  <c:y val="-0.1198406729736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809-405C-A197-3EFF5144C192}"/>
                </c:ext>
              </c:extLst>
            </c:dLbl>
            <c:dLbl>
              <c:idx val="9"/>
              <c:layout>
                <c:manualLayout>
                  <c:x val="1.3010849432030321E-2"/>
                  <c:y val="-0.12436296251983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809-405C-A197-3EFF5144C192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09-405C-A197-3EFF5144C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21.7</c:v>
                </c:pt>
                <c:pt idx="1">
                  <c:v>1.4</c:v>
                </c:pt>
                <c:pt idx="2">
                  <c:v>9.6999999999999993</c:v>
                </c:pt>
                <c:pt idx="3">
                  <c:v>27.4</c:v>
                </c:pt>
                <c:pt idx="4">
                  <c:v>0</c:v>
                </c:pt>
                <c:pt idx="5">
                  <c:v>243.4</c:v>
                </c:pt>
                <c:pt idx="6">
                  <c:v>15.4</c:v>
                </c:pt>
                <c:pt idx="7">
                  <c:v>56.7</c:v>
                </c:pt>
                <c:pt idx="8">
                  <c:v>5.3</c:v>
                </c:pt>
                <c:pt idx="9">
                  <c:v>0.4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6-7809-405C-A197-3EFF5144C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474685224"/>
        <c:axId val="474685616"/>
        <c:axId val="0"/>
      </c:bar3DChart>
      <c:catAx>
        <c:axId val="474685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4685616"/>
        <c:crosses val="autoZero"/>
        <c:auto val="1"/>
        <c:lblAlgn val="ctr"/>
        <c:lblOffset val="0"/>
        <c:tickMarkSkip val="1"/>
        <c:noMultiLvlLbl val="0"/>
      </c:catAx>
      <c:valAx>
        <c:axId val="4746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468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625963235415"/>
          <c:y val="0.88607604853022026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17655781621551"/>
          <c:y val="0.17527786277059587"/>
          <c:w val="0.83903207614987052"/>
          <c:h val="0.44344851985007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квартал 2016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21395372719692E-3"/>
                  <c:y val="-7.099326856880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22-4359-96BA-A3DB59725EE7}"/>
                </c:ext>
              </c:extLst>
            </c:dLbl>
            <c:dLbl>
              <c:idx val="1"/>
              <c:layout>
                <c:manualLayout>
                  <c:x val="6.9939719997662809E-3"/>
                  <c:y val="-4.579123001606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2472055540112E-2"/>
                      <c:h val="5.8919488723953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22-4359-96BA-A3DB59725EE7}"/>
                </c:ext>
              </c:extLst>
            </c:dLbl>
            <c:dLbl>
              <c:idx val="2"/>
              <c:layout>
                <c:manualLayout>
                  <c:x val="-1.5375428705994005E-3"/>
                  <c:y val="-3.07479155511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22-4359-96BA-A3DB59725EE7}"/>
                </c:ext>
              </c:extLst>
            </c:dLbl>
            <c:dLbl>
              <c:idx val="3"/>
              <c:layout>
                <c:manualLayout>
                  <c:x val="-1.5375428705994005E-3"/>
                  <c:y val="-9.1993039088197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22-4359-96BA-A3DB59725EE7}"/>
                </c:ext>
              </c:extLst>
            </c:dLbl>
            <c:dLbl>
              <c:idx val="6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22-4359-96BA-A3DB59725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138.19999999999999</c:v>
                </c:pt>
                <c:pt idx="1">
                  <c:v>211.7</c:v>
                </c:pt>
                <c:pt idx="2">
                  <c:v>30.4</c:v>
                </c:pt>
                <c:pt idx="3">
                  <c:v>2.2000000000000002</c:v>
                </c:pt>
                <c:pt idx="4">
                  <c:v>1.7</c:v>
                </c:pt>
                <c:pt idx="5">
                  <c:v>0.7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22-4359-96BA-A3DB59725E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квартал 2017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507644556031202E-3"/>
                  <c:y val="-5.87470358754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422-4359-96BA-A3DB59725EE7}"/>
                </c:ext>
              </c:extLst>
            </c:dLbl>
            <c:dLbl>
              <c:idx val="1"/>
              <c:layout>
                <c:manualLayout>
                  <c:x val="5.3091707228111427E-2"/>
                  <c:y val="-1.62515298707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3826244154814"/>
                      <c:h val="9.6781151992656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422-4359-96BA-A3DB59725EE7}"/>
                </c:ext>
              </c:extLst>
            </c:dLbl>
            <c:dLbl>
              <c:idx val="2"/>
              <c:layout>
                <c:manualLayout>
                  <c:x val="4.4659124510208328E-2"/>
                  <c:y val="-3.865562609959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22-4359-96BA-A3DB59725EE7}"/>
                </c:ext>
              </c:extLst>
            </c:dLbl>
            <c:dLbl>
              <c:idx val="3"/>
              <c:layout>
                <c:manualLayout>
                  <c:x val="1.2500000000000001E-2"/>
                  <c:y val="-6.976744186046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22-4359-96BA-A3DB59725EE7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22-4359-96BA-A3DB59725EE7}"/>
                </c:ext>
              </c:extLst>
            </c:dLbl>
            <c:dLbl>
              <c:idx val="5"/>
              <c:layout>
                <c:manualLayout>
                  <c:x val="8.3333333333334546E-3"/>
                  <c:y val="-1.162790697674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22-4359-96BA-A3DB59725EE7}"/>
                </c:ext>
              </c:extLst>
            </c:dLbl>
            <c:dLbl>
              <c:idx val="6"/>
              <c:layout>
                <c:manualLayout>
                  <c:x val="9.7222222222222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422-4359-96BA-A3DB59725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111.9</c:v>
                </c:pt>
                <c:pt idx="1">
                  <c:v>230.4</c:v>
                </c:pt>
                <c:pt idx="2">
                  <c:v>33.9</c:v>
                </c:pt>
                <c:pt idx="3">
                  <c:v>2.4</c:v>
                </c:pt>
                <c:pt idx="4">
                  <c:v>1.5</c:v>
                </c:pt>
                <c:pt idx="5">
                  <c:v>0.7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422-4359-96BA-A3DB59725E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0"/>
        <c:shape val="box"/>
        <c:axId val="474686400"/>
        <c:axId val="474686792"/>
        <c:axId val="0"/>
      </c:bar3DChart>
      <c:catAx>
        <c:axId val="47468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686792"/>
        <c:crossesAt val="0.1"/>
        <c:auto val="1"/>
        <c:lblAlgn val="ctr"/>
        <c:lblOffset val="100"/>
        <c:noMultiLvlLbl val="0"/>
      </c:catAx>
      <c:valAx>
        <c:axId val="474686792"/>
        <c:scaling>
          <c:logBase val="10"/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686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6707431730175E-2"/>
          <c:y val="1.7000688441826665E-2"/>
          <c:w val="0.67011671338093881"/>
          <c:h val="6.250325097529259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BF-4E35-9D09-AE12FE3897B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BF-4E35-9D09-AE12FE3897B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BF-4E35-9D09-AE12FE3897B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BF-4E35-9D09-AE12FE3897B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BF-4E35-9D09-AE12FE3897BC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1BF-4E35-9D09-AE12FE3897BC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1BF-4E35-9D09-AE12FE3897BC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1BF-4E35-9D09-AE12FE3897B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1BF-4E35-9D09-AE12FE3897BC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1BF-4E35-9D09-AE12FE3897BC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BF-4E35-9D09-AE12FE389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1BF-4E35-9D09-AE12FE38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030578748610089E-2"/>
          <c:y val="0.69768898843524718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5E-40E6-A033-EA3272E833D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5E-40E6-A033-EA3272E833D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5E-40E6-A033-EA3272E833D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5E-40E6-A033-EA3272E833D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65E-40E6-A033-EA3272E833D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65E-40E6-A033-EA3272E833D9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65E-40E6-A033-EA3272E833D9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65E-40E6-A033-EA3272E833D9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65E-40E6-A033-EA3272E833D9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65E-40E6-A033-EA3272E833D9}"/>
              </c:ext>
            </c:extLst>
          </c:dPt>
          <c:dLbls>
            <c:dLbl>
              <c:idx val="0"/>
              <c:layout>
                <c:manualLayout>
                  <c:x val="-0.23950077457260535"/>
                  <c:y val="-0.26803170243956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65E-40E6-A033-EA3272E83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5E-40E6-A033-EA3272E83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.15517782161229288"/>
                  <c:y val="-0.387623712733859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E18E1A-D0C6-4BE5-A93E-A46CCFDD0A16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56-4729-A97C-CB322318C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квартала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1998.4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6-4729-A97C-CB322318C1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1"/>
              <c:layout>
                <c:manualLayout>
                  <c:x val="3.9171100601161211E-2"/>
                  <c:y val="-0.3250982995541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6-4729-A97C-CB322318C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квартала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402.1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56-4729-A97C-CB322318C1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dLbl>
              <c:idx val="2"/>
              <c:layout>
                <c:manualLayout>
                  <c:x val="3.9171100601161211E-2"/>
                  <c:y val="-0.34659240200402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5BCFC9-9B30-4119-818D-3799733406C8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56-4729-A97C-CB322318C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I квартала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56-4729-A97C-CB322318C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2968640"/>
        <c:axId val="472969032"/>
        <c:axId val="0"/>
      </c:bar3DChart>
      <c:catAx>
        <c:axId val="47296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2969032"/>
        <c:crosses val="autoZero"/>
        <c:auto val="1"/>
        <c:lblAlgn val="ctr"/>
        <c:lblOffset val="100"/>
        <c:noMultiLvlLbl val="0"/>
      </c:catAx>
      <c:valAx>
        <c:axId val="47296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296864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0126035566696"/>
          <c:y val="3.035369701569764E-2"/>
          <c:w val="0.86752635092845709"/>
          <c:h val="0.742589879370491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29E-4CD9-9B49-B9996FAC0D96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9E-4CD9-9B49-B9996FAC0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193.4</c:v>
                </c:pt>
                <c:pt idx="1">
                  <c:v>194.6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E-4CD9-9B49-B9996FAC0D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9E-4CD9-9B49-B9996FAC0D96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29E-4CD9-9B49-B9996FAC0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210.6</c:v>
                </c:pt>
                <c:pt idx="1">
                  <c:v>213.9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9E-4CD9-9B49-B9996FAC0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472969816"/>
        <c:axId val="472970208"/>
        <c:axId val="0"/>
      </c:bar3DChart>
      <c:catAx>
        <c:axId val="4729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2970208"/>
        <c:crosses val="autoZero"/>
        <c:auto val="1"/>
        <c:lblAlgn val="ctr"/>
        <c:lblOffset val="100"/>
        <c:noMultiLvlLbl val="0"/>
      </c:catAx>
      <c:valAx>
        <c:axId val="47297020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2969816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2.1155410614789798E-2"/>
          <c:y val="0.82830467976171662"/>
          <c:w val="0.96519102118104749"/>
          <c:h val="0.1567908730015913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9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5727463312368"/>
          <c:y val="0.10895780820772416"/>
          <c:w val="0.69990518518518519"/>
          <c:h val="0.68474416838393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dPt>
            <c:idx val="0"/>
            <c:bubble3D val="0"/>
            <c:explosion val="25"/>
            <c:spPr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8C6D-4CCE-9F12-68FF4C2C3FEE}"/>
              </c:ext>
            </c:extLst>
          </c:dPt>
          <c:dPt>
            <c:idx val="1"/>
            <c:bubble3D val="0"/>
            <c:explosion val="12"/>
            <c:spPr>
              <a:solidFill>
                <a:srgbClr val="FF00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8C6D-4CCE-9F12-68FF4C2C3FEE}"/>
              </c:ext>
            </c:extLst>
          </c:dPt>
          <c:dPt>
            <c:idx val="2"/>
            <c:bubble3D val="0"/>
            <c:explosion val="1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5-8C6D-4CCE-9F12-68FF4C2C3FEE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6-8C6D-4CCE-9F12-68FF4C2C3FEE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7-8C6D-4CCE-9F12-68FF4C2C3FEE}"/>
              </c:ext>
            </c:extLst>
          </c:dPt>
          <c:dPt>
            <c:idx val="5"/>
            <c:bubble3D val="0"/>
            <c:explosion val="21"/>
            <c:spPr>
              <a:solidFill>
                <a:schemeClr val="tx1">
                  <a:lumMod val="9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9-8C6D-4CCE-9F12-68FF4C2C3FEE}"/>
              </c:ext>
            </c:extLst>
          </c:dPt>
          <c:dPt>
            <c:idx val="6"/>
            <c:bubble3D val="0"/>
            <c:explosion val="22"/>
            <c:spPr>
              <a:solidFill>
                <a:srgbClr val="66FF99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B-8C6D-4CCE-9F12-68FF4C2C3FEE}"/>
              </c:ext>
            </c:extLst>
          </c:dPt>
          <c:dPt>
            <c:idx val="7"/>
            <c:bubble3D val="0"/>
            <c:explosion val="21"/>
            <c:extLst>
              <c:ext xmlns:c16="http://schemas.microsoft.com/office/drawing/2014/chart" uri="{C3380CC4-5D6E-409C-BE32-E72D297353CC}">
                <c16:uniqueId val="{0000000C-8C6D-4CCE-9F12-68FF4C2C3FEE}"/>
              </c:ext>
            </c:extLst>
          </c:dPt>
          <c:dLbls>
            <c:dLbl>
              <c:idx val="0"/>
              <c:layout>
                <c:manualLayout>
                  <c:x val="6.1269154437456223E-2"/>
                  <c:y val="4.173940763218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34,4 земельный </a:t>
                    </a:r>
                    <a:r>
                      <a:rPr lang="ru-RU" dirty="0"/>
                      <a:t>налог
</a:t>
                    </a:r>
                    <a:r>
                      <a:rPr lang="ru-RU" dirty="0" smtClean="0"/>
                      <a:t>21,7%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D-4CCE-9F12-68FF4C2C3FEE}"/>
                </c:ext>
              </c:extLst>
            </c:dLbl>
            <c:dLbl>
              <c:idx val="1"/>
              <c:layout>
                <c:manualLayout>
                  <c:x val="0.12744721174004203"/>
                  <c:y val="8.5999069798229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 госпошлина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D-4CCE-9F12-68FF4C2C3FEE}"/>
                </c:ext>
              </c:extLst>
            </c:dLbl>
            <c:dLbl>
              <c:idx val="2"/>
              <c:layout>
                <c:manualLayout>
                  <c:x val="-7.4607183787561177E-2"/>
                  <c:y val="3.65025807002294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 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физлиц 1,9%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1877009084559"/>
                      <c:h val="0.20198094654126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6D-4CCE-9F12-68FF4C2C3FEE}"/>
                </c:ext>
              </c:extLst>
            </c:dLbl>
            <c:dLbl>
              <c:idx val="3"/>
              <c:layout>
                <c:manualLayout>
                  <c:x val="-0.19562252969951083"/>
                  <c:y val="-0.22285944720930767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9,9</a:t>
                    </a:r>
                  </a:p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ЕНВД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6,3%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87214535290008"/>
                      <c:h val="0.19021162961246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C6D-4CCE-9F12-68FF4C2C3FEE}"/>
                </c:ext>
              </c:extLst>
            </c:dLbl>
            <c:dLbl>
              <c:idx val="4"/>
              <c:layout>
                <c:manualLayout>
                  <c:x val="-0.10254378756114606"/>
                  <c:y val="0.1435495558896230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99,3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62,7%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37965059399023"/>
                      <c:h val="0.30303778814044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C6D-4CCE-9F12-68FF4C2C3FEE}"/>
                </c:ext>
              </c:extLst>
            </c:dLbl>
            <c:dLbl>
              <c:idx val="5"/>
              <c:layout>
                <c:manualLayout>
                  <c:x val="7.3283466107616935E-2"/>
                  <c:y val="-0.18799691326303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 </a:t>
                    </a:r>
                  </a:p>
                  <a:p>
                    <a:fld id="{C4799E86-00CA-4AF2-9217-8D8E2EDF3D94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559049615653383E-2"/>
                      <c:h val="0.17694911238892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C6D-4CCE-9F12-68FF4C2C3FEE}"/>
                </c:ext>
              </c:extLst>
            </c:dLbl>
            <c:dLbl>
              <c:idx val="6"/>
              <c:layout>
                <c:manualLayout>
                  <c:x val="8.8848413696715589E-2"/>
                  <c:y val="-1.1064001017299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3,7</a:t>
                    </a:r>
                  </a:p>
                  <a:p>
                    <a:r>
                      <a:rPr lang="ru-RU" dirty="0" smtClean="0"/>
                      <a:t> </a:t>
                    </a:r>
                    <a:fld id="{7E6125B5-9B91-4C1D-8F59-5647915B3520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C6D-4CCE-9F12-68FF4C2C3F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</a:p>
                  <a:p>
                    <a:fld id="{AD632754-388F-4EC5-BA81-FB512259A05C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C6D-4CCE-9F12-68FF4C2C3FE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34.4</c:v>
                </c:pt>
                <c:pt idx="1">
                  <c:v>1.7</c:v>
                </c:pt>
                <c:pt idx="2">
                  <c:v>3</c:v>
                </c:pt>
                <c:pt idx="3">
                  <c:v>9.9</c:v>
                </c:pt>
                <c:pt idx="4">
                  <c:v>99.3</c:v>
                </c:pt>
                <c:pt idx="5">
                  <c:v>4.7</c:v>
                </c:pt>
                <c:pt idx="6" formatCode="General">
                  <c:v>3.7</c:v>
                </c:pt>
                <c:pt idx="7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6D-4CCE-9F12-68FF4C2C3FE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4943625199703944"/>
          <c:y val="3.6999219989478929E-2"/>
          <c:w val="0.82778116594243811"/>
          <c:h val="0.70936270768303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1464860144287E-2"/>
                  <c:y val="-8.46678279873345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D059A33-898D-4366-A586-C9628F76CD53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D22-493A-97C5-4A3743ABDF13}"/>
                </c:ext>
              </c:extLst>
            </c:dLbl>
            <c:dLbl>
              <c:idx val="1"/>
              <c:layout>
                <c:manualLayout>
                  <c:x val="1.3506518669925091E-2"/>
                  <c:y val="-7.63260487976777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082257A-E273-4C59-B97F-BD3FA214B995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22-493A-97C5-4A3743ABDF13}"/>
                </c:ext>
              </c:extLst>
            </c:dLbl>
            <c:dLbl>
              <c:idx val="2"/>
              <c:layout>
                <c:manualLayout>
                  <c:x val="8.8515538658871101E-3"/>
                  <c:y val="-7.333458694765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22-493A-97C5-4A3743ABDF13}"/>
                </c:ext>
              </c:extLst>
            </c:dLbl>
            <c:dLbl>
              <c:idx val="3"/>
              <c:layout>
                <c:manualLayout>
                  <c:x val="4.4257769329434466E-3"/>
                  <c:y val="-0.10083852731904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22-493A-97C5-4A3743ABDF13}"/>
                </c:ext>
              </c:extLst>
            </c:dLbl>
            <c:dLbl>
              <c:idx val="4"/>
              <c:layout>
                <c:manualLayout>
                  <c:x val="0"/>
                  <c:y val="-0.1198768694091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22-493A-97C5-4A3743ABD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Акцизы</c:v>
                </c:pt>
                <c:pt idx="4">
                  <c:v>УСН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99.3</c:v>
                </c:pt>
                <c:pt idx="1">
                  <c:v>34.4</c:v>
                </c:pt>
                <c:pt idx="2">
                  <c:v>9.9</c:v>
                </c:pt>
                <c:pt idx="3">
                  <c:v>3.7</c:v>
                </c:pt>
                <c:pt idx="4">
                  <c:v>4.7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22-493A-97C5-4A3743ABD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707020072118094E-2"/>
                  <c:y val="-7.05158055348059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9BCF775-8180-44D8-BBF4-4D9BF5F2F67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D22-493A-97C5-4A3743ABDF13}"/>
                </c:ext>
              </c:extLst>
            </c:dLbl>
            <c:dLbl>
              <c:idx val="1"/>
              <c:layout>
                <c:manualLayout>
                  <c:x val="2.6841117395998308E-2"/>
                  <c:y val="-5.8879031893873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86AD512-C5E0-4894-B117-9A976B671AE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22-493A-97C5-4A3743ABDF13}"/>
                </c:ext>
              </c:extLst>
            </c:dLbl>
            <c:dLbl>
              <c:idx val="2"/>
              <c:layout>
                <c:manualLayout>
                  <c:x val="1.3277330798830558E-2"/>
                  <c:y val="-7.780151336913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22-493A-97C5-4A3743ABDF13}"/>
                </c:ext>
              </c:extLst>
            </c:dLbl>
            <c:dLbl>
              <c:idx val="3"/>
              <c:layout>
                <c:manualLayout>
                  <c:x val="1.4752589776478517E-3"/>
                  <c:y val="-9.378694676556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22-493A-97C5-4A3743ABDF13}"/>
                </c:ext>
              </c:extLst>
            </c:dLbl>
            <c:dLbl>
              <c:idx val="4"/>
              <c:layout>
                <c:manualLayout>
                  <c:x val="5.9010359105914068E-3"/>
                  <c:y val="-8.46189666417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22-493A-97C5-4A3743ABD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Акцизы</c:v>
                </c:pt>
                <c:pt idx="4">
                  <c:v>УСН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115.4</c:v>
                </c:pt>
                <c:pt idx="1">
                  <c:v>35.299999999999997</c:v>
                </c:pt>
                <c:pt idx="2">
                  <c:v>10.5</c:v>
                </c:pt>
                <c:pt idx="3">
                  <c:v>4</c:v>
                </c:pt>
                <c:pt idx="4">
                  <c:v>4.9000000000000004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22-493A-97C5-4A3743ABD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471638728"/>
        <c:axId val="471639120"/>
        <c:axId val="0"/>
      </c:bar3DChart>
      <c:catAx>
        <c:axId val="47163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1639120"/>
        <c:crosses val="autoZero"/>
        <c:auto val="1"/>
        <c:lblAlgn val="ctr"/>
        <c:lblOffset val="100"/>
        <c:noMultiLvlLbl val="0"/>
      </c:catAx>
      <c:valAx>
        <c:axId val="47163912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16387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3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07186351026335"/>
          <c:y val="0.20559356054738218"/>
          <c:w val="0.49577739071481952"/>
          <c:h val="0.486830806333679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D92-43D5-A548-C1B119120F7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D92-43D5-A548-C1B119120F71}"/>
              </c:ext>
            </c:extLst>
          </c:dPt>
          <c:dPt>
            <c:idx val="4"/>
            <c:bubble3D val="1"/>
            <c:explosion val="27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D92-43D5-A548-C1B119120F71}"/>
              </c:ext>
            </c:extLst>
          </c:dPt>
          <c:dLbls>
            <c:dLbl>
              <c:idx val="0"/>
              <c:layout>
                <c:manualLayout>
                  <c:x val="0.26998985644591028"/>
                  <c:y val="-3.48553767492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 штрафы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92-43D5-A548-C1B119120F71}"/>
                </c:ext>
              </c:extLst>
            </c:dLbl>
            <c:dLbl>
              <c:idx val="1"/>
              <c:layout>
                <c:manualLayout>
                  <c:x val="0.11310574746069003"/>
                  <c:y val="1.8996537806195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23,1</a:t>
                    </a:r>
                  </a:p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земли
</a:t>
                    </a:r>
                    <a:r>
                      <a:rPr lang="ru-RU" dirty="0" smtClean="0"/>
                      <a:t>44,2%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92-43D5-A548-C1B119120F71}"/>
                </c:ext>
              </c:extLst>
            </c:dLbl>
            <c:dLbl>
              <c:idx val="2"/>
              <c:layout>
                <c:manualLayout>
                  <c:x val="0.11052473319398494"/>
                  <c:y val="1.64673494885634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15,3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использование имущества</a:t>
                    </a:r>
                    <a:r>
                      <a:rPr lang="ru-RU" sz="2400" dirty="0"/>
                      <a:t>
</a:t>
                    </a:r>
                    <a:r>
                      <a:rPr lang="ru-RU" sz="2400" dirty="0" smtClean="0"/>
                      <a:t>29,3%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29048678305226"/>
                      <c:h val="0.30683103052300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92-43D5-A548-C1B119120F71}"/>
                </c:ext>
              </c:extLst>
            </c:dLbl>
            <c:dLbl>
              <c:idx val="3"/>
              <c:layout>
                <c:manualLayout>
                  <c:x val="-1.5862101006225104E-2"/>
                  <c:y val="0.35874850165266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</a:p>
                  <a:p>
                    <a:r>
                      <a:rPr lang="ru-RU" dirty="0" smtClean="0"/>
                      <a:t>негативное </a:t>
                    </a:r>
                    <a:r>
                      <a:rPr lang="ru-RU" dirty="0"/>
                      <a:t>воздействие
</a:t>
                    </a:r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92-43D5-A548-C1B119120F71}"/>
                </c:ext>
              </c:extLst>
            </c:dLbl>
            <c:dLbl>
              <c:idx val="4"/>
              <c:layout>
                <c:manualLayout>
                  <c:x val="-8.2783532339999202E-2"/>
                  <c:y val="0.14236022484352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 </a:t>
                    </a:r>
                  </a:p>
                  <a:p>
                    <a:r>
                      <a:rPr lang="ru-RU" dirty="0" smtClean="0"/>
                      <a:t>платные </a:t>
                    </a:r>
                    <a:r>
                      <a:rPr lang="ru-RU" dirty="0"/>
                      <a:t>услуги
</a:t>
                    </a:r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92-43D5-A548-C1B119120F71}"/>
                </c:ext>
              </c:extLst>
            </c:dLbl>
            <c:dLbl>
              <c:idx val="5"/>
              <c:layout>
                <c:manualLayout>
                  <c:x val="-7.716817393227049E-2"/>
                  <c:y val="2.88530749496171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9,4 Продажа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имущества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18,0%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12491369590586"/>
                      <c:h val="0.2078343512815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D92-43D5-A548-C1B119120F71}"/>
                </c:ext>
              </c:extLst>
            </c:dLbl>
            <c:dLbl>
              <c:idx val="6"/>
              <c:layout>
                <c:manualLayout>
                  <c:x val="5.6891551297002664E-2"/>
                  <c:y val="-3.033906431091461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0,2 </a:t>
                    </a:r>
                    <a:fld id="{6527F607-A887-43B8-86B1-DC6D355EA7BD}" type="CATEGORYNAME">
                      <a:rPr lang="ru-RU" smtClean="0"/>
                      <a:pPr>
                        <a:def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03695471406403"/>
                      <c:h val="0.20392518765290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D92-43D5-A548-C1B119120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1.5</c:v>
                </c:pt>
                <c:pt idx="1">
                  <c:v>23.1</c:v>
                </c:pt>
                <c:pt idx="2" formatCode="General">
                  <c:v>15.3</c:v>
                </c:pt>
                <c:pt idx="3">
                  <c:v>1.4</c:v>
                </c:pt>
                <c:pt idx="4">
                  <c:v>1.4</c:v>
                </c:pt>
                <c:pt idx="5">
                  <c:v>9.4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92-43D5-A548-C1B119120F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21277456798319E-2"/>
          <c:y val="3.768422621915124E-2"/>
          <c:w val="0.90479533518834176"/>
          <c:h val="0.8149859462519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03079413508986E-3"/>
                  <c:y val="0.14672101020457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77-42DD-83BD-64213CE622FE}"/>
                </c:ext>
              </c:extLst>
            </c:dLbl>
            <c:dLbl>
              <c:idx val="1"/>
              <c:layout>
                <c:manualLayout>
                  <c:x val="1.5432501687784172E-3"/>
                  <c:y val="0.1021320302937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77-42DD-83BD-64213CE622FE}"/>
                </c:ext>
              </c:extLst>
            </c:dLbl>
            <c:dLbl>
              <c:idx val="2"/>
              <c:layout>
                <c:manualLayout>
                  <c:x val="-2.7089635326722531E-3"/>
                  <c:y val="0.100286744831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77-42DD-83BD-64213CE62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23.1</c:v>
                </c:pt>
                <c:pt idx="1">
                  <c:v>9.4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7-42DD-83BD-64213CE622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545400461762831E-3"/>
                  <c:y val="0.2136814000062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77-42DD-83BD-64213CE622FE}"/>
                </c:ext>
              </c:extLst>
            </c:dLbl>
            <c:dLbl>
              <c:idx val="1"/>
              <c:layout>
                <c:manualLayout>
                  <c:x val="4.3779815966251776E-3"/>
                  <c:y val="0.1230427543998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77-42DD-83BD-64213CE622FE}"/>
                </c:ext>
              </c:extLst>
            </c:dLbl>
            <c:dLbl>
              <c:idx val="2"/>
              <c:layout>
                <c:manualLayout>
                  <c:x val="-1.8325512955841598E-3"/>
                  <c:y val="0.14308931871537364"/>
                </c:manualLayout>
              </c:layout>
              <c:tx>
                <c:rich>
                  <a:bodyPr/>
                  <a:lstStyle/>
                  <a:p>
                    <a:fld id="{06C105D5-F2AF-4F1C-8552-010C5D3F7AA7}" type="VALU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F77-42DD-83BD-64213CE62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16.2</c:v>
                </c:pt>
                <c:pt idx="1">
                  <c:v>7.7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7-42DD-83BD-64213CE62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474486944"/>
        <c:axId val="474487336"/>
        <c:axId val="0"/>
      </c:bar3DChart>
      <c:catAx>
        <c:axId val="4744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4487336"/>
        <c:crosses val="autoZero"/>
        <c:auto val="1"/>
        <c:lblAlgn val="ctr"/>
        <c:lblOffset val="100"/>
        <c:noMultiLvlLbl val="0"/>
      </c:catAx>
      <c:valAx>
        <c:axId val="47448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44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9310446987371"/>
          <c:y val="3.2620436748963449E-2"/>
          <c:w val="0.33766629814392801"/>
          <c:h val="9.203304798459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197423770570204E-3"/>
                  <c:y val="-1.2499876968503937E-2"/>
                </c:manualLayout>
              </c:layout>
              <c:tx>
                <c:rich>
                  <a:bodyPr/>
                  <a:lstStyle/>
                  <a:p>
                    <a:fld id="{ECA87931-340B-4C6D-9DAA-9C6BCE7117FB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2439137694842"/>
                      <c:h val="0.2974999999999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E5-46F9-87AA-B9C713561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2271.5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5-46F9-87AA-B9C7135615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59227131171228E-2"/>
                  <c:y val="-4.9661056282978309E-2"/>
                </c:manualLayout>
              </c:layout>
              <c:tx>
                <c:rich>
                  <a:bodyPr/>
                  <a:lstStyle/>
                  <a:p>
                    <a:fld id="{7BC6D97A-9C5E-4EC6-A7E8-C71AC29F5026}" type="VALUE">
                      <a:rPr lang="en-US" sz="4400" b="1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E5-46F9-87AA-B9C713561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 cap="none" spc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381.4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5-46F9-87AA-B9C713561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474488120"/>
        <c:axId val="474488512"/>
        <c:axId val="0"/>
      </c:bar3DChart>
      <c:catAx>
        <c:axId val="474488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488512"/>
        <c:crosses val="autoZero"/>
        <c:auto val="1"/>
        <c:lblAlgn val="ctr"/>
        <c:lblOffset val="100"/>
        <c:noMultiLvlLbl val="0"/>
      </c:catAx>
      <c:valAx>
        <c:axId val="4744885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4488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0079620782884E-3"/>
          <c:y val="7.6775826077804227E-2"/>
          <c:w val="0.41769971824624225"/>
          <c:h val="0.7136178081917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C2-4C8C-AD5D-A9B41DC908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C2-4C8C-AD5D-A9B41DC908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C2-4C8C-AD5D-A9B41DC908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C2-4C8C-AD5D-A9B41DC908D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C2-4C8C-AD5D-A9B41DC908D6}"/>
              </c:ext>
            </c:extLst>
          </c:dPt>
          <c:dPt>
            <c:idx val="5"/>
            <c:bubble3D val="0"/>
            <c:explosion val="8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C2-4C8C-AD5D-A9B41DC908D6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BC2-4C8C-AD5D-A9B41DC908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BC2-4C8C-AD5D-A9B41DC908D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BC2-4C8C-AD5D-A9B41DC908D6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BC2-4C8C-AD5D-A9B41DC908D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BC2-4C8C-AD5D-A9B41DC908D6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 - 21,7</c:v>
                </c:pt>
                <c:pt idx="1">
                  <c:v>национальная безопасность и правоохранительная деятельность - 1,4</c:v>
                </c:pt>
                <c:pt idx="2">
                  <c:v>национальная экономика - 9,7</c:v>
                </c:pt>
                <c:pt idx="3">
                  <c:v>жилищно-комунальное хозяйство - 27,4</c:v>
                </c:pt>
                <c:pt idx="4">
                  <c:v>охрана окружающей среды - 0,0</c:v>
                </c:pt>
                <c:pt idx="5">
                  <c:v>образование - 243,4</c:v>
                </c:pt>
                <c:pt idx="6">
                  <c:v>культура и кинематография - 15,4</c:v>
                </c:pt>
                <c:pt idx="7">
                  <c:v>социальная политика - 56,7</c:v>
                </c:pt>
                <c:pt idx="8">
                  <c:v>физическая культура и спорт - 5,3</c:v>
                </c:pt>
                <c:pt idx="9">
                  <c:v>средства массовой информации - 0,4</c:v>
                </c:pt>
                <c:pt idx="10">
                  <c:v>обслуживание муниципального долга - 0,02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21.7</c:v>
                </c:pt>
                <c:pt idx="1">
                  <c:v>1.4</c:v>
                </c:pt>
                <c:pt idx="2">
                  <c:v>9.6999999999999993</c:v>
                </c:pt>
                <c:pt idx="3">
                  <c:v>27.4</c:v>
                </c:pt>
                <c:pt idx="4">
                  <c:v>0</c:v>
                </c:pt>
                <c:pt idx="5">
                  <c:v>243.4</c:v>
                </c:pt>
                <c:pt idx="6">
                  <c:v>15.4</c:v>
                </c:pt>
                <c:pt idx="7">
                  <c:v>56.7</c:v>
                </c:pt>
                <c:pt idx="8">
                  <c:v>5.3</c:v>
                </c:pt>
                <c:pt idx="9">
                  <c:v>0.4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2-4C8C-AD5D-A9B41DC90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3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41887422344701"/>
          <c:y val="1.3923927151725688E-2"/>
          <c:w val="0.54360785960029945"/>
          <c:h val="0.986076108502564"/>
        </c:manualLayout>
      </c:layout>
      <c:overlay val="0"/>
      <c:spPr>
        <a:noFill/>
        <a:ln w="0" cap="flat">
          <a:solidFill>
            <a:schemeClr val="lt1"/>
          </a:solidFill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0.07377</cdr:x>
      <cdr:y>0.29982</cdr:y>
    </cdr:from>
    <cdr:to>
      <cdr:x>0.36005</cdr:x>
      <cdr:y>0.60605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541683"/>
          <a:ext cx="2514963" cy="157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381,4</a:t>
          </a:r>
        </a:p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руб.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r">
              <a:defRPr sz="1200"/>
            </a:lvl1pPr>
          </a:lstStyle>
          <a:p>
            <a:fld id="{7E14EC95-3FF0-44AC-B952-AC4EA68963A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9" rIns="91836" bIns="459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2"/>
          </a:xfrm>
          <a:prstGeom prst="rect">
            <a:avLst/>
          </a:prstGeom>
        </p:spPr>
        <p:txBody>
          <a:bodyPr vert="horz" lIns="91836" tIns="45919" rIns="91836" bIns="459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r">
              <a:defRPr sz="1200"/>
            </a:lvl1pPr>
          </a:lstStyle>
          <a:p>
            <a:fld id="{E1DD1FC3-33B8-4AEA-9F93-1BBF4DFC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2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72" y="1456643"/>
            <a:ext cx="7315200" cy="27197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272" y="3576572"/>
            <a:ext cx="7990656" cy="1199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5" y="313635"/>
            <a:ext cx="5214974" cy="114300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6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34976"/>
              </p:ext>
            </p:extLst>
          </p:nvPr>
        </p:nvGraphicFramePr>
        <p:xfrm>
          <a:off x="0" y="1599285"/>
          <a:ext cx="9036496" cy="525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5568" y="207098"/>
            <a:ext cx="3996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5" y="207098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6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997222"/>
              </p:ext>
            </p:extLst>
          </p:nvPr>
        </p:nvGraphicFramePr>
        <p:xfrm>
          <a:off x="-9610" y="1556792"/>
          <a:ext cx="903649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751" y="214290"/>
            <a:ext cx="382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5820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10281"/>
            <a:ext cx="4085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бюджетных средств, млн.руб.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0345192"/>
              </p:ext>
            </p:extLst>
          </p:nvPr>
        </p:nvGraphicFramePr>
        <p:xfrm>
          <a:off x="-26384" y="1628800"/>
          <a:ext cx="903649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8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91" y="1350062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01.01.2017г. – 47,7			На 01.04.2017 – 41,2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0631449"/>
              </p:ext>
            </p:extLst>
          </p:nvPr>
        </p:nvGraphicFramePr>
        <p:xfrm>
          <a:off x="107504" y="2924944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9191972"/>
              </p:ext>
            </p:extLst>
          </p:nvPr>
        </p:nvGraphicFramePr>
        <p:xfrm>
          <a:off x="5076056" y="2924944"/>
          <a:ext cx="362393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10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6490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83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17626" y="941672"/>
            <a:ext cx="9109012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33975"/>
              </p:ext>
            </p:extLst>
          </p:nvPr>
        </p:nvGraphicFramePr>
        <p:xfrm>
          <a:off x="539552" y="1963656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1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2185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2017 года,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1055995"/>
              </p:ext>
            </p:extLst>
          </p:nvPr>
        </p:nvGraphicFramePr>
        <p:xfrm>
          <a:off x="357158" y="1916832"/>
          <a:ext cx="8429684" cy="47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8740"/>
            <a:ext cx="3867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168408"/>
              </p:ext>
            </p:extLst>
          </p:nvPr>
        </p:nvGraphicFramePr>
        <p:xfrm>
          <a:off x="179512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4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3480" y="377092"/>
            <a:ext cx="354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за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0289133"/>
              </p:ext>
            </p:extLst>
          </p:nvPr>
        </p:nvGraphicFramePr>
        <p:xfrm>
          <a:off x="0" y="1117310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1559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173,6 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2162" y="1278559"/>
            <a:ext cx="79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налоговых доходов 158,3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6632"/>
            <a:ext cx="367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основных налоговых доходов,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2933218"/>
              </p:ext>
            </p:extLst>
          </p:nvPr>
        </p:nvGraphicFramePr>
        <p:xfrm>
          <a:off x="-756592" y="1268760"/>
          <a:ext cx="1022513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3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107921"/>
            <a:ext cx="363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за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903634"/>
              </p:ext>
            </p:extLst>
          </p:nvPr>
        </p:nvGraphicFramePr>
        <p:xfrm>
          <a:off x="171356" y="1308250"/>
          <a:ext cx="9298516" cy="544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69824" y="5517232"/>
            <a:ext cx="468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неналоговых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доходов: 52,3 млн.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6031" y="214290"/>
            <a:ext cx="3570465" cy="14227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неналоговых доходов,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186360"/>
              </p:ext>
            </p:extLst>
          </p:nvPr>
        </p:nvGraphicFramePr>
        <p:xfrm>
          <a:off x="179512" y="1481138"/>
          <a:ext cx="8856984" cy="52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8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16632"/>
            <a:ext cx="3623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1628375"/>
              </p:ext>
            </p:extLst>
          </p:nvPr>
        </p:nvGraphicFramePr>
        <p:xfrm>
          <a:off x="0" y="1397000"/>
          <a:ext cx="878684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6445" y="2132856"/>
            <a:ext cx="20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16,8%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85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5704</TotalTime>
  <Words>268</Words>
  <Application>Microsoft Office PowerPoint</Application>
  <PresentationFormat>Экран (4:3)</PresentationFormat>
  <Paragraphs>112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01159441</vt:lpstr>
      <vt:lpstr>След самолета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Admin</dc:creator>
  <cp:lastModifiedBy>Ирина В. Валитова</cp:lastModifiedBy>
  <cp:revision>637</cp:revision>
  <cp:lastPrinted>2017-04-13T12:26:35Z</cp:lastPrinted>
  <dcterms:created xsi:type="dcterms:W3CDTF">2013-04-03T06:45:24Z</dcterms:created>
  <dcterms:modified xsi:type="dcterms:W3CDTF">2018-08-29T11:47:50Z</dcterms:modified>
</cp:coreProperties>
</file>