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ctiveX/activeX1.xml" ContentType="application/vnd.ms-office.activeX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activeX/activeX2.xml" ContentType="application/vnd.ms-office.activeX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1.xml" ContentType="application/vnd.openxmlformats-officedocument.drawingml.chartshapes+xml"/>
  <Override PartName="/ppt/charts/chart1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3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2" r:id="rId1"/>
    <p:sldMasterId id="2147484258" r:id="rId2"/>
  </p:sldMasterIdLst>
  <p:notesMasterIdLst>
    <p:notesMasterId r:id="rId17"/>
  </p:notesMasterIdLst>
  <p:sldIdLst>
    <p:sldId id="256" r:id="rId3"/>
    <p:sldId id="313" r:id="rId4"/>
    <p:sldId id="280" r:id="rId5"/>
    <p:sldId id="316" r:id="rId6"/>
    <p:sldId id="295" r:id="rId7"/>
    <p:sldId id="317" r:id="rId8"/>
    <p:sldId id="296" r:id="rId9"/>
    <p:sldId id="318" r:id="rId10"/>
    <p:sldId id="270" r:id="rId11"/>
    <p:sldId id="311" r:id="rId12"/>
    <p:sldId id="312" r:id="rId13"/>
    <p:sldId id="314" r:id="rId14"/>
    <p:sldId id="320" r:id="rId15"/>
    <p:sldId id="299" r:id="rId16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4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F0E7"/>
    <a:srgbClr val="FF66CC"/>
    <a:srgbClr val="F5F5F5"/>
    <a:srgbClr val="FBA7F5"/>
    <a:srgbClr val="EB8AF2"/>
    <a:srgbClr val="2BD3F5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1562" autoAdjust="0"/>
  </p:normalViewPr>
  <p:slideViewPr>
    <p:cSldViewPr>
      <p:cViewPr varScale="1">
        <p:scale>
          <a:sx n="64" d="100"/>
          <a:sy n="64" d="100"/>
        </p:scale>
        <p:origin x="145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022" y="-102"/>
      </p:cViewPr>
      <p:guideLst>
        <p:guide orient="horz" pos="3134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978C9E23-D4B0-11CE-BF2D-00AA003F40D0}" ax:persistence="persistStorage" r:id="rId1"/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1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2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6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8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Утверждено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8034914449201751E-2"/>
                  <c:y val="0.2566198452697174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24-4927-9A9E-E31550C39D59}"/>
                </c:ext>
              </c:extLst>
            </c:dLbl>
            <c:dLbl>
              <c:idx val="1"/>
              <c:layout>
                <c:manualLayout>
                  <c:x val="1.362977712827735E-2"/>
                  <c:y val="0.3062690004140953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sz="28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E69F816-5089-4EE6-B075-5838A84FF779}" type="VALUE">
                      <a:rPr lang="en-US" sz="2800" u="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 algn="ctr">
                        <a:defRPr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28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A24-4927-9A9E-E31550C39D59}"/>
                </c:ext>
              </c:extLst>
            </c:dLbl>
            <c:dLbl>
              <c:idx val="2"/>
              <c:layout>
                <c:manualLayout>
                  <c:x val="1.3200456359549794E-2"/>
                  <c:y val="4.841581154282521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DCAC8233-EF95-4068-9583-47D71AFCCA11}" type="VALUE">
                      <a:rPr lang="ru-RU" sz="2400" u="none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 sz="2400" u="none" dirty="0" smtClean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u="non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Дефицит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84250705287257"/>
                      <c:h val="0.1942338898371561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6A24-4927-9A9E-E31550C39D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1998.4</c:v>
                </c:pt>
                <c:pt idx="1">
                  <c:v>2271.5</c:v>
                </c:pt>
                <c:pt idx="2">
                  <c:v>-273.10000000000002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A24-4927-9A9E-E31550C39D5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Исполнено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6603093483440112E-3"/>
                  <c:y val="9.72471913895089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24-4927-9A9E-E31550C39D59}"/>
                </c:ext>
              </c:extLst>
            </c:dLbl>
            <c:dLbl>
              <c:idx val="1"/>
              <c:layout>
                <c:manualLayout>
                  <c:x val="1.4987650944766821E-3"/>
                  <c:y val="0.1002285520464056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24-4927-9A9E-E31550C39D59}"/>
                </c:ext>
              </c:extLst>
            </c:dLbl>
            <c:dLbl>
              <c:idx val="2"/>
              <c:layout>
                <c:manualLayout>
                  <c:x val="3.7285980570060114E-2"/>
                  <c:y val="-8.0503260580474273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24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03994B36-F712-4405-BFB3-D41DE8723BAA}" type="VALUE">
                      <a:rPr lang="ru-RU" sz="240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r>
                      <a: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</a:p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профицит бюджета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400" b="1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082774753422458"/>
                      <c:h val="0.2972159238199122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A24-4927-9A9E-E31550C39D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2"/>
                <c:pt idx="0">
                  <c:v>Доходы бюджета</c:v>
                </c:pt>
                <c:pt idx="1">
                  <c:v>Расходы бюджета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404</c:v>
                </c:pt>
                <c:pt idx="1">
                  <c:v>381.4</c:v>
                </c:pt>
                <c:pt idx="2">
                  <c:v>22.6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A24-4927-9A9E-E31550C39D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472967464"/>
        <c:axId val="472967856"/>
        <c:axId val="0"/>
      </c:bar3DChart>
      <c:catAx>
        <c:axId val="472967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2967856"/>
        <c:crosses val="autoZero"/>
        <c:auto val="1"/>
        <c:lblAlgn val="ctr"/>
        <c:lblOffset val="100"/>
        <c:noMultiLvlLbl val="0"/>
      </c:catAx>
      <c:valAx>
        <c:axId val="47296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29674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квартал 2016 года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6276255752229627E-4"/>
                  <c:y val="-3.9649424890509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7809-405C-A197-3EFF5144C192}"/>
                </c:ext>
              </c:extLst>
            </c:dLbl>
            <c:dLbl>
              <c:idx val="1"/>
              <c:layout>
                <c:manualLayout>
                  <c:x val="4.2162360277700041E-3"/>
                  <c:y val="-1.86585528896515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809-405C-A197-3EFF5144C192}"/>
                </c:ext>
              </c:extLst>
            </c:dLbl>
            <c:dLbl>
              <c:idx val="2"/>
              <c:layout>
                <c:manualLayout>
                  <c:x val="-2.8108240185133705E-3"/>
                  <c:y val="-5.5975658668954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7809-405C-A197-3EFF5144C192}"/>
                </c:ext>
              </c:extLst>
            </c:dLbl>
            <c:dLbl>
              <c:idx val="3"/>
              <c:layout>
                <c:manualLayout>
                  <c:x val="2.7705429184055413E-3"/>
                  <c:y val="-3.04624750056196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809-405C-A197-3EFF5144C192}"/>
                </c:ext>
              </c:extLst>
            </c:dLbl>
            <c:dLbl>
              <c:idx val="4"/>
              <c:layout>
                <c:manualLayout>
                  <c:x val="8.4324720555401123E-3"/>
                  <c:y val="-3.49847866680966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7809-405C-A197-3EFF5144C192}"/>
                </c:ext>
              </c:extLst>
            </c:dLbl>
            <c:dLbl>
              <c:idx val="5"/>
              <c:layout>
                <c:manualLayout>
                  <c:x val="-6.2042189804543707E-2"/>
                  <c:y val="3.66052893324498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809-405C-A197-3EFF5144C192}"/>
                </c:ext>
              </c:extLst>
            </c:dLbl>
            <c:dLbl>
              <c:idx val="6"/>
              <c:layout>
                <c:manualLayout>
                  <c:x val="-1.4054120092566852E-3"/>
                  <c:y val="-2.33231911120644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7809-405C-A197-3EFF5144C192}"/>
                </c:ext>
              </c:extLst>
            </c:dLbl>
            <c:dLbl>
              <c:idx val="7"/>
              <c:layout>
                <c:manualLayout>
                  <c:x val="8.4324720555401123E-3"/>
                  <c:y val="-2.33231911120644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809-405C-A197-3EFF5144C192}"/>
                </c:ext>
              </c:extLst>
            </c:dLbl>
            <c:dLbl>
              <c:idx val="8"/>
              <c:layout>
                <c:manualLayout>
                  <c:x val="5.6216480370266386E-3"/>
                  <c:y val="-2.79878293344773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7809-405C-A197-3EFF5144C192}"/>
                </c:ext>
              </c:extLst>
            </c:dLbl>
            <c:dLbl>
              <c:idx val="9"/>
              <c:layout>
                <c:manualLayout>
                  <c:x val="0"/>
                  <c:y val="-3.26524675568903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809-405C-A197-3EFF5144C1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Лист1!$B$2:$B$11</c:f>
              <c:numCache>
                <c:formatCode>0.0</c:formatCode>
                <c:ptCount val="10"/>
                <c:pt idx="0">
                  <c:v>21.9</c:v>
                </c:pt>
                <c:pt idx="1">
                  <c:v>1.2</c:v>
                </c:pt>
                <c:pt idx="2">
                  <c:v>37.299999999999997</c:v>
                </c:pt>
                <c:pt idx="3">
                  <c:v>26.9</c:v>
                </c:pt>
                <c:pt idx="4">
                  <c:v>0</c:v>
                </c:pt>
                <c:pt idx="5">
                  <c:v>223.7</c:v>
                </c:pt>
                <c:pt idx="6">
                  <c:v>13.3</c:v>
                </c:pt>
                <c:pt idx="7">
                  <c:v>55.7</c:v>
                </c:pt>
                <c:pt idx="8">
                  <c:v>4.9000000000000004</c:v>
                </c:pt>
                <c:pt idx="9">
                  <c:v>0.4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0A-7809-405C-A197-3EFF5144C19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квартал 2017  года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9.7574325269440716E-3"/>
                  <c:y val="-0.1324276099569090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809-405C-A197-3EFF5144C192}"/>
                </c:ext>
              </c:extLst>
            </c:dLbl>
            <c:dLbl>
              <c:idx val="1"/>
              <c:layout>
                <c:manualLayout>
                  <c:x val="5.3801827611056324E-3"/>
                  <c:y val="-7.19296396254772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7809-405C-A197-3EFF5144C192}"/>
                </c:ext>
              </c:extLst>
            </c:dLbl>
            <c:dLbl>
              <c:idx val="2"/>
              <c:layout>
                <c:manualLayout>
                  <c:x val="1.2246339731683556E-2"/>
                  <c:y val="-0.146207942960656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809-405C-A197-3EFF5144C192}"/>
                </c:ext>
              </c:extLst>
            </c:dLbl>
            <c:dLbl>
              <c:idx val="3"/>
              <c:layout>
                <c:manualLayout>
                  <c:x val="1.3212090173005111E-2"/>
                  <c:y val="-0.1117213910759227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7809-405C-A197-3EFF5144C192}"/>
                </c:ext>
              </c:extLst>
            </c:dLbl>
            <c:dLbl>
              <c:idx val="4"/>
              <c:layout>
                <c:manualLayout>
                  <c:x val="7.2282442220966032E-3"/>
                  <c:y val="-0.103372055952151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809-405C-A197-3EFF5144C192}"/>
                </c:ext>
              </c:extLst>
            </c:dLbl>
            <c:dLbl>
              <c:idx val="5"/>
              <c:layout>
                <c:manualLayout>
                  <c:x val="8.0956396465966335E-2"/>
                  <c:y val="2.2611447730878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809-405C-A197-3EFF5144C192}"/>
                </c:ext>
              </c:extLst>
            </c:dLbl>
            <c:dLbl>
              <c:idx val="6"/>
              <c:layout>
                <c:manualLayout>
                  <c:x val="8.0451537852725214E-5"/>
                  <c:y val="-0.13207170173348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7809-405C-A197-3EFF5144C192}"/>
                </c:ext>
              </c:extLst>
            </c:dLbl>
            <c:dLbl>
              <c:idx val="7"/>
              <c:layout>
                <c:manualLayout>
                  <c:x val="1.718686092485406E-2"/>
                  <c:y val="-9.60357186407758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7809-405C-A197-3EFF5144C192}"/>
                </c:ext>
              </c:extLst>
            </c:dLbl>
            <c:dLbl>
              <c:idx val="8"/>
              <c:layout>
                <c:manualLayout>
                  <c:x val="1.7347799242707095E-2"/>
                  <c:y val="-0.1198406729736581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3-7809-405C-A197-3EFF5144C192}"/>
                </c:ext>
              </c:extLst>
            </c:dLbl>
            <c:dLbl>
              <c:idx val="9"/>
              <c:layout>
                <c:manualLayout>
                  <c:x val="1.3010849432030321E-2"/>
                  <c:y val="-0.1243629625198339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7809-405C-A197-3EFF5144C192}"/>
                </c:ext>
              </c:extLst>
            </c:dLbl>
            <c:dLbl>
              <c:idx val="10"/>
              <c:layout>
                <c:manualLayout>
                  <c:x val="8.6738996213536531E-3"/>
                  <c:y val="-0.11305723865439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7809-405C-A197-3EFF5144C1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/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</c:v>
                </c:pt>
                <c:pt idx="2">
                  <c:v>национальная экономика</c:v>
                </c:pt>
                <c:pt idx="3">
                  <c:v>ЖКХ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 и кинематография</c:v>
                </c:pt>
                <c:pt idx="7">
                  <c:v>социальная политика</c:v>
                </c:pt>
                <c:pt idx="8">
                  <c:v>физ.культура и спорт</c:v>
                </c:pt>
                <c:pt idx="9">
                  <c:v>средства массовой информации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21.7</c:v>
                </c:pt>
                <c:pt idx="1">
                  <c:v>1.4</c:v>
                </c:pt>
                <c:pt idx="2">
                  <c:v>9.6999999999999993</c:v>
                </c:pt>
                <c:pt idx="3">
                  <c:v>27.4</c:v>
                </c:pt>
                <c:pt idx="4">
                  <c:v>0</c:v>
                </c:pt>
                <c:pt idx="5">
                  <c:v>243.4</c:v>
                </c:pt>
                <c:pt idx="6">
                  <c:v>15.4</c:v>
                </c:pt>
                <c:pt idx="7">
                  <c:v>56.7</c:v>
                </c:pt>
                <c:pt idx="8">
                  <c:v>5.3</c:v>
                </c:pt>
                <c:pt idx="9">
                  <c:v>0.4</c:v>
                </c:pt>
              </c:numCache>
            </c:numRef>
          </c:val>
          <c:shape val="cylinder"/>
          <c:extLst>
            <c:ext xmlns:c16="http://schemas.microsoft.com/office/drawing/2014/chart" uri="{C3380CC4-5D6E-409C-BE32-E72D297353CC}">
              <c16:uniqueId val="{00000016-7809-405C-A197-3EFF5144C1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7"/>
        <c:gapDepth val="0"/>
        <c:shape val="box"/>
        <c:axId val="474685224"/>
        <c:axId val="474685616"/>
        <c:axId val="0"/>
      </c:bar3DChart>
      <c:catAx>
        <c:axId val="474685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accent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4685616"/>
        <c:crosses val="autoZero"/>
        <c:auto val="1"/>
        <c:lblAlgn val="ctr"/>
        <c:lblOffset val="0"/>
        <c:tickMarkSkip val="1"/>
        <c:noMultiLvlLbl val="0"/>
      </c:catAx>
      <c:valAx>
        <c:axId val="4746856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85000"/>
                </a:schemeClr>
              </a:solidFill>
              <a:round/>
            </a:ln>
            <a:effectLst>
              <a:outerShdw blurRad="50800" dist="50800" dir="5400000" algn="ctr" rotWithShape="0">
                <a:schemeClr val="tx1"/>
              </a:outerShdw>
            </a:effectLst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46852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8625963235415"/>
          <c:y val="0.88607604853022026"/>
          <c:w val="0.79087660569590623"/>
          <c:h val="7.54844903272855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617655781621551"/>
          <c:y val="0.17527786277059587"/>
          <c:w val="0.83903207614987052"/>
          <c:h val="0.4434485198500726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за I квартал 2016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821395372719692E-3"/>
                  <c:y val="-7.09932685688059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422-4359-96BA-A3DB59725EE7}"/>
                </c:ext>
              </c:extLst>
            </c:dLbl>
            <c:dLbl>
              <c:idx val="1"/>
              <c:layout>
                <c:manualLayout>
                  <c:x val="6.9939719997662809E-3"/>
                  <c:y val="-4.57912300160636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432472055540112E-2"/>
                      <c:h val="5.89194887239534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422-4359-96BA-A3DB59725EE7}"/>
                </c:ext>
              </c:extLst>
            </c:dLbl>
            <c:dLbl>
              <c:idx val="2"/>
              <c:layout>
                <c:manualLayout>
                  <c:x val="-1.5375428705994005E-3"/>
                  <c:y val="-3.0747915551135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F422-4359-96BA-A3DB59725EE7}"/>
                </c:ext>
              </c:extLst>
            </c:dLbl>
            <c:dLbl>
              <c:idx val="3"/>
              <c:layout>
                <c:manualLayout>
                  <c:x val="-1.5375428705994005E-3"/>
                  <c:y val="-9.19930390881974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422-4359-96BA-A3DB59725EE7}"/>
                </c:ext>
              </c:extLst>
            </c:dLbl>
            <c:dLbl>
              <c:idx val="6"/>
              <c:layout>
                <c:manualLayout>
                  <c:x val="8.333333333333336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422-4359-96BA-A3DB59725E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>
                  <c:v>138.19999999999999</c:v>
                </c:pt>
                <c:pt idx="1">
                  <c:v>211.7</c:v>
                </c:pt>
                <c:pt idx="2">
                  <c:v>30.4</c:v>
                </c:pt>
                <c:pt idx="3">
                  <c:v>2.2000000000000002</c:v>
                </c:pt>
                <c:pt idx="4">
                  <c:v>1.7</c:v>
                </c:pt>
                <c:pt idx="5">
                  <c:v>0.7</c:v>
                </c:pt>
                <c:pt idx="6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422-4359-96BA-A3DB59725EE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за I квартал 2017 года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2507644556031202E-3"/>
                  <c:y val="-5.874703587546852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422-4359-96BA-A3DB59725EE7}"/>
                </c:ext>
              </c:extLst>
            </c:dLbl>
            <c:dLbl>
              <c:idx val="1"/>
              <c:layout>
                <c:manualLayout>
                  <c:x val="5.3091707228111427E-2"/>
                  <c:y val="-1.62515298707259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13826244154814"/>
                      <c:h val="9.678115199265660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422-4359-96BA-A3DB59725EE7}"/>
                </c:ext>
              </c:extLst>
            </c:dLbl>
            <c:dLbl>
              <c:idx val="2"/>
              <c:layout>
                <c:manualLayout>
                  <c:x val="4.4659124510208328E-2"/>
                  <c:y val="-3.8655626099594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F422-4359-96BA-A3DB59725EE7}"/>
                </c:ext>
              </c:extLst>
            </c:dLbl>
            <c:dLbl>
              <c:idx val="3"/>
              <c:layout>
                <c:manualLayout>
                  <c:x val="1.2500000000000001E-2"/>
                  <c:y val="-6.97674418604654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F422-4359-96BA-A3DB59725EE7}"/>
                </c:ext>
              </c:extLst>
            </c:dLbl>
            <c:dLbl>
              <c:idx val="4"/>
              <c:layout>
                <c:manualLayout>
                  <c:x val="1.6666666666666701E-2"/>
                  <c:y val="-1.86046511627907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F422-4359-96BA-A3DB59725EE7}"/>
                </c:ext>
              </c:extLst>
            </c:dLbl>
            <c:dLbl>
              <c:idx val="5"/>
              <c:layout>
                <c:manualLayout>
                  <c:x val="8.3333333333334546E-3"/>
                  <c:y val="-1.16279069767441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F422-4359-96BA-A3DB59725EE7}"/>
                </c:ext>
              </c:extLst>
            </c:dLbl>
            <c:dLbl>
              <c:idx val="6"/>
              <c:layout>
                <c:manualLayout>
                  <c:x val="9.722222222222222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F422-4359-96BA-A3DB59725E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Лист1!$A$2:$A$8</c:f>
              <c:strCache>
                <c:ptCount val="7"/>
                <c:pt idx="0">
                  <c:v>Администрация</c:v>
                </c:pt>
                <c:pt idx="1">
                  <c:v>УО</c:v>
                </c:pt>
                <c:pt idx="2">
                  <c:v>УКиС</c:v>
                </c:pt>
                <c:pt idx="3">
                  <c:v>Управление финансов</c:v>
                </c:pt>
                <c:pt idx="4">
                  <c:v>КУИ</c:v>
                </c:pt>
                <c:pt idx="5">
                  <c:v>Дума</c:v>
                </c:pt>
                <c:pt idx="6">
                  <c:v>Счетная палата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111.9</c:v>
                </c:pt>
                <c:pt idx="1">
                  <c:v>230.4</c:v>
                </c:pt>
                <c:pt idx="2">
                  <c:v>33.9</c:v>
                </c:pt>
                <c:pt idx="3">
                  <c:v>2.4</c:v>
                </c:pt>
                <c:pt idx="4">
                  <c:v>1.5</c:v>
                </c:pt>
                <c:pt idx="5">
                  <c:v>0.7</c:v>
                </c:pt>
                <c:pt idx="6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F422-4359-96BA-A3DB59725EE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gapDepth val="0"/>
        <c:shape val="box"/>
        <c:axId val="474686400"/>
        <c:axId val="474686792"/>
        <c:axId val="0"/>
      </c:bar3DChart>
      <c:catAx>
        <c:axId val="474686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4686792"/>
        <c:crossesAt val="0.1"/>
        <c:auto val="1"/>
        <c:lblAlgn val="ctr"/>
        <c:lblOffset val="100"/>
        <c:noMultiLvlLbl val="0"/>
      </c:catAx>
      <c:valAx>
        <c:axId val="474686792"/>
        <c:scaling>
          <c:logBase val="10"/>
          <c:orientation val="minMax"/>
        </c:scaling>
        <c:delete val="0"/>
        <c:axPos val="l"/>
        <c:majorGridlines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468640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4.26707431730175E-2"/>
          <c:y val="1.7000688441826665E-2"/>
          <c:w val="0.67011671338093881"/>
          <c:h val="6.2503250975292593E-2"/>
        </c:manualLayout>
      </c:layout>
      <c:overlay val="0"/>
      <c:txPr>
        <a:bodyPr/>
        <a:lstStyle/>
        <a:p>
          <a:pPr>
            <a:defRPr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3279892380930425"/>
          <c:w val="0.61831448927327148"/>
          <c:h val="0.5089057190710465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1BF-4E35-9D09-AE12FE3897BC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1BF-4E35-9D09-AE12FE3897BC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1BF-4E35-9D09-AE12FE3897BC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1BF-4E35-9D09-AE12FE3897BC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1BF-4E35-9D09-AE12FE3897BC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1BF-4E35-9D09-AE12FE3897BC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1BF-4E35-9D09-AE12FE3897BC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A1BF-4E35-9D09-AE12FE3897BC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A1BF-4E35-9D09-AE12FE3897BC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A1BF-4E35-9D09-AE12FE3897BC}"/>
              </c:ext>
            </c:extLst>
          </c:dPt>
          <c:dLbls>
            <c:dLbl>
              <c:idx val="0"/>
              <c:layout>
                <c:manualLayout>
                  <c:x val="-0.19366004679442075"/>
                  <c:y val="-0.3731068665326494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44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231167572074135"/>
                      <c:h val="0.192738804703041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1BF-4E35-9D09-AE12FE3897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44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кредиты, полученные от бюджетов других уровней бюджетной ситемы РФ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47.7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A1BF-4E35-9D09-AE12FE3897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4.1030578748610089E-2"/>
          <c:y val="0.69768898843524718"/>
          <c:w val="0.93153740277670949"/>
          <c:h val="0.263280757064728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735007315254641"/>
          <c:y val="0.2802744139540051"/>
          <c:w val="0.59786795234129542"/>
          <c:h val="0.5321180437945919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FFF00"/>
            </a:solidFill>
            <a:ln w="762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C65E-40E6-A033-EA3272E833D9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C65E-40E6-A033-EA3272E833D9}"/>
              </c:ext>
            </c:extLst>
          </c:dPt>
          <c:dPt>
            <c:idx val="2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C65E-40E6-A033-EA3272E833D9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C65E-40E6-A033-EA3272E833D9}"/>
              </c:ext>
            </c:extLst>
          </c:dPt>
          <c:dPt>
            <c:idx val="4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65E-40E6-A033-EA3272E833D9}"/>
              </c:ext>
            </c:extLst>
          </c:dPt>
          <c:dPt>
            <c:idx val="5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C65E-40E6-A033-EA3272E833D9}"/>
              </c:ext>
            </c:extLst>
          </c:dPt>
          <c:dPt>
            <c:idx val="6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C65E-40E6-A033-EA3272E833D9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C65E-40E6-A033-EA3272E833D9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1-C65E-40E6-A033-EA3272E833D9}"/>
              </c:ext>
            </c:extLst>
          </c:dPt>
          <c:dPt>
            <c:idx val="9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p3d contourW="76200"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13-C65E-40E6-A033-EA3272E833D9}"/>
              </c:ext>
            </c:extLst>
          </c:dPt>
          <c:dLbls>
            <c:dLbl>
              <c:idx val="0"/>
              <c:layout>
                <c:manualLayout>
                  <c:x val="-0.23950077457260535"/>
                  <c:y val="-0.2680317024395663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3600" b="0" i="0" u="none" strike="noStrike" kern="1200" baseline="0">
                      <a:solidFill>
                        <a:schemeClr val="bg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951058711334148"/>
                      <c:h val="0.4593774810928866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65E-40E6-A033-EA3272E833D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bg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</c:f>
              <c:strCache>
                <c:ptCount val="1"/>
                <c:pt idx="0">
                  <c:v>Бюджетные кредиты</c:v>
                </c:pt>
              </c:strCache>
            </c:strRef>
          </c:cat>
          <c:val>
            <c:numRef>
              <c:f>Лист1!$B$2</c:f>
              <c:numCache>
                <c:formatCode>0.0</c:formatCode>
                <c:ptCount val="1"/>
                <c:pt idx="0">
                  <c:v>41.2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C65E-40E6-A033-EA3272E833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96000"/>
                    <a:satMod val="100000"/>
                    <a:lumMod val="104000"/>
                  </a:schemeClr>
                </a:gs>
                <a:gs pos="78000">
                  <a:schemeClr val="accent1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0"/>
              <c:layout>
                <c:manualLayout>
                  <c:x val="0.15517782161229288"/>
                  <c:y val="-0.3876237127338594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8DE18E1A-D0C6-4BE5-A93E-A46CCFDD0A16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A56-4729-A97C-CB322318C1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I квартала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 formatCode="0.0">
                  <c:v>1998.4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56-4729-A97C-CB322318C12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Столбец2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96000"/>
                    <a:satMod val="100000"/>
                    <a:lumMod val="104000"/>
                  </a:schemeClr>
                </a:gs>
                <a:gs pos="78000">
                  <a:schemeClr val="accent2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solidFill>
                <a:schemeClr val="bg1"/>
              </a:solidFill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  <a:contourClr>
                <a:schemeClr val="bg1"/>
              </a:contourClr>
            </a:sp3d>
          </c:spPr>
          <c:invertIfNegative val="0"/>
          <c:dLbls>
            <c:dLbl>
              <c:idx val="1"/>
              <c:layout>
                <c:manualLayout>
                  <c:x val="3.9171100601161211E-2"/>
                  <c:y val="-0.3250982995541666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56-4729-A97C-CB322318C1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I квартала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1">
                  <c:v>402.1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A56-4729-A97C-CB322318C12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Столбец3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tint val="96000"/>
                    <a:satMod val="100000"/>
                    <a:lumMod val="104000"/>
                  </a:schemeClr>
                </a:gs>
                <a:gs pos="78000">
                  <a:schemeClr val="accent3">
                    <a:shade val="100000"/>
                    <a:satMod val="110000"/>
                    <a:lumMod val="100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c:spPr>
          <c:invertIfNegative val="0"/>
          <c:dLbls>
            <c:dLbl>
              <c:idx val="2"/>
              <c:layout>
                <c:manualLayout>
                  <c:x val="3.9171100601161211E-2"/>
                  <c:y val="-0.34659240200402885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3200" b="0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fld id="{1D5BCFC9-9B30-4119-818D-3799733406C8}" type="VALUE">
                      <a:rPr lang="en-US" sz="3200">
                        <a:solidFill>
                          <a:schemeClr val="tx1"/>
                        </a:solidFill>
                      </a:rPr>
                      <a:pPr>
                        <a:defRPr sz="3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32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2A56-4729-A97C-CB322318C1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План годовой уточненный</c:v>
                </c:pt>
                <c:pt idx="1">
                  <c:v>План I квартала</c:v>
                </c:pt>
                <c:pt idx="2">
                  <c:v>Фактическое поступление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2" formatCode="0.0">
                  <c:v>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A56-4729-A97C-CB322318C12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472968640"/>
        <c:axId val="472969032"/>
        <c:axId val="0"/>
      </c:bar3DChart>
      <c:catAx>
        <c:axId val="47296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2969032"/>
        <c:crosses val="autoZero"/>
        <c:auto val="1"/>
        <c:lblAlgn val="ctr"/>
        <c:lblOffset val="100"/>
        <c:noMultiLvlLbl val="0"/>
      </c:catAx>
      <c:valAx>
        <c:axId val="472969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2968640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1590126035566696"/>
          <c:y val="3.035369701569764E-2"/>
          <c:w val="0.86752635092845709"/>
          <c:h val="0.7425898793704914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Безвозмездные поступления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1.5325563232549855E-3"/>
                  <c:y val="-1.1851768899838641E-2"/>
                </c:manualLayout>
              </c:layout>
              <c:tx>
                <c:rich>
                  <a:bodyPr/>
                  <a:lstStyle/>
                  <a:p>
                    <a:fld id="{8D059A33-898D-4366-A586-C9628F76CD53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529E-4CD9-9B49-B9996FAC0D96}"/>
                </c:ext>
              </c:extLst>
            </c:dLbl>
            <c:dLbl>
              <c:idx val="1"/>
              <c:layout>
                <c:manualLayout>
                  <c:x val="7.6627816162749274E-3"/>
                  <c:y val="-4.7407075599355088E-3"/>
                </c:manualLayout>
              </c:layout>
              <c:tx>
                <c:rich>
                  <a:bodyPr/>
                  <a:lstStyle/>
                  <a:p>
                    <a:fld id="{4082257A-E273-4C59-B97F-BD3FA214B995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29E-4CD9-9B49-B9996FAC0D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Лист1!$B$2:$B$3</c:f>
              <c:numCache>
                <c:formatCode>0.0</c:formatCode>
                <c:ptCount val="2"/>
                <c:pt idx="0">
                  <c:v>193.4</c:v>
                </c:pt>
                <c:pt idx="1">
                  <c:v>194.6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9E-4CD9-9B49-B9996FAC0D9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Налоговые и неналоговые</c:v>
                </c:pt>
              </c:strCache>
            </c:strRef>
          </c:tx>
          <c:spPr>
            <a:ln>
              <a:solidFill>
                <a:schemeClr val="bg1"/>
              </a:solidFill>
            </a:ln>
          </c:spPr>
          <c:invertIfNegative val="0"/>
          <c:dLbls>
            <c:dLbl>
              <c:idx val="0"/>
              <c:layout>
                <c:manualLayout>
                  <c:x val="-1.5325563232549855E-3"/>
                  <c:y val="-1.4222122679806309E-2"/>
                </c:manualLayout>
              </c:layout>
              <c:tx>
                <c:rich>
                  <a:bodyPr/>
                  <a:lstStyle/>
                  <a:p>
                    <a:fld id="{29BCF775-8180-44D8-BBF4-4D9BF5F2F67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529E-4CD9-9B49-B9996FAC0D96}"/>
                </c:ext>
              </c:extLst>
            </c:dLbl>
            <c:dLbl>
              <c:idx val="1"/>
              <c:layout>
                <c:manualLayout>
                  <c:x val="1.2260450586039884E-2"/>
                  <c:y val="-1.1851768899838598E-2"/>
                </c:manualLayout>
              </c:layout>
              <c:tx>
                <c:rich>
                  <a:bodyPr/>
                  <a:lstStyle/>
                  <a:p>
                    <a:fld id="{A86AD512-C5E0-4894-B117-9A976B671AE4}" type="VALUE">
                      <a:rPr lang="en-US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529E-4CD9-9B49-B9996FAC0D9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Лист1!$A$2:$A$3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2016</c:v>
                </c:pt>
              </c:numCache>
            </c:numRef>
          </c:cat>
          <c:val>
            <c:numRef>
              <c:f>Лист1!$C$2:$C$3</c:f>
              <c:numCache>
                <c:formatCode>0.0</c:formatCode>
                <c:ptCount val="2"/>
                <c:pt idx="0">
                  <c:v>210.6</c:v>
                </c:pt>
                <c:pt idx="1">
                  <c:v>213.9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29E-4CD9-9B49-B9996FAC0D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shape val="box"/>
        <c:axId val="472969816"/>
        <c:axId val="472970208"/>
        <c:axId val="0"/>
      </c:bar3DChart>
      <c:catAx>
        <c:axId val="472969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24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2970208"/>
        <c:crosses val="autoZero"/>
        <c:auto val="1"/>
        <c:lblAlgn val="ctr"/>
        <c:lblOffset val="100"/>
        <c:noMultiLvlLbl val="0"/>
      </c:catAx>
      <c:valAx>
        <c:axId val="472970208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2969816"/>
        <c:crosses val="autoZero"/>
        <c:crossBetween val="between"/>
        <c:majorUnit val="500"/>
      </c:valAx>
    </c:plotArea>
    <c:legend>
      <c:legendPos val="b"/>
      <c:layout>
        <c:manualLayout>
          <c:xMode val="edge"/>
          <c:yMode val="edge"/>
          <c:x val="2.1155410614789798E-2"/>
          <c:y val="0.82830467976171662"/>
          <c:w val="0.96519102118104749"/>
          <c:h val="0.15679087300159136"/>
        </c:manualLayout>
      </c:layout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19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65727463312368"/>
          <c:y val="0.10895780820772416"/>
          <c:w val="0.69990518518518519"/>
          <c:h val="0.6847441683839398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  <a:effectLst/>
            <a:scene3d>
              <a:camera prst="orthographicFront"/>
              <a:lightRig rig="threePt" dir="t"/>
            </a:scene3d>
            <a:sp3d prstMaterial="metal"/>
          </c:spPr>
          <c:dPt>
            <c:idx val="0"/>
            <c:bubble3D val="0"/>
            <c:explosion val="25"/>
            <c:spPr>
              <a:solidFill>
                <a:schemeClr val="accent3">
                  <a:lumMod val="60000"/>
                  <a:lumOff val="40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1-8C6D-4CCE-9F12-68FF4C2C3FEE}"/>
              </c:ext>
            </c:extLst>
          </c:dPt>
          <c:dPt>
            <c:idx val="1"/>
            <c:bubble3D val="0"/>
            <c:explosion val="12"/>
            <c:spPr>
              <a:solidFill>
                <a:srgbClr val="FF00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3-8C6D-4CCE-9F12-68FF4C2C3FEE}"/>
              </c:ext>
            </c:extLst>
          </c:dPt>
          <c:dPt>
            <c:idx val="2"/>
            <c:bubble3D val="0"/>
            <c:explosion val="12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5-8C6D-4CCE-9F12-68FF4C2C3FEE}"/>
              </c:ext>
            </c:extLst>
          </c:dPt>
          <c:dPt>
            <c:idx val="3"/>
            <c:bubble3D val="0"/>
            <c:explosion val="13"/>
            <c:extLst>
              <c:ext xmlns:c16="http://schemas.microsoft.com/office/drawing/2014/chart" uri="{C3380CC4-5D6E-409C-BE32-E72D297353CC}">
                <c16:uniqueId val="{00000006-8C6D-4CCE-9F12-68FF4C2C3FEE}"/>
              </c:ext>
            </c:extLst>
          </c:dPt>
          <c:dPt>
            <c:idx val="4"/>
            <c:bubble3D val="0"/>
            <c:explosion val="42"/>
            <c:extLst>
              <c:ext xmlns:c16="http://schemas.microsoft.com/office/drawing/2014/chart" uri="{C3380CC4-5D6E-409C-BE32-E72D297353CC}">
                <c16:uniqueId val="{00000007-8C6D-4CCE-9F12-68FF4C2C3FEE}"/>
              </c:ext>
            </c:extLst>
          </c:dPt>
          <c:dPt>
            <c:idx val="5"/>
            <c:bubble3D val="0"/>
            <c:explosion val="21"/>
            <c:spPr>
              <a:solidFill>
                <a:schemeClr val="tx1">
                  <a:lumMod val="95000"/>
                </a:schemeClr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9-8C6D-4CCE-9F12-68FF4C2C3FEE}"/>
              </c:ext>
            </c:extLst>
          </c:dPt>
          <c:dPt>
            <c:idx val="6"/>
            <c:bubble3D val="0"/>
            <c:explosion val="22"/>
            <c:spPr>
              <a:solidFill>
                <a:srgbClr val="66FF99"/>
              </a:solidFill>
              <a:ln w="76200">
                <a:solidFill>
                  <a:schemeClr val="bg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etal"/>
            </c:spPr>
            <c:extLst>
              <c:ext xmlns:c16="http://schemas.microsoft.com/office/drawing/2014/chart" uri="{C3380CC4-5D6E-409C-BE32-E72D297353CC}">
                <c16:uniqueId val="{0000000B-8C6D-4CCE-9F12-68FF4C2C3FEE}"/>
              </c:ext>
            </c:extLst>
          </c:dPt>
          <c:dPt>
            <c:idx val="7"/>
            <c:bubble3D val="0"/>
            <c:explosion val="21"/>
            <c:extLst>
              <c:ext xmlns:c16="http://schemas.microsoft.com/office/drawing/2014/chart" uri="{C3380CC4-5D6E-409C-BE32-E72D297353CC}">
                <c16:uniqueId val="{0000000C-8C6D-4CCE-9F12-68FF4C2C3FEE}"/>
              </c:ext>
            </c:extLst>
          </c:dPt>
          <c:dLbls>
            <c:dLbl>
              <c:idx val="0"/>
              <c:layout>
                <c:manualLayout>
                  <c:x val="6.1269154437456223E-2"/>
                  <c:y val="4.173940763218350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34,4 земельный </a:t>
                    </a:r>
                    <a:r>
                      <a:rPr lang="ru-RU" dirty="0"/>
                      <a:t>налог
</a:t>
                    </a:r>
                    <a:r>
                      <a:rPr lang="ru-RU" dirty="0" smtClean="0"/>
                      <a:t>21,7%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C6D-4CCE-9F12-68FF4C2C3FEE}"/>
                </c:ext>
              </c:extLst>
            </c:dLbl>
            <c:dLbl>
              <c:idx val="1"/>
              <c:layout>
                <c:manualLayout>
                  <c:x val="0.12744721174004203"/>
                  <c:y val="8.599906979822982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1,7 госпошлина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1,1%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C6D-4CCE-9F12-68FF4C2C3FEE}"/>
                </c:ext>
              </c:extLst>
            </c:dLbl>
            <c:dLbl>
              <c:idx val="2"/>
              <c:layout>
                <c:manualLayout>
                  <c:x val="-7.4607183787561177E-2"/>
                  <c:y val="3.650258070022941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3,0 налог </a:t>
                    </a:r>
                    <a:r>
                      <a:rPr lang="ru-RU" dirty="0"/>
                      <a:t>на имущество </a:t>
                    </a:r>
                    <a:r>
                      <a:rPr lang="ru-RU" dirty="0" smtClean="0"/>
                      <a:t>физлиц 1,9%</a:t>
                    </a:r>
                    <a:endParaRPr lang="ru-RU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51877009084559"/>
                      <c:h val="0.201980946541269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8C6D-4CCE-9F12-68FF4C2C3FEE}"/>
                </c:ext>
              </c:extLst>
            </c:dLbl>
            <c:dLbl>
              <c:idx val="3"/>
              <c:layout>
                <c:manualLayout>
                  <c:x val="-0.19562252969951083"/>
                  <c:y val="-0.22285944720930767"/>
                </c:manualLayout>
              </c:layout>
              <c:tx>
                <c:rich>
                  <a:bodyPr/>
                  <a:lstStyle/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9,9</a:t>
                    </a:r>
                  </a:p>
                  <a:p>
                    <a:pPr algn="ctr">
                      <a:defRPr lang="ru-RU" sz="20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ЕНВД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6,3%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14987214535290008"/>
                      <c:h val="0.1902116296124681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8C6D-4CCE-9F12-68FF4C2C3FEE}"/>
                </c:ext>
              </c:extLst>
            </c:dLbl>
            <c:dLbl>
              <c:idx val="4"/>
              <c:layout>
                <c:manualLayout>
                  <c:x val="-0.10254378756114606"/>
                  <c:y val="0.14354955588962304"/>
                </c:manualLayout>
              </c:layout>
              <c:tx>
                <c:rich>
                  <a:bodyPr/>
                  <a:lstStyle/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99,3</a:t>
                    </a:r>
                  </a:p>
                  <a:p>
                    <a:pPr>
                      <a:defRPr sz="20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000" baseline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 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НДФЛ</a:t>
                    </a:r>
                    <a:r>
                      <a: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
</a:t>
                    </a:r>
                    <a:r>
                      <a:rPr lang="ru-RU" sz="20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62,7%</a:t>
                    </a:r>
                    <a:endParaRPr lang="ru-RU" sz="2000" dirty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numFmt formatCode="General" sourceLinked="0"/>
              <c:spPr>
                <a:noFill/>
                <a:ln>
                  <a:noFill/>
                </a:ln>
                <a:effectLst/>
              </c:spPr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37965059399023"/>
                      <c:h val="0.3030377881404499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8C6D-4CCE-9F12-68FF4C2C3FEE}"/>
                </c:ext>
              </c:extLst>
            </c:dLbl>
            <c:dLbl>
              <c:idx val="5"/>
              <c:layout>
                <c:manualLayout>
                  <c:x val="7.3283466107616935E-2"/>
                  <c:y val="-0.1879969132630398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4,7 </a:t>
                    </a:r>
                  </a:p>
                  <a:p>
                    <a:fld id="{C4799E86-00CA-4AF2-9217-8D8E2EDF3D94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3,0%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9.6559049615653383E-2"/>
                      <c:h val="0.176949112388928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C6D-4CCE-9F12-68FF4C2C3FEE}"/>
                </c:ext>
              </c:extLst>
            </c:dLbl>
            <c:dLbl>
              <c:idx val="6"/>
              <c:layout>
                <c:manualLayout>
                  <c:x val="8.8848413696715589E-2"/>
                  <c:y val="-1.10640010172993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3,7</a:t>
                    </a:r>
                  </a:p>
                  <a:p>
                    <a:r>
                      <a:rPr lang="ru-RU" dirty="0" smtClean="0"/>
                      <a:t> </a:t>
                    </a:r>
                    <a:fld id="{7E6125B5-9B91-4C1D-8F59-5647915B3520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2,3%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8C6D-4CCE-9F12-68FF4C2C3FE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ru-RU" dirty="0" smtClean="0"/>
                      <a:t>1,5</a:t>
                    </a:r>
                  </a:p>
                  <a:p>
                    <a:fld id="{AD632754-388F-4EC5-BA81-FB512259A05C}" type="CATEGORYNAME">
                      <a:rPr lang="en-US" smtClean="0"/>
                      <a:pPr/>
                      <a:t>[ИМЯ КАТЕГОРИИ]</a:t>
                    </a:fld>
                    <a:r>
                      <a:rPr lang="en-US" baseline="0" dirty="0"/>
                      <a:t>
</a:t>
                    </a:r>
                    <a:r>
                      <a:rPr lang="en-US" baseline="0" dirty="0" smtClean="0"/>
                      <a:t>0,9%</a:t>
                    </a:r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8C6D-4CCE-9F12-68FF4C2C3FEE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Лист1!$A$2:$A$9</c:f>
              <c:strCache>
                <c:ptCount val="8"/>
                <c:pt idx="0">
                  <c:v>земельный налог</c:v>
                </c:pt>
                <c:pt idx="1">
                  <c:v>госпошлина</c:v>
                </c:pt>
                <c:pt idx="2">
                  <c:v>налог на имущество физлиц</c:v>
                </c:pt>
                <c:pt idx="3">
                  <c:v>ЕНВД</c:v>
                </c:pt>
                <c:pt idx="4">
                  <c:v>НДФЛ</c:v>
                </c:pt>
                <c:pt idx="5">
                  <c:v>УСН</c:v>
                </c:pt>
                <c:pt idx="6">
                  <c:v>акцизы</c:v>
                </c:pt>
                <c:pt idx="7">
                  <c:v>патент</c:v>
                </c:pt>
              </c:strCache>
            </c:strRef>
          </c:cat>
          <c:val>
            <c:numRef>
              <c:f>Лист1!$B$2:$B$9</c:f>
              <c:numCache>
                <c:formatCode>0.0</c:formatCode>
                <c:ptCount val="8"/>
                <c:pt idx="0">
                  <c:v>34.4</c:v>
                </c:pt>
                <c:pt idx="1">
                  <c:v>1.7</c:v>
                </c:pt>
                <c:pt idx="2">
                  <c:v>3</c:v>
                </c:pt>
                <c:pt idx="3">
                  <c:v>9.9</c:v>
                </c:pt>
                <c:pt idx="4">
                  <c:v>99.3</c:v>
                </c:pt>
                <c:pt idx="5">
                  <c:v>4.7</c:v>
                </c:pt>
                <c:pt idx="6" formatCode="General">
                  <c:v>3.7</c:v>
                </c:pt>
                <c:pt idx="7" formatCode="General">
                  <c:v>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C6D-4CCE-9F12-68FF4C2C3FEE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depthPercent val="100"/>
      <c:rAngAx val="1"/>
    </c:view3D>
    <c:floor>
      <c:thickness val="0"/>
    </c:floor>
    <c:sideWall>
      <c:thickness val="0"/>
      <c:spPr>
        <a:ln>
          <a:solidFill>
            <a:schemeClr val="tx1"/>
          </a:solidFill>
        </a:ln>
      </c:spPr>
    </c:sideWall>
    <c:backWall>
      <c:thickness val="0"/>
      <c:spPr>
        <a:ln>
          <a:solidFill>
            <a:schemeClr val="tx1"/>
          </a:solidFill>
        </a:ln>
      </c:spPr>
    </c:backWall>
    <c:plotArea>
      <c:layout>
        <c:manualLayout>
          <c:layoutTarget val="inner"/>
          <c:xMode val="edge"/>
          <c:yMode val="edge"/>
          <c:x val="0.14943625199703944"/>
          <c:y val="3.6999219989478929E-2"/>
          <c:w val="0.82778116594243811"/>
          <c:h val="0.7093627076830337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0441464860144287E-2"/>
                  <c:y val="-8.4667827987334549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8D059A33-898D-4366-A586-C9628F76CD53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6D22-493A-97C5-4A3743ABDF13}"/>
                </c:ext>
              </c:extLst>
            </c:dLbl>
            <c:dLbl>
              <c:idx val="1"/>
              <c:layout>
                <c:manualLayout>
                  <c:x val="1.3506518669925091E-2"/>
                  <c:y val="-7.6326048797677792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4082257A-E273-4C59-B97F-BD3FA214B995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D22-493A-97C5-4A3743ABDF13}"/>
                </c:ext>
              </c:extLst>
            </c:dLbl>
            <c:dLbl>
              <c:idx val="2"/>
              <c:layout>
                <c:manualLayout>
                  <c:x val="8.8515538658871101E-3"/>
                  <c:y val="-7.33345869476540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D22-493A-97C5-4A3743ABDF13}"/>
                </c:ext>
              </c:extLst>
            </c:dLbl>
            <c:dLbl>
              <c:idx val="3"/>
              <c:layout>
                <c:manualLayout>
                  <c:x val="4.4257769329434466E-3"/>
                  <c:y val="-0.1008385273190445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22-493A-97C5-4A3743ABDF13}"/>
                </c:ext>
              </c:extLst>
            </c:dLbl>
            <c:dLbl>
              <c:idx val="4"/>
              <c:layout>
                <c:manualLayout>
                  <c:x val="0"/>
                  <c:y val="-0.1198768694091701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D22-493A-97C5-4A3743ABD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Акцизы</c:v>
                </c:pt>
                <c:pt idx="4">
                  <c:v>УСН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Лист1!$B$2:$B$7</c:f>
              <c:numCache>
                <c:formatCode>0.0</c:formatCode>
                <c:ptCount val="6"/>
                <c:pt idx="0">
                  <c:v>99.3</c:v>
                </c:pt>
                <c:pt idx="1">
                  <c:v>34.4</c:v>
                </c:pt>
                <c:pt idx="2">
                  <c:v>9.9</c:v>
                </c:pt>
                <c:pt idx="3">
                  <c:v>3.7</c:v>
                </c:pt>
                <c:pt idx="4">
                  <c:v>4.7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D22-493A-97C5-4A3743ABDF1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7707020072118094E-2"/>
                  <c:y val="-7.051580553480599E-3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29BCF775-8180-44D8-BBF4-4D9BF5F2F67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6D22-493A-97C5-4A3743ABDF13}"/>
                </c:ext>
              </c:extLst>
            </c:dLbl>
            <c:dLbl>
              <c:idx val="1"/>
              <c:layout>
                <c:manualLayout>
                  <c:x val="2.6841117395998308E-2"/>
                  <c:y val="-5.8879031893873154E-2"/>
                </c:manualLayout>
              </c:layout>
              <c:tx>
                <c:rich>
                  <a:bodyPr wrap="square" lIns="38100" tIns="19050" rIns="38100" bIns="19050" anchor="ctr">
                    <a:spAutoFit/>
                  </a:bodyPr>
                  <a:lstStyle/>
                  <a:p>
                    <a:pPr>
                      <a:defRPr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fld id="{A86AD512-C5E0-4894-B117-9A976B671AE4}" type="VALUE">
                      <a:rPr lang="en-US" sz="24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>
                        <a:defRPr sz="24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[ЗНАЧЕНИЕ]</a:t>
                    </a:fld>
                    <a:endParaRPr lang="ru-RU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D22-493A-97C5-4A3743ABDF13}"/>
                </c:ext>
              </c:extLst>
            </c:dLbl>
            <c:dLbl>
              <c:idx val="2"/>
              <c:layout>
                <c:manualLayout>
                  <c:x val="1.3277330798830558E-2"/>
                  <c:y val="-7.78015133691304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D22-493A-97C5-4A3743ABDF13}"/>
                </c:ext>
              </c:extLst>
            </c:dLbl>
            <c:dLbl>
              <c:idx val="3"/>
              <c:layout>
                <c:manualLayout>
                  <c:x val="1.4752589776478517E-3"/>
                  <c:y val="-9.37869467655640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D22-493A-97C5-4A3743ABDF13}"/>
                </c:ext>
              </c:extLst>
            </c:dLbl>
            <c:dLbl>
              <c:idx val="4"/>
              <c:layout>
                <c:manualLayout>
                  <c:x val="5.9010359105914068E-3"/>
                  <c:y val="-8.46189666417672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D22-493A-97C5-4A3743ABDF1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Лист1!$A$2:$A$7</c:f>
              <c:strCache>
                <c:ptCount val="6"/>
                <c:pt idx="0">
                  <c:v>НДФЛ</c:v>
                </c:pt>
                <c:pt idx="1">
                  <c:v>Земельный налог</c:v>
                </c:pt>
                <c:pt idx="2">
                  <c:v>ЕНВД</c:v>
                </c:pt>
                <c:pt idx="3">
                  <c:v>Акцизы</c:v>
                </c:pt>
                <c:pt idx="4">
                  <c:v>УСН</c:v>
                </c:pt>
                <c:pt idx="5">
                  <c:v>Налог на имущество ФЛ</c:v>
                </c:pt>
              </c:strCache>
            </c:strRef>
          </c:cat>
          <c:val>
            <c:numRef>
              <c:f>Лист1!$C$2:$C$7</c:f>
              <c:numCache>
                <c:formatCode>0.0</c:formatCode>
                <c:ptCount val="6"/>
                <c:pt idx="0">
                  <c:v>115.4</c:v>
                </c:pt>
                <c:pt idx="1">
                  <c:v>35.299999999999997</c:v>
                </c:pt>
                <c:pt idx="2">
                  <c:v>10.5</c:v>
                </c:pt>
                <c:pt idx="3">
                  <c:v>4</c:v>
                </c:pt>
                <c:pt idx="4">
                  <c:v>4.9000000000000004</c:v>
                </c:pt>
                <c:pt idx="5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6D22-493A-97C5-4A3743ABDF1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"/>
        <c:gapDepth val="56"/>
        <c:shape val="cylinder"/>
        <c:axId val="471638728"/>
        <c:axId val="471639120"/>
        <c:axId val="0"/>
      </c:bar3DChart>
      <c:catAx>
        <c:axId val="4716387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1639120"/>
        <c:crosses val="autoZero"/>
        <c:auto val="1"/>
        <c:lblAlgn val="ctr"/>
        <c:lblOffset val="100"/>
        <c:noMultiLvlLbl val="0"/>
      </c:catAx>
      <c:valAx>
        <c:axId val="471639120"/>
        <c:scaling>
          <c:orientation val="minMax"/>
        </c:scaling>
        <c:delete val="0"/>
        <c:axPos val="l"/>
        <c:majorGridlines/>
        <c:numFmt formatCode="0.0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163872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2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343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3607186351026335"/>
          <c:y val="0.20559356054738218"/>
          <c:w val="0.49577739071481952"/>
          <c:h val="0.4868308063336793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Неналоговые доходы</c:v>
                </c:pt>
              </c:strCache>
            </c:strRef>
          </c:tx>
          <c:spPr>
            <a:ln w="76200">
              <a:solidFill>
                <a:schemeClr val="bg1"/>
              </a:solidFill>
            </a:ln>
          </c:spPr>
          <c:explosion val="25"/>
          <c:dPt>
            <c:idx val="0"/>
            <c:bubble3D val="0"/>
            <c:spPr>
              <a:solidFill>
                <a:schemeClr val="accent4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1-FD92-43D5-A548-C1B119120F71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FD92-43D5-A548-C1B119120F71}"/>
              </c:ext>
            </c:extLst>
          </c:dPt>
          <c:dPt>
            <c:idx val="4"/>
            <c:bubble3D val="1"/>
            <c:explosion val="27"/>
            <c:spPr>
              <a:solidFill>
                <a:schemeClr val="accent5">
                  <a:lumMod val="40000"/>
                  <a:lumOff val="60000"/>
                </a:schemeClr>
              </a:solidFill>
              <a:ln w="7620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5-FD92-43D5-A548-C1B119120F71}"/>
              </c:ext>
            </c:extLst>
          </c:dPt>
          <c:dLbls>
            <c:dLbl>
              <c:idx val="0"/>
              <c:layout>
                <c:manualLayout>
                  <c:x val="0.26998985644591028"/>
                  <c:y val="-3.48553767492510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1,5 штрафы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2,9%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D92-43D5-A548-C1B119120F71}"/>
                </c:ext>
              </c:extLst>
            </c:dLbl>
            <c:dLbl>
              <c:idx val="1"/>
              <c:layout>
                <c:manualLayout>
                  <c:x val="0.11310574746069003"/>
                  <c:y val="1.899653780619530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23,1</a:t>
                    </a:r>
                  </a:p>
                  <a:p>
                    <a:r>
                      <a:rPr lang="ru-RU" dirty="0" smtClean="0"/>
                      <a:t>аренда </a:t>
                    </a:r>
                    <a:r>
                      <a:rPr lang="ru-RU" dirty="0"/>
                      <a:t>земли
</a:t>
                    </a:r>
                    <a:r>
                      <a:rPr lang="ru-RU" dirty="0" smtClean="0"/>
                      <a:t>44,2%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FD92-43D5-A548-C1B119120F71}"/>
                </c:ext>
              </c:extLst>
            </c:dLbl>
            <c:dLbl>
              <c:idx val="2"/>
              <c:layout>
                <c:manualLayout>
                  <c:x val="0.11052473319398494"/>
                  <c:y val="1.6467349488563411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15,3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sz="2400" dirty="0" smtClean="0"/>
                      <a:t>использование имущества</a:t>
                    </a:r>
                    <a:r>
                      <a:rPr lang="ru-RU" sz="2400" dirty="0"/>
                      <a:t>
</a:t>
                    </a:r>
                    <a:r>
                      <a:rPr lang="ru-RU" sz="2400" dirty="0" smtClean="0"/>
                      <a:t>29,3%</a:t>
                    </a:r>
                    <a:endParaRPr lang="ru-RU" sz="240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4429048678305226"/>
                      <c:h val="0.3068310305230097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FD92-43D5-A548-C1B119120F71}"/>
                </c:ext>
              </c:extLst>
            </c:dLbl>
            <c:dLbl>
              <c:idx val="3"/>
              <c:layout>
                <c:manualLayout>
                  <c:x val="-1.5862101006225104E-2"/>
                  <c:y val="0.358748501652661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1,4</a:t>
                    </a:r>
                  </a:p>
                  <a:p>
                    <a:r>
                      <a:rPr lang="ru-RU" dirty="0" smtClean="0"/>
                      <a:t>негативное </a:t>
                    </a:r>
                    <a:r>
                      <a:rPr lang="ru-RU" dirty="0"/>
                      <a:t>воздействие
</a:t>
                    </a:r>
                    <a:r>
                      <a:rPr lang="ru-RU" dirty="0" smtClean="0"/>
                      <a:t>2,6%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D92-43D5-A548-C1B119120F71}"/>
                </c:ext>
              </c:extLst>
            </c:dLbl>
            <c:dLbl>
              <c:idx val="4"/>
              <c:layout>
                <c:manualLayout>
                  <c:x val="-8.2783532339999202E-2"/>
                  <c:y val="0.1423602248435222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1,4 </a:t>
                    </a:r>
                  </a:p>
                  <a:p>
                    <a:r>
                      <a:rPr lang="ru-RU" dirty="0" smtClean="0"/>
                      <a:t>платные </a:t>
                    </a:r>
                    <a:r>
                      <a:rPr lang="ru-RU" dirty="0"/>
                      <a:t>услуги
</a:t>
                    </a:r>
                    <a:r>
                      <a:rPr lang="ru-RU" dirty="0" smtClean="0"/>
                      <a:t>2,6%</a:t>
                    </a:r>
                    <a:endParaRPr lang="ru-RU" dirty="0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FD92-43D5-A548-C1B119120F71}"/>
                </c:ext>
              </c:extLst>
            </c:dLbl>
            <c:dLbl>
              <c:idx val="5"/>
              <c:layout>
                <c:manualLayout>
                  <c:x val="-7.716817393227049E-2"/>
                  <c:y val="2.8853074949617124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9,4 Продажа</a:t>
                    </a:r>
                  </a:p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имущества</a:t>
                    </a:r>
                    <a:r>
                      <a:rPr lang="ru-RU" dirty="0"/>
                      <a:t>
</a:t>
                    </a:r>
                    <a:r>
                      <a:rPr lang="ru-RU" dirty="0" smtClean="0"/>
                      <a:t>18,0%</a:t>
                    </a:r>
                    <a:endParaRPr lang="ru-RU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1812491369590586"/>
                      <c:h val="0.207834351281526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8-FD92-43D5-A548-C1B119120F71}"/>
                </c:ext>
              </c:extLst>
            </c:dLbl>
            <c:dLbl>
              <c:idx val="6"/>
              <c:layout>
                <c:manualLayout>
                  <c:x val="5.6891551297002664E-2"/>
                  <c:y val="-3.0339064310914612E-2"/>
                </c:manualLayout>
              </c:layout>
              <c:tx>
                <c:rich>
                  <a:bodyPr wrap="square" lIns="38100" tIns="19050" rIns="38100" bIns="19050" anchor="ctr">
                    <a:noAutofit/>
                  </a:bodyPr>
                  <a:lstStyle/>
                  <a:p>
                    <a:pPr>
                      <a:defRPr sz="2400" b="1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ru-RU" dirty="0" smtClean="0"/>
                      <a:t>0,2 </a:t>
                    </a:r>
                    <a:fld id="{6527F607-A887-43B8-86B1-DC6D355EA7BD}" type="CATEGORYNAME">
                      <a:rPr lang="ru-RU" smtClean="0"/>
                      <a:pPr>
                        <a:defRPr sz="2400" b="1">
                          <a:latin typeface="Times New Roman" panose="02020603050405020304" pitchFamily="18" charset="0"/>
                          <a:cs typeface="Times New Roman" panose="02020603050405020304" pitchFamily="18" charset="0"/>
                        </a:defRPr>
                      </a:pPr>
                      <a:t>[ИМЯ КАТЕГОРИИ]</a:t>
                    </a:fld>
                    <a:r>
                      <a:rPr lang="ru-RU" baseline="0" dirty="0"/>
                      <a:t>
</a:t>
                    </a:r>
                    <a:r>
                      <a:rPr lang="ru-RU" baseline="0" dirty="0" smtClean="0"/>
                      <a:t>0,4%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33603695471406403"/>
                      <c:h val="0.20392518765290121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FD92-43D5-A548-C1B119120F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Лист1!$A$2:$A$8</c:f>
              <c:strCache>
                <c:ptCount val="7"/>
                <c:pt idx="0">
                  <c:v>Штрафы</c:v>
                </c:pt>
                <c:pt idx="1">
                  <c:v>Аренда земли</c:v>
                </c:pt>
                <c:pt idx="2">
                  <c:v>Использование имущества</c:v>
                </c:pt>
                <c:pt idx="3">
                  <c:v>Негативное воздействие</c:v>
                </c:pt>
                <c:pt idx="4">
                  <c:v>Платные услуги</c:v>
                </c:pt>
                <c:pt idx="5">
                  <c:v>Продажа имущества</c:v>
                </c:pt>
                <c:pt idx="6">
                  <c:v>прочие неналоговые доходы</c:v>
                </c:pt>
              </c:strCache>
            </c:strRef>
          </c:cat>
          <c:val>
            <c:numRef>
              <c:f>Лист1!$B$2:$B$8</c:f>
              <c:numCache>
                <c:formatCode>0.0</c:formatCode>
                <c:ptCount val="7"/>
                <c:pt idx="0" formatCode="General">
                  <c:v>1.5</c:v>
                </c:pt>
                <c:pt idx="1">
                  <c:v>23.1</c:v>
                </c:pt>
                <c:pt idx="2" formatCode="General">
                  <c:v>15.3</c:v>
                </c:pt>
                <c:pt idx="3">
                  <c:v>1.4</c:v>
                </c:pt>
                <c:pt idx="4">
                  <c:v>1.4</c:v>
                </c:pt>
                <c:pt idx="5">
                  <c:v>9.4</c:v>
                </c:pt>
                <c:pt idx="6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D92-43D5-A548-C1B119120F71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8921277456798319E-2"/>
          <c:y val="3.768422621915124E-2"/>
          <c:w val="0.90479533518834176"/>
          <c:h val="0.8149859462519968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4803079413508986E-3"/>
                  <c:y val="0.1467210102045792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F77-42DD-83BD-64213CE622FE}"/>
                </c:ext>
              </c:extLst>
            </c:dLbl>
            <c:dLbl>
              <c:idx val="1"/>
              <c:layout>
                <c:manualLayout>
                  <c:x val="1.5432501687784172E-3"/>
                  <c:y val="0.1021320302937666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F77-42DD-83BD-64213CE622FE}"/>
                </c:ext>
              </c:extLst>
            </c:dLbl>
            <c:dLbl>
              <c:idx val="2"/>
              <c:layout>
                <c:manualLayout>
                  <c:x val="-2.7089635326722531E-3"/>
                  <c:y val="0.10028674483159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F77-42DD-83BD-64213CE622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Лист1!$B$2:$B$4</c:f>
              <c:numCache>
                <c:formatCode>0.0</c:formatCode>
                <c:ptCount val="3"/>
                <c:pt idx="0">
                  <c:v>23.1</c:v>
                </c:pt>
                <c:pt idx="1">
                  <c:v>9.4</c:v>
                </c:pt>
                <c:pt idx="2">
                  <c:v>15.3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F77-42DD-83BD-64213CE622FE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-1.3545400461762831E-3"/>
                  <c:y val="0.2136814000062646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F77-42DD-83BD-64213CE622FE}"/>
                </c:ext>
              </c:extLst>
            </c:dLbl>
            <c:dLbl>
              <c:idx val="1"/>
              <c:layout>
                <c:manualLayout>
                  <c:x val="4.3779815966251776E-3"/>
                  <c:y val="0.12304275439980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F77-42DD-83BD-64213CE622FE}"/>
                </c:ext>
              </c:extLst>
            </c:dLbl>
            <c:dLbl>
              <c:idx val="2"/>
              <c:layout>
                <c:manualLayout>
                  <c:x val="-1.8325512955841598E-3"/>
                  <c:y val="0.14308931871537364"/>
                </c:manualLayout>
              </c:layout>
              <c:tx>
                <c:rich>
                  <a:bodyPr/>
                  <a:lstStyle/>
                  <a:p>
                    <a:fld id="{06C105D5-F2AF-4F1C-8552-010C5D3F7AA7}" type="VALUE">
                      <a:rPr lang="en-US" sz="3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BF77-42DD-83BD-64213CE622F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Аренда земли</c:v>
                </c:pt>
                <c:pt idx="1">
                  <c:v>Продажа имущества</c:v>
                </c:pt>
                <c:pt idx="2">
                  <c:v>Использование имущества</c:v>
                </c:pt>
              </c:strCache>
            </c:strRef>
          </c:cat>
          <c:val>
            <c:numRef>
              <c:f>Лист1!$C$2:$C$4</c:f>
              <c:numCache>
                <c:formatCode>0.0</c:formatCode>
                <c:ptCount val="3"/>
                <c:pt idx="0">
                  <c:v>16.2</c:v>
                </c:pt>
                <c:pt idx="1">
                  <c:v>7.7</c:v>
                </c:pt>
                <c:pt idx="2">
                  <c:v>13.5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F77-42DD-83BD-64213CE622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box"/>
        <c:axId val="474486944"/>
        <c:axId val="474487336"/>
        <c:axId val="0"/>
      </c:bar3DChart>
      <c:catAx>
        <c:axId val="474486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4487336"/>
        <c:crosses val="autoZero"/>
        <c:auto val="1"/>
        <c:lblAlgn val="ctr"/>
        <c:lblOffset val="100"/>
        <c:noMultiLvlLbl val="0"/>
      </c:catAx>
      <c:valAx>
        <c:axId val="474487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474486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039310446987371"/>
          <c:y val="3.2620436748963449E-2"/>
          <c:w val="0.33766629814392801"/>
          <c:h val="9.2033047984593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5197423770570204E-3"/>
                  <c:y val="-1.2499876968503937E-2"/>
                </c:manualLayout>
              </c:layout>
              <c:tx>
                <c:rich>
                  <a:bodyPr/>
                  <a:lstStyle/>
                  <a:p>
                    <a:fld id="{ECA87931-340B-4C6D-9DAA-9C6BCE7117FB}" type="VALUE">
                      <a:rPr lang="en-US" b="1">
                        <a:solidFill>
                          <a:schemeClr val="tx1"/>
                        </a:solidFill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512439137694842"/>
                      <c:h val="0.2974999999999999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5E5-46F9-87AA-B9C7135615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44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 formatCode="#\ ##0.0">
                  <c:v>2271.5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E5-46F9-87AA-B9C71356153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Столбец3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1.3559227131171228E-2"/>
                  <c:y val="-4.9661056282978309E-2"/>
                </c:manualLayout>
              </c:layout>
              <c:tx>
                <c:rich>
                  <a:bodyPr/>
                  <a:lstStyle/>
                  <a:p>
                    <a:fld id="{7BC6D97A-9C5E-4EC6-A7E8-C71AC29F5026}" type="VALUE">
                      <a:rPr lang="en-US" sz="4400" b="1">
                        <a:ln w="18415" cmpd="sng">
                          <a:noFill/>
                          <a:prstDash val="solid"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pPr/>
                      <a:t>[ЗНАЧЕНИЕ]</a:t>
                    </a:fld>
                    <a:endParaRPr lang="ru-RU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E5-46F9-87AA-B9C7135615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4400" b="1" cap="none" spc="0">
                    <a:ln w="18415" cmpd="sng">
                      <a:noFill/>
                      <a:prstDash val="solid"/>
                    </a:ln>
                    <a:solidFill>
                      <a:schemeClr val="tx1"/>
                    </a:solidFill>
                    <a:effectLst/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План уточненный годовой</c:v>
                </c:pt>
                <c:pt idx="1">
                  <c:v>Фактическое исполнение</c:v>
                </c:pt>
              </c:strCache>
            </c:strRef>
          </c:cat>
          <c:val>
            <c:numRef>
              <c:f>Лист1!$C$2:$C$3</c:f>
              <c:numCache>
                <c:formatCode>#\ ##0.0</c:formatCode>
                <c:ptCount val="2"/>
                <c:pt idx="1">
                  <c:v>381.4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5E5-46F9-87AA-B9C71356153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5"/>
        <c:shape val="box"/>
        <c:axId val="474488120"/>
        <c:axId val="474488512"/>
        <c:axId val="0"/>
      </c:bar3DChart>
      <c:catAx>
        <c:axId val="474488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 i="0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4488512"/>
        <c:crosses val="autoZero"/>
        <c:auto val="1"/>
        <c:lblAlgn val="ctr"/>
        <c:lblOffset val="100"/>
        <c:noMultiLvlLbl val="0"/>
      </c:catAx>
      <c:valAx>
        <c:axId val="474488512"/>
        <c:scaling>
          <c:orientation val="minMax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474488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700079620782884E-3"/>
          <c:y val="7.6775826077804227E-2"/>
          <c:w val="0.41769971824624225"/>
          <c:h val="0.713617808191738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>
              <a:solidFill>
                <a:schemeClr val="tx1"/>
              </a:solidFill>
            </a:ln>
          </c:spPr>
          <c:explosion val="10"/>
          <c:dPt>
            <c:idx val="0"/>
            <c:bubble3D val="0"/>
            <c:spPr>
              <a:solidFill>
                <a:schemeClr val="accent1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BC2-4C8C-AD5D-A9B41DC908D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BC2-4C8C-AD5D-A9B41DC908D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BC2-4C8C-AD5D-A9B41DC908D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BC2-4C8C-AD5D-A9B41DC908D6}"/>
              </c:ext>
            </c:extLst>
          </c:dPt>
          <c:dPt>
            <c:idx val="4"/>
            <c:bubble3D val="0"/>
            <c:spPr>
              <a:solidFill>
                <a:srgbClr val="92D05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BC2-4C8C-AD5D-A9B41DC908D6}"/>
              </c:ext>
            </c:extLst>
          </c:dPt>
          <c:dPt>
            <c:idx val="5"/>
            <c:bubble3D val="0"/>
            <c:explosion val="8"/>
            <c:spPr>
              <a:solidFill>
                <a:srgbClr val="0070C0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BC2-4C8C-AD5D-A9B41DC908D6}"/>
              </c:ext>
            </c:extLst>
          </c:dPt>
          <c:dPt>
            <c:idx val="6"/>
            <c:bubble3D val="0"/>
            <c:spPr>
              <a:solidFill>
                <a:srgbClr val="FF66CC"/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BC2-4C8C-AD5D-A9B41DC908D6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BC2-4C8C-AD5D-A9B41DC908D6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BC2-4C8C-AD5D-A9B41DC908D6}"/>
              </c:ext>
            </c:extLst>
          </c:dPt>
          <c:dPt>
            <c:idx val="9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BC2-4C8C-AD5D-A9B41DC908D6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8575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BC2-4C8C-AD5D-A9B41DC908D6}"/>
              </c:ext>
            </c:extLst>
          </c:dPt>
          <c:cat>
            <c:strRef>
              <c:f>Лист1!$A$2:$A$12</c:f>
              <c:strCache>
                <c:ptCount val="11"/>
                <c:pt idx="0">
                  <c:v>общегосударственные вопросы - 21,7</c:v>
                </c:pt>
                <c:pt idx="1">
                  <c:v>национальная безопасность и правоохранительная деятельность - 1,4</c:v>
                </c:pt>
                <c:pt idx="2">
                  <c:v>национальная экономика - 9,7</c:v>
                </c:pt>
                <c:pt idx="3">
                  <c:v>жилищно-комунальное хозяйство - 27,4</c:v>
                </c:pt>
                <c:pt idx="4">
                  <c:v>охрана окружающей среды - 0,0</c:v>
                </c:pt>
                <c:pt idx="5">
                  <c:v>образование - 243,4</c:v>
                </c:pt>
                <c:pt idx="6">
                  <c:v>культура и кинематография - 15,4</c:v>
                </c:pt>
                <c:pt idx="7">
                  <c:v>социальная политика - 56,7</c:v>
                </c:pt>
                <c:pt idx="8">
                  <c:v>физическая культура и спорт - 5,3</c:v>
                </c:pt>
                <c:pt idx="9">
                  <c:v>средства массовой информации - 0,4</c:v>
                </c:pt>
                <c:pt idx="10">
                  <c:v>обслуживание муниципального долга - 0,02</c:v>
                </c:pt>
              </c:strCache>
            </c:strRef>
          </c:cat>
          <c:val>
            <c:numRef>
              <c:f>Лист1!$B$2:$B$12</c:f>
              <c:numCache>
                <c:formatCode>0.0</c:formatCode>
                <c:ptCount val="11"/>
                <c:pt idx="0">
                  <c:v>21.7</c:v>
                </c:pt>
                <c:pt idx="1">
                  <c:v>1.4</c:v>
                </c:pt>
                <c:pt idx="2">
                  <c:v>9.6999999999999993</c:v>
                </c:pt>
                <c:pt idx="3">
                  <c:v>27.4</c:v>
                </c:pt>
                <c:pt idx="4">
                  <c:v>0</c:v>
                </c:pt>
                <c:pt idx="5">
                  <c:v>243.4</c:v>
                </c:pt>
                <c:pt idx="6">
                  <c:v>15.4</c:v>
                </c:pt>
                <c:pt idx="7">
                  <c:v>56.7</c:v>
                </c:pt>
                <c:pt idx="8">
                  <c:v>5.3</c:v>
                </c:pt>
                <c:pt idx="9">
                  <c:v>0.4</c:v>
                </c:pt>
                <c:pt idx="10">
                  <c:v>0.02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6BC2-4C8C-AD5D-A9B41DC908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3"/>
        <c:holeSize val="59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041887422344701"/>
          <c:y val="1.3923927151725688E-2"/>
          <c:w val="0.54360785960029945"/>
          <c:h val="0.986076108502564"/>
        </c:manualLayout>
      </c:layout>
      <c:overlay val="0"/>
      <c:spPr>
        <a:noFill/>
        <a:ln w="0" cap="flat">
          <a:solidFill>
            <a:schemeClr val="lt1"/>
          </a:solidFill>
          <a:round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0.07377</cdr:x>
      <cdr:y>0.29982</cdr:y>
    </cdr:from>
    <cdr:to>
      <cdr:x>0.36005</cdr:x>
      <cdr:y>0.60605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648072" y="1541683"/>
          <a:ext cx="2514963" cy="15746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381,4</a:t>
          </a:r>
        </a:p>
        <a:p xmlns:a="http://schemas.openxmlformats.org/drawingml/2006/main">
          <a:pPr algn="ctr"/>
          <a:r>
            <a:rPr lang="ru-RU" sz="4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млн. руб.</a:t>
          </a:r>
          <a:endParaRPr lang="ru-RU" sz="40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6" y="4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/>
          <a:lstStyle>
            <a:lvl1pPr algn="r">
              <a:defRPr sz="1200"/>
            </a:lvl1pPr>
          </a:lstStyle>
          <a:p>
            <a:fld id="{7E14EC95-3FF0-44AC-B952-AC4EA68963AC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4538"/>
            <a:ext cx="4972050" cy="3729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36" tIns="45919" rIns="91836" bIns="4591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24958"/>
            <a:ext cx="5486400" cy="4476272"/>
          </a:xfrm>
          <a:prstGeom prst="rect">
            <a:avLst/>
          </a:prstGeom>
        </p:spPr>
        <p:txBody>
          <a:bodyPr vert="horz" lIns="91836" tIns="45919" rIns="91836" bIns="459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6" y="9448188"/>
            <a:ext cx="2971800" cy="497362"/>
          </a:xfrm>
          <a:prstGeom prst="rect">
            <a:avLst/>
          </a:prstGeom>
        </p:spPr>
        <p:txBody>
          <a:bodyPr vert="horz" lIns="91836" tIns="45919" rIns="91836" bIns="45919" rtlCol="0" anchor="b"/>
          <a:lstStyle>
            <a:lvl1pPr algn="r">
              <a:defRPr sz="1200"/>
            </a:lvl1pPr>
          </a:lstStyle>
          <a:p>
            <a:fld id="{E1DD1FC3-33B8-4AEA-9F93-1BBF4DFC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9786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552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DD1FC3-33B8-4AEA-9F93-1BBF4DFCAB6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569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3716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048000"/>
            <a:ext cx="64008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sz="1200"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185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11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308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809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7274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178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9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02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3090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64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333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1691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04559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30691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8770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4178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736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3" r:id="rId1"/>
    <p:sldLayoutId id="2147484114" r:id="rId2"/>
    <p:sldLayoutId id="2147484115" r:id="rId3"/>
    <p:sldLayoutId id="2147484116" r:id="rId4"/>
    <p:sldLayoutId id="2147484117" r:id="rId5"/>
    <p:sldLayoutId id="2147484118" r:id="rId6"/>
    <p:sldLayoutId id="2147484119" r:id="rId7"/>
    <p:sldLayoutId id="2147484120" r:id="rId8"/>
    <p:sldLayoutId id="2147484121" r:id="rId9"/>
    <p:sldLayoutId id="2147484122" r:id="rId10"/>
    <p:sldLayoutId id="214748412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rebuchet MS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A6A1F-311D-4995-BA70-C4D672025F76}" type="datetimeFigureOut">
              <a:rPr lang="ru-RU" smtClean="0"/>
              <a:pPr/>
              <a:t>29.08.2018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F7BC7-02C6-4E06-8CE1-BC2A890841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02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259" r:id="rId1"/>
    <p:sldLayoutId id="2147484260" r:id="rId2"/>
    <p:sldLayoutId id="2147484261" r:id="rId3"/>
    <p:sldLayoutId id="2147484262" r:id="rId4"/>
    <p:sldLayoutId id="2147484263" r:id="rId5"/>
    <p:sldLayoutId id="2147484264" r:id="rId6"/>
    <p:sldLayoutId id="2147484265" r:id="rId7"/>
    <p:sldLayoutId id="2147484266" r:id="rId8"/>
    <p:sldLayoutId id="2147484267" r:id="rId9"/>
    <p:sldLayoutId id="2147484268" r:id="rId10"/>
    <p:sldLayoutId id="2147484269" r:id="rId11"/>
    <p:sldLayoutId id="2147484270" r:id="rId12"/>
    <p:sldLayoutId id="2147484271" r:id="rId13"/>
    <p:sldLayoutId id="2147484272" r:id="rId14"/>
    <p:sldLayoutId id="2147484273" r:id="rId15"/>
    <p:sldLayoutId id="2147484274" r:id="rId16"/>
    <p:sldLayoutId id="214748427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8.xml"/><Relationship Id="rId4" Type="http://schemas.openxmlformats.org/officeDocument/2006/relationships/chart" Target="../charts/char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image" Target="../media/image5.png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5272" y="1456643"/>
            <a:ext cx="7315200" cy="271978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бюджета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05272" y="3576572"/>
            <a:ext cx="7990656" cy="11997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2017 года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875" y="313635"/>
            <a:ext cx="5214974" cy="1143008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462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4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9434976"/>
              </p:ext>
            </p:extLst>
          </p:nvPr>
        </p:nvGraphicFramePr>
        <p:xfrm>
          <a:off x="0" y="1599285"/>
          <a:ext cx="9036496" cy="5258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55568" y="207098"/>
            <a:ext cx="39969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основных расходов бюджета БГО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2017 года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215" y="207098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39631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997222"/>
              </p:ext>
            </p:extLst>
          </p:nvPr>
        </p:nvGraphicFramePr>
        <p:xfrm>
          <a:off x="-9610" y="1556792"/>
          <a:ext cx="9036496" cy="5445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18751" y="214290"/>
            <a:ext cx="38252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расходной части бюджета в функциональном разрезе, млн. руб.</a:t>
            </a:r>
          </a:p>
        </p:txBody>
      </p:sp>
    </p:spTree>
    <p:extLst>
      <p:ext uri="{BB962C8B-B14F-4D97-AF65-F5344CB8AC3E}">
        <p14:creationId xmlns:p14="http://schemas.microsoft.com/office/powerpoint/2010/main" val="14582026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072" y="110281"/>
            <a:ext cx="40856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 бюджета  по </a:t>
            </a:r>
          </a:p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главным распорядителям бюджетных средств, млн.руб.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60345192"/>
              </p:ext>
            </p:extLst>
          </p:nvPr>
        </p:nvGraphicFramePr>
        <p:xfrm>
          <a:off x="-26384" y="1628800"/>
          <a:ext cx="9036496" cy="52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023835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891" y="1350062"/>
            <a:ext cx="885698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долг БГО (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01.01.2017г. – 47,7			На 01.04.2017 – 41,2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670631449"/>
              </p:ext>
            </p:extLst>
          </p:nvPr>
        </p:nvGraphicFramePr>
        <p:xfrm>
          <a:off x="107504" y="2924944"/>
          <a:ext cx="842493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589191972"/>
              </p:ext>
            </p:extLst>
          </p:nvPr>
        </p:nvGraphicFramePr>
        <p:xfrm>
          <a:off x="5076056" y="2924944"/>
          <a:ext cx="3623934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4610189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564904"/>
            <a:ext cx="82809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63830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1017626" y="941672"/>
            <a:ext cx="9109012" cy="1296144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бюджета</a:t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Березовского городского округа,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21433975"/>
              </p:ext>
            </p:extLst>
          </p:nvPr>
        </p:nvGraphicFramePr>
        <p:xfrm>
          <a:off x="539552" y="1963656"/>
          <a:ext cx="8424936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2168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221857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за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 2017 года,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531055995"/>
              </p:ext>
            </p:extLst>
          </p:nvPr>
        </p:nvGraphicFramePr>
        <p:xfrm>
          <a:off x="357158" y="1916832"/>
          <a:ext cx="8429684" cy="4726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308740"/>
            <a:ext cx="38676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исполнения,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7168408"/>
              </p:ext>
            </p:extLst>
          </p:nvPr>
        </p:nvGraphicFramePr>
        <p:xfrm>
          <a:off x="179512" y="1556792"/>
          <a:ext cx="8784976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734877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33480" y="377092"/>
            <a:ext cx="35487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налоговых доходов за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квартал 2017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3280289133"/>
              </p:ext>
            </p:extLst>
          </p:nvPr>
        </p:nvGraphicFramePr>
        <p:xfrm>
          <a:off x="0" y="1117310"/>
          <a:ext cx="8943750" cy="57406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23528" y="515592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доходов: 173,6 млн. руб.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012162" y="1278559"/>
            <a:ext cx="79536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Всего налоговых доходов 158,3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92080" y="116632"/>
            <a:ext cx="36737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Динамика основных налоговых доходов, млн. руб.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642933218"/>
              </p:ext>
            </p:extLst>
          </p:nvPr>
        </p:nvGraphicFramePr>
        <p:xfrm>
          <a:off x="-756592" y="1268760"/>
          <a:ext cx="10225136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9360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64088" y="107921"/>
            <a:ext cx="36370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Структура неналоговых доходов за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квартал </a:t>
            </a:r>
          </a:p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года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млн. руб.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00903634"/>
              </p:ext>
            </p:extLst>
          </p:nvPr>
        </p:nvGraphicFramePr>
        <p:xfrm>
          <a:off x="171356" y="1308250"/>
          <a:ext cx="9298516" cy="54418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769824" y="5517232"/>
            <a:ext cx="46876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неналоговых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доходов: 52,3 млн. руб.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5466031" y="214290"/>
            <a:ext cx="3570465" cy="142271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основных неналоговых доходов, млн. руб.</a:t>
            </a: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3186360"/>
              </p:ext>
            </p:extLst>
          </p:nvPr>
        </p:nvGraphicFramePr>
        <p:xfrm>
          <a:off x="179512" y="1481138"/>
          <a:ext cx="8856984" cy="5260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168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572132" y="116632"/>
            <a:ext cx="3623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расходов за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млн. руб.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571628375"/>
              </p:ext>
            </p:extLst>
          </p:nvPr>
        </p:nvGraphicFramePr>
        <p:xfrm>
          <a:off x="0" y="1397000"/>
          <a:ext cx="8786842" cy="5200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7158" y="214290"/>
            <a:ext cx="5214974" cy="114300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6445" y="2132856"/>
            <a:ext cx="205460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16,8%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7852" name="SapphireHiddenControl" r:id="rId2" imgW="6095880" imgH="4067280"/>
        </mc:Choice>
        <mc:Fallback>
          <p:control name="SapphireHiddenControl" r:id="rId2" imgW="6095880" imgH="4067280">
            <p:pic>
              <p:nvPicPr>
                <p:cNvPr id="2" name="SapphireHiddenControl" hidden="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6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6096000" cy="406717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115944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01159441</Template>
  <TotalTime>5704</TotalTime>
  <Words>268</Words>
  <Application>Microsoft Office PowerPoint</Application>
  <PresentationFormat>Экран (4:3)</PresentationFormat>
  <Paragraphs>112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Times New Roman</vt:lpstr>
      <vt:lpstr>Trebuchet MS</vt:lpstr>
      <vt:lpstr>01159441</vt:lpstr>
      <vt:lpstr>След самолета</vt:lpstr>
      <vt:lpstr>Исполнение бюджета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Исполнение бюджета</dc:title>
  <dc:creator>Admin</dc:creator>
  <cp:lastModifiedBy>Ирина В. Валитова</cp:lastModifiedBy>
  <cp:revision>637</cp:revision>
  <cp:lastPrinted>2017-04-13T12:26:35Z</cp:lastPrinted>
  <dcterms:created xsi:type="dcterms:W3CDTF">2013-04-03T06:45:24Z</dcterms:created>
  <dcterms:modified xsi:type="dcterms:W3CDTF">2018-08-29T11:47:50Z</dcterms:modified>
</cp:coreProperties>
</file>