
<file path=[Content_Types].xml><?xml version="1.0" encoding="utf-8"?>
<Types xmlns="http://schemas.openxmlformats.org/package/2006/content-types">
  <Default Extension="png" ContentType="image/png"/>
  <Default Extension="mov" ContentType="video/unknown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59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60A8D"/>
    <a:srgbClr val="9AFB25"/>
    <a:srgbClr val="2EF24F"/>
    <a:srgbClr val="EC41F9"/>
    <a:srgbClr val="CC0099"/>
    <a:srgbClr val="FF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602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12.07.2016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12.07.2016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12.07.2016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12.07.2016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12.07.2016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12.07.2016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12.07.2016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12.07.2016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12.07.2016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12.07.2016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12.07.2016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B05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12.07.2016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ov"/><Relationship Id="rId1" Type="http://schemas.microsoft.com/office/2007/relationships/media" Target="../media/media7.mov"/><Relationship Id="rId5" Type="http://schemas.openxmlformats.org/officeDocument/2006/relationships/image" Target="../media/image14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mov"/><Relationship Id="rId1" Type="http://schemas.microsoft.com/office/2007/relationships/media" Target="../media/media8.mov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9.mov"/><Relationship Id="rId1" Type="http://schemas.microsoft.com/office/2007/relationships/media" Target="../media/media9.mov"/><Relationship Id="rId5" Type="http://schemas.openxmlformats.org/officeDocument/2006/relationships/image" Target="../media/image16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0.mov"/><Relationship Id="rId1" Type="http://schemas.microsoft.com/office/2007/relationships/media" Target="../media/media10.mov"/><Relationship Id="rId5" Type="http://schemas.openxmlformats.org/officeDocument/2006/relationships/image" Target="../media/image16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1.mov"/><Relationship Id="rId1" Type="http://schemas.microsoft.com/office/2007/relationships/media" Target="../media/media11.mov"/><Relationship Id="rId5" Type="http://schemas.openxmlformats.org/officeDocument/2006/relationships/image" Target="../media/image17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" Target="slide4.xml"/><Relationship Id="rId7" Type="http://schemas.openxmlformats.org/officeDocument/2006/relationships/slide" Target="slide7.xml"/><Relationship Id="rId12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slide" Target="slide8.xml"/><Relationship Id="rId5" Type="http://schemas.openxmlformats.org/officeDocument/2006/relationships/slide" Target="slide6.xml"/><Relationship Id="rId10" Type="http://schemas.openxmlformats.org/officeDocument/2006/relationships/image" Target="../media/image12.png"/><Relationship Id="rId4" Type="http://schemas.openxmlformats.org/officeDocument/2006/relationships/image" Target="../media/image9.png"/><Relationship Id="rId9" Type="http://schemas.openxmlformats.org/officeDocument/2006/relationships/slide" Target="slide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7.png"/><Relationship Id="rId3" Type="http://schemas.openxmlformats.org/officeDocument/2006/relationships/slide" Target="slide11.xml"/><Relationship Id="rId7" Type="http://schemas.openxmlformats.org/officeDocument/2006/relationships/slide" Target="slide14.xml"/><Relationship Id="rId12" Type="http://schemas.openxmlformats.org/officeDocument/2006/relationships/slide" Target="slide1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16.png"/><Relationship Id="rId5" Type="http://schemas.openxmlformats.org/officeDocument/2006/relationships/slide" Target="slide9.xml"/><Relationship Id="rId10" Type="http://schemas.openxmlformats.org/officeDocument/2006/relationships/slide" Target="slide13.xml"/><Relationship Id="rId4" Type="http://schemas.openxmlformats.org/officeDocument/2006/relationships/slide" Target="slide10.xml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9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5" Type="http://schemas.openxmlformats.org/officeDocument/2006/relationships/image" Target="../media/image12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ov"/><Relationship Id="rId1" Type="http://schemas.microsoft.com/office/2007/relationships/media" Target="../media/media3.mov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ov"/><Relationship Id="rId1" Type="http://schemas.microsoft.com/office/2007/relationships/media" Target="../media/media4.mov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ov"/><Relationship Id="rId1" Type="http://schemas.microsoft.com/office/2007/relationships/media" Target="../media/media5.mov"/><Relationship Id="rId5" Type="http://schemas.openxmlformats.org/officeDocument/2006/relationships/image" Target="../media/image13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ov"/><Relationship Id="rId1" Type="http://schemas.microsoft.com/office/2007/relationships/media" Target="../media/media6.mov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645024"/>
            <a:ext cx="8229600" cy="1143000"/>
          </a:xfrm>
        </p:spPr>
        <p:txBody>
          <a:bodyPr>
            <a:noAutofit/>
          </a:bodyPr>
          <a:lstStyle/>
          <a:p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logo.pn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15616" y="0"/>
            <a:ext cx="6480720" cy="1340768"/>
          </a:xfrm>
          <a:prstGeom prst="rect">
            <a:avLst/>
          </a:prstGeom>
        </p:spPr>
      </p:pic>
      <p:pic>
        <p:nvPicPr>
          <p:cNvPr id="1028" name="Picture 4" descr="C:\Users\Братчиков\Downloads\Буквы\2.jpg"/>
          <p:cNvPicPr>
            <a:picLocks noChangeAspect="1" noChangeArrowheads="1"/>
          </p:cNvPicPr>
          <p:nvPr/>
        </p:nvPicPr>
        <p:blipFill>
          <a:blip r:embed="rId3" cstate="print"/>
          <a:srcRect t="42455"/>
          <a:stretch>
            <a:fillRect/>
          </a:stretch>
        </p:blipFill>
        <p:spPr bwMode="auto">
          <a:xfrm>
            <a:off x="1475656" y="1196752"/>
            <a:ext cx="1999446" cy="1529278"/>
          </a:xfrm>
          <a:prstGeom prst="rect">
            <a:avLst/>
          </a:prstGeom>
          <a:noFill/>
        </p:spPr>
      </p:pic>
      <p:pic>
        <p:nvPicPr>
          <p:cNvPr id="1029" name="Picture 5" descr="C:\Users\Братчиков\Downloads\Буквы\061245_1385694765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27784" y="1772816"/>
            <a:ext cx="1950175" cy="1631677"/>
          </a:xfrm>
          <a:prstGeom prst="rect">
            <a:avLst/>
          </a:prstGeom>
          <a:noFill/>
        </p:spPr>
      </p:pic>
      <p:pic>
        <p:nvPicPr>
          <p:cNvPr id="1030" name="Picture 6" descr="C:\Users\Братчиков\Downloads\Буквы\060717_1385694437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79912" y="1052736"/>
            <a:ext cx="2045421" cy="1944216"/>
          </a:xfrm>
          <a:prstGeom prst="rect">
            <a:avLst/>
          </a:prstGeom>
          <a:noFill/>
        </p:spPr>
      </p:pic>
      <p:pic>
        <p:nvPicPr>
          <p:cNvPr id="1031" name="Picture 7" descr="C:\Users\Братчиков\Downloads\Буквы\5 (1)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48064" y="1484784"/>
            <a:ext cx="1944216" cy="2020121"/>
          </a:xfrm>
          <a:prstGeom prst="rect">
            <a:avLst/>
          </a:prstGeom>
          <a:noFill/>
        </p:spPr>
      </p:pic>
      <p:pic>
        <p:nvPicPr>
          <p:cNvPr id="15" name="Содержимое 14" descr="http://www.playing-field.ru/img/2015/052301/1705244"/>
          <p:cNvPicPr>
            <a:picLocks noGrp="1"/>
          </p:cNvPicPr>
          <p:nvPr>
            <p:ph idx="1"/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164288" y="1556792"/>
            <a:ext cx="1656184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Рисунок 17" descr="http://static.wixstatic.com/media/0eea96_a5701f60969f4462bf61162e707239b5.png_srz_1609_1928_85_22_0.50_1.20_0.00_png_srz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300192" y="764704"/>
            <a:ext cx="1656184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Прямоугольник 23"/>
          <p:cNvSpPr/>
          <p:nvPr/>
        </p:nvSpPr>
        <p:spPr>
          <a:xfrm>
            <a:off x="971600" y="3645024"/>
            <a:ext cx="7632848" cy="2587064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CanUp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6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БЮДЖЕТНЫХ</a:t>
            </a:r>
          </a:p>
          <a:p>
            <a:pPr algn="ctr"/>
            <a:r>
              <a:rPr lang="ru-RU" sz="6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ТЕРМИНОВ</a:t>
            </a:r>
            <a:endParaRPr lang="ru-RU" sz="6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027" name="Picture 3" descr="C:\Users\Братчиков\Downloads\Буквы\s7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51520" y="1772816"/>
            <a:ext cx="1668697" cy="15915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Профицит бюджета 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6156176" y="98630"/>
            <a:ext cx="2880320" cy="32403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</a:bodyPr>
          <a:lstStyle/>
          <a:p>
            <a:pPr algn="ctr"/>
            <a:r>
              <a:rPr lang="ru-RU" sz="5400" b="1" dirty="0" err="1" smtClean="0">
                <a:ln w="19050">
                  <a:solidFill>
                    <a:srgbClr val="00B050"/>
                  </a:solidFill>
                  <a:prstDash val="solid"/>
                </a:ln>
                <a:solidFill>
                  <a:srgbClr val="9AFB25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рофицит</a:t>
            </a:r>
            <a:r>
              <a:rPr lang="ru-RU" sz="5400" b="1" dirty="0" smtClean="0">
                <a:ln w="19050">
                  <a:solidFill>
                    <a:schemeClr val="bg2">
                      <a:lumMod val="50000"/>
                    </a:schemeClr>
                  </a:solidFill>
                  <a:prstDash val="solid"/>
                </a:ln>
                <a:solidFill>
                  <a:srgbClr val="9AFB25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 </a:t>
            </a:r>
            <a:r>
              <a:rPr lang="ru-RU" sz="5400" b="1" dirty="0" smtClean="0">
                <a:ln w="19050">
                  <a:solidFill>
                    <a:srgbClr val="00B050"/>
                  </a:solidFill>
                  <a:prstDash val="solid"/>
                </a:ln>
                <a:solidFill>
                  <a:srgbClr val="9AFB25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бюджета</a:t>
            </a:r>
            <a:endParaRPr lang="ru-RU" sz="5400" b="1" cap="none" spc="0" dirty="0">
              <a:ln w="19050">
                <a:solidFill>
                  <a:srgbClr val="00B050"/>
                </a:solidFill>
                <a:prstDash val="solid"/>
              </a:ln>
              <a:solidFill>
                <a:srgbClr val="9AFB25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pic>
        <p:nvPicPr>
          <p:cNvPr id="22" name="Picture 7" descr="C:\Users\Братчиков\Downloads\Буквы\0_5dc53_6d45f49c_XXL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24128" y="-22777"/>
            <a:ext cx="476492" cy="4764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1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асходы бюджета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6444208" y="260648"/>
            <a:ext cx="2520280" cy="28803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</a:bodyPr>
          <a:lstStyle/>
          <a:p>
            <a:pPr algn="ctr"/>
            <a:r>
              <a:rPr lang="ru-RU" sz="5400" b="1" dirty="0" err="1" smtClean="0">
                <a:ln w="19050">
                  <a:solidFill>
                    <a:schemeClr val="bg2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а</a:t>
            </a:r>
            <a:r>
              <a:rPr lang="ru-RU" sz="5400" b="1" cap="none" spc="0" dirty="0" err="1" smtClean="0">
                <a:ln w="19050">
                  <a:solidFill>
                    <a:schemeClr val="bg2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сходы</a:t>
            </a:r>
            <a:r>
              <a:rPr lang="ru-RU" sz="5400" b="1" cap="none" spc="0" dirty="0" smtClean="0">
                <a:ln w="19050">
                  <a:solidFill>
                    <a:schemeClr val="bg2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 бюджета</a:t>
            </a:r>
            <a:endParaRPr lang="ru-RU" sz="5400" b="1" cap="none" spc="0" dirty="0">
              <a:ln w="19050">
                <a:solidFill>
                  <a:schemeClr val="bg2">
                    <a:lumMod val="5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pic>
        <p:nvPicPr>
          <p:cNvPr id="24" name="Picture 8" descr="C:\Users\Братчиков\Downloads\Буквы\0_5dc54_5b3f6c5f_XXL.pn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12160" y="28503"/>
            <a:ext cx="548680" cy="5486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98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Субвенция 2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5" name="Picture 9" descr="C:\Users\Братчиков\Downloads\Буквы\0_5dc55_cd97d17d_XXL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64454" y="8887"/>
            <a:ext cx="683809" cy="683809"/>
          </a:xfrm>
          <a:prstGeom prst="rect">
            <a:avLst/>
          </a:prstGeom>
          <a:noFill/>
        </p:spPr>
      </p:pic>
      <p:sp>
        <p:nvSpPr>
          <p:cNvPr id="17" name="Прямоугольник 16"/>
          <p:cNvSpPr/>
          <p:nvPr/>
        </p:nvSpPr>
        <p:spPr>
          <a:xfrm>
            <a:off x="6942630" y="296652"/>
            <a:ext cx="2016225" cy="36004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</a:bodyPr>
          <a:lstStyle/>
          <a:p>
            <a:pPr algn="ctr"/>
            <a:r>
              <a:rPr lang="ru-RU" sz="5400" b="1" cap="none" spc="0" dirty="0" err="1" smtClean="0">
                <a:ln w="19050">
                  <a:solidFill>
                    <a:schemeClr val="bg2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убвенция</a:t>
            </a:r>
            <a:endParaRPr lang="ru-RU" sz="5400" b="1" cap="none" spc="0" dirty="0">
              <a:ln w="19050">
                <a:solidFill>
                  <a:schemeClr val="bg2">
                    <a:lumMod val="5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0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Субсидия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6" name="Picture 9" descr="C:\Users\Братчиков\Downloads\Буквы\0_5dc55_cd97d17d_XXL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76256" y="0"/>
            <a:ext cx="720080" cy="720080"/>
          </a:xfrm>
          <a:prstGeom prst="rect">
            <a:avLst/>
          </a:prstGeom>
          <a:noFill/>
        </p:spPr>
      </p:pic>
      <p:sp>
        <p:nvSpPr>
          <p:cNvPr id="27" name="Прямоугольник 26"/>
          <p:cNvSpPr/>
          <p:nvPr/>
        </p:nvSpPr>
        <p:spPr>
          <a:xfrm>
            <a:off x="7524328" y="308622"/>
            <a:ext cx="1440160" cy="28803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</a:bodyPr>
          <a:lstStyle/>
          <a:p>
            <a:pPr algn="ctr"/>
            <a:r>
              <a:rPr lang="ru-RU" sz="5400" b="1" cap="none" spc="0" dirty="0" err="1" smtClean="0">
                <a:ln w="19050">
                  <a:solidFill>
                    <a:schemeClr val="bg2">
                      <a:lumMod val="5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убсидия</a:t>
            </a:r>
            <a:endParaRPr lang="ru-RU" sz="5400" b="1" cap="none" spc="0" dirty="0">
              <a:ln w="19050">
                <a:solidFill>
                  <a:schemeClr val="bg2">
                    <a:lumMod val="50000"/>
                  </a:schemeClr>
                </a:solidFill>
                <a:prstDash val="solid"/>
              </a:ln>
              <a:solidFill>
                <a:srgbClr val="00B0F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1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Финансовые органы 2 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1" name="Прямоугольник 20"/>
          <p:cNvSpPr/>
          <p:nvPr/>
        </p:nvSpPr>
        <p:spPr>
          <a:xfrm>
            <a:off x="5771856" y="416631"/>
            <a:ext cx="3312368" cy="22971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</a:bodyPr>
          <a:lstStyle/>
          <a:p>
            <a:pPr algn="ctr"/>
            <a:r>
              <a:rPr lang="ru-RU" sz="5400" b="1" dirty="0" err="1" smtClean="0">
                <a:ln w="19050">
                  <a:solidFill>
                    <a:schemeClr val="bg2">
                      <a:lumMod val="5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инансовые</a:t>
            </a:r>
            <a:r>
              <a:rPr lang="ru-RU" sz="5400" b="1" dirty="0" smtClean="0">
                <a:ln w="19050">
                  <a:solidFill>
                    <a:schemeClr val="bg2">
                      <a:lumMod val="50000"/>
                    </a:schemeClr>
                  </a:solidFill>
                  <a:prstDash val="solid"/>
                </a:ln>
                <a:solidFill>
                  <a:srgbClr val="CC0099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 </a:t>
            </a:r>
            <a:r>
              <a:rPr lang="ru-RU" sz="5400" b="1" dirty="0" smtClean="0">
                <a:ln w="19050">
                  <a:solidFill>
                    <a:schemeClr val="bg2">
                      <a:lumMod val="5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органы</a:t>
            </a:r>
            <a:endParaRPr lang="ru-RU" sz="5400" b="1" cap="none" spc="0" dirty="0">
              <a:ln w="19050">
                <a:solidFill>
                  <a:schemeClr val="bg2">
                    <a:lumMod val="50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pic>
        <p:nvPicPr>
          <p:cNvPr id="28" name="Picture 10" descr="C:\Users\Братчиков\Downloads\Буквы\0_5dc59_3bfd052e_XXL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26505" y="27287"/>
            <a:ext cx="648072" cy="6480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6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ё</a:t>
            </a:r>
            <a:endParaRPr lang="ru-RU" dirty="0"/>
          </a:p>
        </p:txBody>
      </p:sp>
      <p:pic>
        <p:nvPicPr>
          <p:cNvPr id="3083" name="Picture 11" descr="C:\Users\Братчиков\Downloads\Буквы\p7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332656"/>
            <a:ext cx="904272" cy="946095"/>
          </a:xfrm>
          <a:prstGeom prst="rect">
            <a:avLst/>
          </a:prstGeom>
          <a:noFill/>
        </p:spPr>
      </p:pic>
      <p:sp>
        <p:nvSpPr>
          <p:cNvPr id="24" name="Прямоугольник 23"/>
          <p:cNvSpPr/>
          <p:nvPr/>
        </p:nvSpPr>
        <p:spPr>
          <a:xfrm>
            <a:off x="971600" y="692696"/>
            <a:ext cx="7095002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b="1" dirty="0" err="1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родюсер</a:t>
            </a:r>
            <a:r>
              <a:rPr lang="ru-RU" sz="32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проекта – Наталья Иванова</a:t>
            </a:r>
            <a:endParaRPr lang="ru-RU" sz="3200" b="1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26" name="Picture 2" descr="C:\Users\Братчиков\Downloads\Буквы\5 (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9672" y="1124744"/>
            <a:ext cx="1080120" cy="1122203"/>
          </a:xfrm>
          <a:prstGeom prst="rect">
            <a:avLst/>
          </a:prstGeom>
          <a:noFill/>
        </p:spPr>
      </p:pic>
      <p:sp>
        <p:nvSpPr>
          <p:cNvPr id="27" name="Прямоугольник 26"/>
          <p:cNvSpPr/>
          <p:nvPr/>
        </p:nvSpPr>
        <p:spPr>
          <a:xfrm>
            <a:off x="2603107" y="1628800"/>
            <a:ext cx="661552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b="1" dirty="0" smtClean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втор идеи и слов– Татьяна Зубарева</a:t>
            </a:r>
            <a:endParaRPr lang="ru-RU" sz="3200" b="1" dirty="0">
              <a:ln w="11430"/>
              <a:solidFill>
                <a:srgbClr val="00B05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28" name="Рисунок 27" descr="http://static.wixstatic.com/media/0eea96_a5701f60969f4462bf61162e707239b5.png_srz_1609_1928_85_22_0.50_1.20_0.00_png_srz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80528" y="1628800"/>
            <a:ext cx="1331640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Прямоугольник 28"/>
          <p:cNvSpPr/>
          <p:nvPr/>
        </p:nvSpPr>
        <p:spPr>
          <a:xfrm>
            <a:off x="395536" y="2276872"/>
            <a:ext cx="8964488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000" b="1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ежиссёры-мультипликаторы</a:t>
            </a:r>
            <a:r>
              <a:rPr lang="ru-RU" sz="30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– Татьяна Зубарева, </a:t>
            </a:r>
          </a:p>
          <a:p>
            <a:pPr algn="ctr"/>
            <a:r>
              <a:rPr lang="ru-RU" sz="30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                                                  Алёна </a:t>
            </a:r>
            <a:r>
              <a:rPr lang="ru-RU" sz="3000" b="1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Квасова</a:t>
            </a:r>
            <a:endParaRPr lang="ru-RU" sz="3000" b="1" dirty="0">
              <a:ln w="11430"/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31" name="Picture 3" descr="C:\Users\Братчиков\Downloads\Буквы\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95736" y="2924944"/>
            <a:ext cx="1329011" cy="1329011"/>
          </a:xfrm>
          <a:prstGeom prst="rect">
            <a:avLst/>
          </a:prstGeom>
          <a:noFill/>
        </p:spPr>
      </p:pic>
      <p:sp>
        <p:nvSpPr>
          <p:cNvPr id="32" name="Прямоугольник 31"/>
          <p:cNvSpPr/>
          <p:nvPr/>
        </p:nvSpPr>
        <p:spPr>
          <a:xfrm>
            <a:off x="3247482" y="3501008"/>
            <a:ext cx="596842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b="1" dirty="0" err="1" smtClean="0">
                <a:ln w="11430"/>
                <a:solidFill>
                  <a:srgbClr val="00B0F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вукорежиссёр</a:t>
            </a:r>
            <a:r>
              <a:rPr lang="ru-RU" sz="3200" b="1" dirty="0" smtClean="0">
                <a:ln w="11430"/>
                <a:solidFill>
                  <a:srgbClr val="00B0F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– Наталья </a:t>
            </a:r>
            <a:r>
              <a:rPr lang="ru-RU" sz="3200" b="1" dirty="0" err="1" smtClean="0">
                <a:ln w="11430"/>
                <a:solidFill>
                  <a:srgbClr val="00B0F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Цепова</a:t>
            </a:r>
            <a:endParaRPr lang="ru-RU" sz="3200" b="1" dirty="0">
              <a:ln w="11430"/>
              <a:solidFill>
                <a:srgbClr val="00B0F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33" name="Рисунок 32" descr="http://www.funlib.ru/cimg/2014/101905/5749053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9512" y="3645024"/>
            <a:ext cx="1224136" cy="1237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" name="Прямоугольник 33"/>
          <p:cNvSpPr/>
          <p:nvPr/>
        </p:nvSpPr>
        <p:spPr>
          <a:xfrm>
            <a:off x="998565" y="4293096"/>
            <a:ext cx="784381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b="1" dirty="0" err="1" smtClean="0">
                <a:ln w="11430"/>
                <a:solidFill>
                  <a:srgbClr val="E60A8D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удожник-мультипликатор</a:t>
            </a:r>
            <a:r>
              <a:rPr lang="ru-RU" sz="3200" b="1" dirty="0" smtClean="0">
                <a:ln w="11430"/>
                <a:solidFill>
                  <a:srgbClr val="E60A8D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– Алёна </a:t>
            </a:r>
            <a:r>
              <a:rPr lang="ru-RU" sz="3200" b="1" dirty="0" err="1" smtClean="0">
                <a:ln w="11430"/>
                <a:solidFill>
                  <a:srgbClr val="E60A8D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Квасова</a:t>
            </a:r>
            <a:endParaRPr lang="ru-RU" sz="3200" b="1" dirty="0">
              <a:ln w="11430"/>
              <a:solidFill>
                <a:srgbClr val="E60A8D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35" name="Picture 4" descr="C:\Users\Братчиков\Downloads\Буквы\061245_1385694765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5536" y="4941168"/>
            <a:ext cx="1635629" cy="1368152"/>
          </a:xfrm>
          <a:prstGeom prst="rect">
            <a:avLst/>
          </a:prstGeom>
          <a:noFill/>
        </p:spPr>
      </p:pic>
      <p:sp>
        <p:nvSpPr>
          <p:cNvPr id="36" name="Прямоугольник 35"/>
          <p:cNvSpPr/>
          <p:nvPr/>
        </p:nvSpPr>
        <p:spPr>
          <a:xfrm>
            <a:off x="1547664" y="5780782"/>
            <a:ext cx="8100392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3200" b="1" dirty="0" err="1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звучка</a:t>
            </a:r>
            <a:r>
              <a:rPr lang="ru-RU" sz="3200" b="1" dirty="0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– Матвей Михеев, Михаил Устинов,                       </a:t>
            </a:r>
          </a:p>
          <a:p>
            <a:r>
              <a:rPr lang="ru-RU" sz="3200" b="1" dirty="0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              Савва Рожков, Дана </a:t>
            </a:r>
            <a:r>
              <a:rPr lang="ru-RU" sz="3200" b="1" dirty="0" err="1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Воловикова</a:t>
            </a:r>
            <a:r>
              <a:rPr lang="ru-RU" sz="3200" b="1" dirty="0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endParaRPr lang="ru-RU" sz="3200" b="1" dirty="0">
              <a:ln w="11430"/>
              <a:solidFill>
                <a:srgbClr val="FFC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" name="Рисунок 7" descr="logo.pn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59632" y="0"/>
            <a:ext cx="6768752" cy="1440160"/>
          </a:xfrm>
          <a:prstGeom prst="rect">
            <a:avLst/>
          </a:prstGeom>
        </p:spPr>
      </p:pic>
      <p:sp>
        <p:nvSpPr>
          <p:cNvPr id="12" name="Прямоугольник 11">
            <a:hlinkClick r:id="rId3" action="ppaction://hlinksldjump"/>
          </p:cNvPr>
          <p:cNvSpPr/>
          <p:nvPr/>
        </p:nvSpPr>
        <p:spPr>
          <a:xfrm>
            <a:off x="4067944" y="1772816"/>
            <a:ext cx="2088232" cy="50405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</a:bodyPr>
          <a:lstStyle/>
          <a:p>
            <a:pPr algn="ctr"/>
            <a:r>
              <a:rPr lang="ru-RU" sz="5400" b="1" cap="none" spc="0" dirty="0" err="1" smtClean="0">
                <a:ln w="19050">
                  <a:solidFill>
                    <a:schemeClr val="bg2">
                      <a:lumMod val="50000"/>
                    </a:schemeClr>
                  </a:solidFill>
                  <a:prstDash val="solid"/>
                </a:ln>
                <a:solidFill>
                  <a:srgbClr val="9AFB25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юджет</a:t>
            </a:r>
            <a:endParaRPr lang="ru-RU" sz="5400" b="1" cap="none" spc="0" dirty="0">
              <a:ln w="19050">
                <a:solidFill>
                  <a:schemeClr val="bg2">
                    <a:lumMod val="50000"/>
                  </a:schemeClr>
                </a:solidFill>
                <a:prstDash val="solid"/>
              </a:ln>
              <a:solidFill>
                <a:srgbClr val="9AFB25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pic>
        <p:nvPicPr>
          <p:cNvPr id="10" name="Picture 4" descr="C:\Users\Братчиков\Downloads\Буквы\0_5dc3e_f92bf836_XXL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43808" y="1124744"/>
            <a:ext cx="1224136" cy="1224136"/>
          </a:xfrm>
          <a:prstGeom prst="rect">
            <a:avLst/>
          </a:prstGeom>
          <a:noFill/>
        </p:spPr>
      </p:pic>
      <p:pic>
        <p:nvPicPr>
          <p:cNvPr id="13" name="Picture 5" descr="C:\Users\Братчиков\Downloads\Буквы\0_5dc41_ff5da098_XXL.png">
            <a:hlinkClick r:id="rId5" action="ppaction://hlinksldjump"/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43808" y="3212976"/>
            <a:ext cx="1152128" cy="1152128"/>
          </a:xfrm>
          <a:prstGeom prst="rect">
            <a:avLst/>
          </a:prstGeom>
          <a:noFill/>
        </p:spPr>
      </p:pic>
      <p:sp>
        <p:nvSpPr>
          <p:cNvPr id="14" name="Прямоугольник 13">
            <a:hlinkClick r:id="rId5" action="ppaction://hlinksldjump"/>
          </p:cNvPr>
          <p:cNvSpPr/>
          <p:nvPr/>
        </p:nvSpPr>
        <p:spPr>
          <a:xfrm>
            <a:off x="3923928" y="3717032"/>
            <a:ext cx="2088232" cy="50405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</a:bodyPr>
          <a:lstStyle/>
          <a:p>
            <a:pPr algn="ctr"/>
            <a:r>
              <a:rPr lang="ru-RU" sz="5400" b="1" dirty="0" err="1" smtClean="0">
                <a:ln w="19050">
                  <a:solidFill>
                    <a:schemeClr val="bg2">
                      <a:lumMod val="5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отация</a:t>
            </a:r>
            <a:endParaRPr lang="ru-RU" sz="5400" b="1" cap="none" spc="0" dirty="0">
              <a:ln w="19050">
                <a:solidFill>
                  <a:schemeClr val="bg2">
                    <a:lumMod val="50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pic>
        <p:nvPicPr>
          <p:cNvPr id="16" name="Picture 5" descr="C:\Users\Братчиков\Downloads\Буквы\0_5dc41_ff5da098_XXL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63688" y="4077072"/>
            <a:ext cx="1184995" cy="1184995"/>
          </a:xfrm>
          <a:prstGeom prst="rect">
            <a:avLst/>
          </a:prstGeom>
          <a:noFill/>
        </p:spPr>
      </p:pic>
      <p:sp>
        <p:nvSpPr>
          <p:cNvPr id="17" name="Прямоугольник 16">
            <a:hlinkClick r:id="rId7" action="ppaction://hlinksldjump"/>
          </p:cNvPr>
          <p:cNvSpPr/>
          <p:nvPr/>
        </p:nvSpPr>
        <p:spPr>
          <a:xfrm>
            <a:off x="2843808" y="4509120"/>
            <a:ext cx="4320480" cy="64807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</a:bodyPr>
          <a:lstStyle/>
          <a:p>
            <a:pPr algn="ctr"/>
            <a:r>
              <a:rPr lang="ru-RU" sz="5400" b="1" dirty="0" err="1" smtClean="0">
                <a:ln w="19050">
                  <a:solidFill>
                    <a:schemeClr val="bg2">
                      <a:lumMod val="5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оходы</a:t>
            </a:r>
            <a:r>
              <a:rPr lang="ru-RU" sz="5400" b="1" dirty="0" smtClean="0">
                <a:ln w="19050">
                  <a:solidFill>
                    <a:schemeClr val="bg2">
                      <a:lumMod val="50000"/>
                    </a:schemeClr>
                  </a:solidFill>
                  <a:prstDash val="solid"/>
                </a:ln>
                <a:solidFill>
                  <a:srgbClr val="FF66CC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 </a:t>
            </a:r>
            <a:r>
              <a:rPr lang="ru-RU" sz="5400" b="1" dirty="0" smtClean="0">
                <a:ln w="19050">
                  <a:solidFill>
                    <a:schemeClr val="bg2">
                      <a:lumMod val="5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бюджета</a:t>
            </a:r>
            <a:endParaRPr lang="ru-RU" sz="5400" b="1" cap="none" spc="0" dirty="0">
              <a:ln w="19050">
                <a:solidFill>
                  <a:schemeClr val="bg2">
                    <a:lumMod val="50000"/>
                  </a:schemeClr>
                </a:solidFill>
                <a:prstDash val="solid"/>
              </a:ln>
              <a:solidFill>
                <a:srgbClr val="00B0F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pic>
        <p:nvPicPr>
          <p:cNvPr id="18" name="Picture 5" descr="C:\Users\Братчиков\Downloads\Буквы\0_5dc41_ff5da098_XXL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691680" y="1988840"/>
            <a:ext cx="1224136" cy="1224136"/>
          </a:xfrm>
          <a:prstGeom prst="rect">
            <a:avLst/>
          </a:prstGeom>
          <a:noFill/>
        </p:spPr>
      </p:pic>
      <p:sp>
        <p:nvSpPr>
          <p:cNvPr id="19" name="Прямоугольник 18">
            <a:hlinkClick r:id="rId9" action="ppaction://hlinksldjump"/>
          </p:cNvPr>
          <p:cNvSpPr/>
          <p:nvPr/>
        </p:nvSpPr>
        <p:spPr>
          <a:xfrm>
            <a:off x="2771800" y="2564904"/>
            <a:ext cx="4680520" cy="64807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</a:bodyPr>
          <a:lstStyle/>
          <a:p>
            <a:pPr algn="ctr"/>
            <a:r>
              <a:rPr lang="ru-RU" sz="5400" b="1" dirty="0" err="1" smtClean="0">
                <a:ln w="19050">
                  <a:solidFill>
                    <a:schemeClr val="bg2">
                      <a:lumMod val="50000"/>
                    </a:schemeClr>
                  </a:solidFill>
                  <a:prstDash val="solid"/>
                </a:ln>
                <a:solidFill>
                  <a:srgbClr val="E60A8D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ефицит</a:t>
            </a:r>
            <a:r>
              <a:rPr lang="ru-RU" sz="5400" b="1" dirty="0" smtClean="0">
                <a:ln w="19050">
                  <a:solidFill>
                    <a:schemeClr val="bg2">
                      <a:lumMod val="50000"/>
                    </a:schemeClr>
                  </a:solidFill>
                  <a:prstDash val="solid"/>
                </a:ln>
                <a:solidFill>
                  <a:srgbClr val="E60A8D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 бюджета</a:t>
            </a:r>
            <a:endParaRPr lang="ru-RU" sz="5400" b="1" cap="none" spc="0" dirty="0">
              <a:ln w="19050">
                <a:solidFill>
                  <a:schemeClr val="bg2">
                    <a:lumMod val="50000"/>
                  </a:schemeClr>
                </a:solidFill>
                <a:prstDash val="solid"/>
              </a:ln>
              <a:solidFill>
                <a:srgbClr val="E60A8D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pic>
        <p:nvPicPr>
          <p:cNvPr id="20" name="Picture 6" descr="C:\Users\Братчиков\Downloads\Буквы\0_5dc4f_fddafa2c_XXL.png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67544" y="5013176"/>
            <a:ext cx="1440160" cy="1440160"/>
          </a:xfrm>
          <a:prstGeom prst="rect">
            <a:avLst/>
          </a:prstGeom>
          <a:noFill/>
        </p:spPr>
      </p:pic>
      <p:sp>
        <p:nvSpPr>
          <p:cNvPr id="21" name="Прямоугольник 20">
            <a:hlinkClick r:id="rId11" action="ppaction://hlinksldjump"/>
          </p:cNvPr>
          <p:cNvSpPr/>
          <p:nvPr/>
        </p:nvSpPr>
        <p:spPr>
          <a:xfrm>
            <a:off x="1835696" y="5661248"/>
            <a:ext cx="6624736" cy="64807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</a:bodyPr>
          <a:lstStyle/>
          <a:p>
            <a:pPr algn="ctr"/>
            <a:r>
              <a:rPr lang="ru-RU" sz="5400" b="1" dirty="0" err="1" smtClean="0">
                <a:ln w="19050">
                  <a:solidFill>
                    <a:schemeClr val="bg2">
                      <a:lumMod val="50000"/>
                    </a:schemeClr>
                  </a:solidFill>
                  <a:prstDash val="solid"/>
                </a:ln>
                <a:solidFill>
                  <a:srgbClr val="CC0099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ежбюджетные</a:t>
            </a:r>
            <a:r>
              <a:rPr lang="ru-RU" sz="5400" b="1" dirty="0" smtClean="0">
                <a:ln w="19050">
                  <a:solidFill>
                    <a:schemeClr val="bg2">
                      <a:lumMod val="50000"/>
                    </a:schemeClr>
                  </a:solidFill>
                  <a:prstDash val="solid"/>
                </a:ln>
                <a:solidFill>
                  <a:srgbClr val="CC0099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 трансферты</a:t>
            </a:r>
            <a:endParaRPr lang="ru-RU" sz="5400" b="1" cap="none" spc="0" dirty="0">
              <a:ln w="19050">
                <a:solidFill>
                  <a:schemeClr val="bg2">
                    <a:lumMod val="50000"/>
                  </a:schemeClr>
                </a:solidFill>
                <a:prstDash val="solid"/>
              </a:ln>
              <a:solidFill>
                <a:srgbClr val="CC0099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" name="Рисунок 7" descr="logo.pn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47664" y="0"/>
            <a:ext cx="6768752" cy="1412776"/>
          </a:xfrm>
          <a:prstGeom prst="rect">
            <a:avLst/>
          </a:prstGeom>
        </p:spPr>
      </p:pic>
      <p:sp>
        <p:nvSpPr>
          <p:cNvPr id="14" name="Прямоугольник 13">
            <a:hlinkClick r:id="rId3" action="ppaction://hlinksldjump"/>
          </p:cNvPr>
          <p:cNvSpPr/>
          <p:nvPr/>
        </p:nvSpPr>
        <p:spPr>
          <a:xfrm>
            <a:off x="2267744" y="3645024"/>
            <a:ext cx="5328592" cy="50405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</a:bodyPr>
          <a:lstStyle/>
          <a:p>
            <a:pPr algn="ctr"/>
            <a:r>
              <a:rPr lang="ru-RU" sz="5400" b="1" dirty="0" err="1" smtClean="0">
                <a:ln w="19050">
                  <a:solidFill>
                    <a:schemeClr val="bg2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а</a:t>
            </a:r>
            <a:r>
              <a:rPr lang="ru-RU" sz="5400" b="1" cap="none" spc="0" dirty="0" err="1" smtClean="0">
                <a:ln w="19050">
                  <a:solidFill>
                    <a:schemeClr val="bg2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сходы</a:t>
            </a:r>
            <a:r>
              <a:rPr lang="ru-RU" sz="5400" b="1" cap="none" spc="0" dirty="0" smtClean="0">
                <a:ln w="19050">
                  <a:solidFill>
                    <a:schemeClr val="bg2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 бюджета</a:t>
            </a:r>
            <a:endParaRPr lang="ru-RU" sz="5400" b="1" cap="none" spc="0" dirty="0">
              <a:ln w="19050">
                <a:solidFill>
                  <a:schemeClr val="bg2">
                    <a:lumMod val="5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sp>
        <p:nvSpPr>
          <p:cNvPr id="19" name="Прямоугольник 18">
            <a:hlinkClick r:id="rId4" action="ppaction://hlinksldjump"/>
          </p:cNvPr>
          <p:cNvSpPr/>
          <p:nvPr/>
        </p:nvSpPr>
        <p:spPr>
          <a:xfrm>
            <a:off x="2051720" y="2564904"/>
            <a:ext cx="5904656" cy="64807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</a:bodyPr>
          <a:lstStyle/>
          <a:p>
            <a:pPr algn="ctr"/>
            <a:r>
              <a:rPr lang="ru-RU" sz="5400" b="1" dirty="0" err="1" smtClean="0">
                <a:ln w="19050">
                  <a:solidFill>
                    <a:srgbClr val="00B050"/>
                  </a:solidFill>
                  <a:prstDash val="solid"/>
                </a:ln>
                <a:solidFill>
                  <a:srgbClr val="9AFB25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рофицит</a:t>
            </a:r>
            <a:r>
              <a:rPr lang="ru-RU" sz="5400" b="1" dirty="0" smtClean="0">
                <a:ln w="19050">
                  <a:solidFill>
                    <a:schemeClr val="bg2">
                      <a:lumMod val="50000"/>
                    </a:schemeClr>
                  </a:solidFill>
                  <a:prstDash val="solid"/>
                </a:ln>
                <a:solidFill>
                  <a:srgbClr val="9AFB25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 </a:t>
            </a:r>
            <a:r>
              <a:rPr lang="ru-RU" sz="5400" b="1" dirty="0" smtClean="0">
                <a:ln w="19050">
                  <a:solidFill>
                    <a:srgbClr val="00B050"/>
                  </a:solidFill>
                  <a:prstDash val="solid"/>
                </a:ln>
                <a:solidFill>
                  <a:srgbClr val="9AFB25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бюджета</a:t>
            </a:r>
            <a:endParaRPr lang="ru-RU" sz="5400" b="1" cap="none" spc="0" dirty="0">
              <a:ln w="19050">
                <a:solidFill>
                  <a:srgbClr val="00B050"/>
                </a:solidFill>
                <a:prstDash val="solid"/>
              </a:ln>
              <a:solidFill>
                <a:srgbClr val="9AFB25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pic>
        <p:nvPicPr>
          <p:cNvPr id="20" name="Picture 6" descr="C:\Users\Братчиков\Downloads\Буквы\0_5dc4f_fddafa2c_XXL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9512" y="980728"/>
            <a:ext cx="1440160" cy="1440160"/>
          </a:xfrm>
          <a:prstGeom prst="rect">
            <a:avLst/>
          </a:prstGeom>
          <a:noFill/>
        </p:spPr>
      </p:pic>
      <p:sp>
        <p:nvSpPr>
          <p:cNvPr id="21" name="Прямоугольник 20">
            <a:hlinkClick r:id="rId7" action="ppaction://hlinksldjump"/>
          </p:cNvPr>
          <p:cNvSpPr/>
          <p:nvPr/>
        </p:nvSpPr>
        <p:spPr>
          <a:xfrm>
            <a:off x="2051720" y="6237312"/>
            <a:ext cx="6264696" cy="45943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</a:bodyPr>
          <a:lstStyle/>
          <a:p>
            <a:pPr algn="ctr"/>
            <a:r>
              <a:rPr lang="ru-RU" sz="5400" b="1" dirty="0" err="1" smtClean="0">
                <a:ln w="19050">
                  <a:solidFill>
                    <a:schemeClr val="bg2">
                      <a:lumMod val="5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инансовые</a:t>
            </a:r>
            <a:r>
              <a:rPr lang="ru-RU" sz="5400" b="1" dirty="0" smtClean="0">
                <a:ln w="19050">
                  <a:solidFill>
                    <a:schemeClr val="bg2">
                      <a:lumMod val="50000"/>
                    </a:schemeClr>
                  </a:solidFill>
                  <a:prstDash val="solid"/>
                </a:ln>
                <a:solidFill>
                  <a:srgbClr val="CC0099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 </a:t>
            </a:r>
            <a:r>
              <a:rPr lang="ru-RU" sz="5400" b="1" dirty="0" smtClean="0">
                <a:ln w="19050">
                  <a:solidFill>
                    <a:schemeClr val="bg2">
                      <a:lumMod val="5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органы</a:t>
            </a:r>
            <a:endParaRPr lang="ru-RU" sz="5400" b="1" cap="none" spc="0" dirty="0">
              <a:ln w="19050">
                <a:solidFill>
                  <a:schemeClr val="bg2">
                    <a:lumMod val="50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pic>
        <p:nvPicPr>
          <p:cNvPr id="22" name="Picture 7" descr="C:\Users\Братчиков\Downloads\Буквы\0_5dc53_6d45f49c_XXL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71600" y="2132856"/>
            <a:ext cx="1226269" cy="1226269"/>
          </a:xfrm>
          <a:prstGeom prst="rect">
            <a:avLst/>
          </a:prstGeom>
          <a:noFill/>
        </p:spPr>
      </p:pic>
      <p:sp>
        <p:nvSpPr>
          <p:cNvPr id="15" name="Прямоугольник 14">
            <a:hlinkClick r:id="rId5" action="ppaction://hlinksldjump"/>
          </p:cNvPr>
          <p:cNvSpPr/>
          <p:nvPr/>
        </p:nvSpPr>
        <p:spPr>
          <a:xfrm>
            <a:off x="1475656" y="1844824"/>
            <a:ext cx="7416824" cy="50405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</a:bodyPr>
          <a:lstStyle/>
          <a:p>
            <a:pPr algn="ctr"/>
            <a:r>
              <a:rPr lang="ru-RU" sz="5400" b="1" dirty="0" err="1" smtClean="0">
                <a:ln w="19050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rgbClr val="CC0099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униципальная</a:t>
            </a:r>
            <a:r>
              <a:rPr lang="ru-RU" sz="5400" b="1" dirty="0" smtClean="0">
                <a:ln w="19050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rgbClr val="CC0099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 программа</a:t>
            </a:r>
            <a:endParaRPr lang="ru-RU" sz="5400" b="1" cap="none" spc="0" dirty="0">
              <a:ln w="19050">
                <a:solidFill>
                  <a:schemeClr val="accent2">
                    <a:lumMod val="75000"/>
                  </a:schemeClr>
                </a:solidFill>
                <a:prstDash val="solid"/>
              </a:ln>
              <a:solidFill>
                <a:srgbClr val="CC0099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pic>
        <p:nvPicPr>
          <p:cNvPr id="24" name="Picture 8" descr="C:\Users\Братчиков\Downloads\Буквы\0_5dc54_5b3f6c5f_XXL.png">
            <a:hlinkClick r:id="rId3" action="ppaction://hlinksldjump"/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403648" y="3140968"/>
            <a:ext cx="1110853" cy="1110853"/>
          </a:xfrm>
          <a:prstGeom prst="rect">
            <a:avLst/>
          </a:prstGeom>
          <a:noFill/>
        </p:spPr>
      </p:pic>
      <p:pic>
        <p:nvPicPr>
          <p:cNvPr id="26" name="Picture 9" descr="C:\Users\Братчиков\Downloads\Буквы\0_5dc55_cd97d17d_XXL.png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699792" y="4869160"/>
            <a:ext cx="1149994" cy="1149994"/>
          </a:xfrm>
          <a:prstGeom prst="rect">
            <a:avLst/>
          </a:prstGeom>
          <a:noFill/>
        </p:spPr>
      </p:pic>
      <p:sp>
        <p:nvSpPr>
          <p:cNvPr id="27" name="Прямоугольник 26">
            <a:hlinkClick r:id="rId10" action="ppaction://hlinksldjump"/>
          </p:cNvPr>
          <p:cNvSpPr/>
          <p:nvPr/>
        </p:nvSpPr>
        <p:spPr>
          <a:xfrm>
            <a:off x="3635896" y="5373216"/>
            <a:ext cx="2736304" cy="57606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</a:bodyPr>
          <a:lstStyle/>
          <a:p>
            <a:pPr algn="ctr"/>
            <a:r>
              <a:rPr lang="ru-RU" sz="5400" b="1" cap="none" spc="0" dirty="0" err="1" smtClean="0">
                <a:ln w="19050">
                  <a:solidFill>
                    <a:schemeClr val="bg2">
                      <a:lumMod val="5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убсидия</a:t>
            </a:r>
            <a:endParaRPr lang="ru-RU" sz="5400" b="1" cap="none" spc="0" dirty="0">
              <a:ln w="19050">
                <a:solidFill>
                  <a:schemeClr val="bg2">
                    <a:lumMod val="50000"/>
                  </a:schemeClr>
                </a:solidFill>
                <a:prstDash val="solid"/>
              </a:ln>
              <a:solidFill>
                <a:srgbClr val="00B0F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pic>
        <p:nvPicPr>
          <p:cNvPr id="25" name="Picture 9" descr="C:\Users\Братчиков\Downloads\Буквы\0_5dc55_cd97d17d_XXL.png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339752" y="4005064"/>
            <a:ext cx="1149994" cy="1149994"/>
          </a:xfrm>
          <a:prstGeom prst="rect">
            <a:avLst/>
          </a:prstGeom>
          <a:noFill/>
        </p:spPr>
      </p:pic>
      <p:sp>
        <p:nvSpPr>
          <p:cNvPr id="17" name="Прямоугольник 16">
            <a:hlinkClick r:id="rId12" action="ppaction://hlinksldjump"/>
          </p:cNvPr>
          <p:cNvSpPr/>
          <p:nvPr/>
        </p:nvSpPr>
        <p:spPr>
          <a:xfrm>
            <a:off x="3347864" y="4437112"/>
            <a:ext cx="3096344" cy="57606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</a:bodyPr>
          <a:lstStyle/>
          <a:p>
            <a:pPr algn="ctr"/>
            <a:r>
              <a:rPr lang="ru-RU" sz="5400" b="1" cap="none" spc="0" dirty="0" err="1" smtClean="0">
                <a:ln w="19050">
                  <a:solidFill>
                    <a:schemeClr val="bg2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убвенция</a:t>
            </a:r>
            <a:endParaRPr lang="ru-RU" sz="5400" b="1" cap="none" spc="0" dirty="0">
              <a:ln w="19050">
                <a:solidFill>
                  <a:schemeClr val="bg2">
                    <a:lumMod val="5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pic>
        <p:nvPicPr>
          <p:cNvPr id="28" name="Picture 10" descr="C:\Users\Братчиков\Downloads\Буквы\0_5dc59_3bfd052e_XXL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043608" y="5517232"/>
            <a:ext cx="1196752" cy="11967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Бюджет.mo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32523" y="-31463"/>
            <a:ext cx="9276523" cy="6957392"/>
          </a:xfrm>
        </p:spPr>
      </p:pic>
      <p:sp>
        <p:nvSpPr>
          <p:cNvPr id="12" name="Прямоугольник 11"/>
          <p:cNvSpPr/>
          <p:nvPr/>
        </p:nvSpPr>
        <p:spPr>
          <a:xfrm>
            <a:off x="7092280" y="258296"/>
            <a:ext cx="1872208" cy="28803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</a:bodyPr>
          <a:lstStyle/>
          <a:p>
            <a:pPr algn="ctr"/>
            <a:r>
              <a:rPr lang="ru-RU" sz="5400" b="1" cap="none" spc="0" dirty="0" err="1" smtClean="0">
                <a:ln w="19050">
                  <a:solidFill>
                    <a:schemeClr val="bg2">
                      <a:lumMod val="50000"/>
                    </a:schemeClr>
                  </a:solidFill>
                  <a:prstDash val="solid"/>
                </a:ln>
                <a:solidFill>
                  <a:srgbClr val="9AFB25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юджет</a:t>
            </a:r>
            <a:endParaRPr lang="ru-RU" sz="5400" b="1" cap="none" spc="0" dirty="0">
              <a:ln w="19050">
                <a:solidFill>
                  <a:schemeClr val="bg2">
                    <a:lumMod val="50000"/>
                  </a:schemeClr>
                </a:solidFill>
                <a:prstDash val="solid"/>
              </a:ln>
              <a:solidFill>
                <a:srgbClr val="9AFB25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pic>
        <p:nvPicPr>
          <p:cNvPr id="10" name="Picture 4" descr="C:\Users\Братчиков\Downloads\Буквы\0_5dc3e_f92bf836_XXL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05606" y="-119153"/>
            <a:ext cx="758682" cy="75868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5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Дефицит бюджета.mo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363381" y="-243407"/>
            <a:ext cx="9507381" cy="7131922"/>
          </a:xfrm>
        </p:spPr>
      </p:pic>
      <p:pic>
        <p:nvPicPr>
          <p:cNvPr id="18" name="Picture 5" descr="C:\Users\Братчиков\Downloads\Буквы\0_5dc41_ff5da098_XXL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76056" y="-13241"/>
            <a:ext cx="720080" cy="720080"/>
          </a:xfrm>
          <a:prstGeom prst="rect">
            <a:avLst/>
          </a:prstGeom>
          <a:noFill/>
        </p:spPr>
      </p:pic>
      <p:sp>
        <p:nvSpPr>
          <p:cNvPr id="19" name="Прямоугольник 18"/>
          <p:cNvSpPr/>
          <p:nvPr/>
        </p:nvSpPr>
        <p:spPr>
          <a:xfrm>
            <a:off x="5652120" y="184781"/>
            <a:ext cx="3312368" cy="32403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</a:bodyPr>
          <a:lstStyle/>
          <a:p>
            <a:pPr algn="ctr"/>
            <a:r>
              <a:rPr lang="ru-RU" sz="5400" b="1" dirty="0" err="1" smtClean="0">
                <a:ln w="19050">
                  <a:solidFill>
                    <a:schemeClr val="bg2">
                      <a:lumMod val="50000"/>
                    </a:schemeClr>
                  </a:solidFill>
                  <a:prstDash val="solid"/>
                </a:ln>
                <a:solidFill>
                  <a:srgbClr val="E60A8D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ефицит</a:t>
            </a:r>
            <a:r>
              <a:rPr lang="ru-RU" sz="5400" b="1" dirty="0" smtClean="0">
                <a:ln w="19050">
                  <a:solidFill>
                    <a:schemeClr val="bg2">
                      <a:lumMod val="50000"/>
                    </a:schemeClr>
                  </a:solidFill>
                  <a:prstDash val="solid"/>
                </a:ln>
                <a:solidFill>
                  <a:srgbClr val="E60A8D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 бюджета</a:t>
            </a:r>
            <a:endParaRPr lang="ru-RU" sz="5400" b="1" cap="none" spc="0" dirty="0">
              <a:ln w="19050">
                <a:solidFill>
                  <a:schemeClr val="bg2">
                    <a:lumMod val="50000"/>
                  </a:schemeClr>
                </a:solidFill>
                <a:prstDash val="solid"/>
              </a:ln>
              <a:solidFill>
                <a:srgbClr val="E60A8D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7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Дотация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3" name="Picture 5" descr="C:\Users\Братчиков\Downloads\Буквы\0_5dc41_ff5da098_XXL.pn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16216" y="-27384"/>
            <a:ext cx="936104" cy="936104"/>
          </a:xfrm>
          <a:prstGeom prst="rect">
            <a:avLst/>
          </a:prstGeom>
          <a:noFill/>
        </p:spPr>
      </p:pic>
      <p:sp>
        <p:nvSpPr>
          <p:cNvPr id="14" name="Прямоугольник 13"/>
          <p:cNvSpPr/>
          <p:nvPr/>
        </p:nvSpPr>
        <p:spPr>
          <a:xfrm>
            <a:off x="7236296" y="188640"/>
            <a:ext cx="1728192" cy="432048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</a:bodyPr>
          <a:lstStyle/>
          <a:p>
            <a:pPr algn="ctr"/>
            <a:r>
              <a:rPr lang="ru-RU" sz="5400" b="1" dirty="0" err="1" smtClean="0">
                <a:ln w="19050">
                  <a:solidFill>
                    <a:schemeClr val="bg2">
                      <a:lumMod val="5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отация</a:t>
            </a:r>
            <a:endParaRPr lang="ru-RU" sz="5400" b="1" cap="none" spc="0" dirty="0">
              <a:ln w="19050">
                <a:solidFill>
                  <a:schemeClr val="bg2">
                    <a:lumMod val="50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4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Доходы бюджета.mo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3998" cy="6858000"/>
          </a:xfrm>
        </p:spPr>
      </p:pic>
      <p:pic>
        <p:nvPicPr>
          <p:cNvPr id="16" name="Picture 5" descr="C:\Users\Братчиков\Downloads\Буквы\0_5dc41_ff5da098_XXL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34762" y="-16750"/>
            <a:ext cx="853462" cy="853462"/>
          </a:xfrm>
          <a:prstGeom prst="rect">
            <a:avLst/>
          </a:prstGeom>
          <a:noFill/>
        </p:spPr>
      </p:pic>
      <p:sp>
        <p:nvSpPr>
          <p:cNvPr id="17" name="Прямоугольник 16"/>
          <p:cNvSpPr/>
          <p:nvPr/>
        </p:nvSpPr>
        <p:spPr>
          <a:xfrm>
            <a:off x="6372200" y="116632"/>
            <a:ext cx="2664296" cy="376473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</a:bodyPr>
          <a:lstStyle/>
          <a:p>
            <a:pPr algn="ctr"/>
            <a:r>
              <a:rPr lang="ru-RU" sz="5400" b="1" dirty="0" err="1" smtClean="0">
                <a:ln w="19050">
                  <a:solidFill>
                    <a:schemeClr val="bg2">
                      <a:lumMod val="5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оходы</a:t>
            </a:r>
            <a:r>
              <a:rPr lang="ru-RU" sz="5400" b="1" dirty="0" smtClean="0">
                <a:ln w="19050">
                  <a:solidFill>
                    <a:schemeClr val="bg2">
                      <a:lumMod val="50000"/>
                    </a:schemeClr>
                  </a:solidFill>
                  <a:prstDash val="solid"/>
                </a:ln>
                <a:solidFill>
                  <a:srgbClr val="FF66CC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 </a:t>
            </a:r>
            <a:r>
              <a:rPr lang="ru-RU" sz="5400" b="1" dirty="0" smtClean="0">
                <a:ln w="19050">
                  <a:solidFill>
                    <a:schemeClr val="bg2">
                      <a:lumMod val="5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бюджета</a:t>
            </a:r>
            <a:endParaRPr lang="ru-RU" sz="5400" b="1" cap="none" spc="0" dirty="0">
              <a:ln w="19050">
                <a:solidFill>
                  <a:schemeClr val="bg2">
                    <a:lumMod val="50000"/>
                  </a:schemeClr>
                </a:solidFill>
                <a:prstDash val="solid"/>
              </a:ln>
              <a:solidFill>
                <a:srgbClr val="00B0F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3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Межбюджетные трансферты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0" name="Picture 6" descr="C:\Users\Братчиков\Downloads\Буквы\0_5dc4f_fddafa2c_XXL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3199" y="0"/>
            <a:ext cx="602405" cy="602405"/>
          </a:xfrm>
          <a:prstGeom prst="rect">
            <a:avLst/>
          </a:prstGeom>
          <a:noFill/>
        </p:spPr>
      </p:pic>
      <p:sp>
        <p:nvSpPr>
          <p:cNvPr id="21" name="Прямоугольник 20"/>
          <p:cNvSpPr/>
          <p:nvPr/>
        </p:nvSpPr>
        <p:spPr>
          <a:xfrm>
            <a:off x="5580112" y="256860"/>
            <a:ext cx="3483272" cy="32403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</a:bodyPr>
          <a:lstStyle/>
          <a:p>
            <a:pPr algn="ctr"/>
            <a:r>
              <a:rPr lang="ru-RU" sz="5400" b="1" dirty="0" err="1" smtClean="0">
                <a:ln w="19050">
                  <a:solidFill>
                    <a:schemeClr val="bg2">
                      <a:lumMod val="50000"/>
                    </a:schemeClr>
                  </a:solidFill>
                  <a:prstDash val="solid"/>
                </a:ln>
                <a:solidFill>
                  <a:srgbClr val="CC0099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ежбюджетные</a:t>
            </a:r>
            <a:r>
              <a:rPr lang="ru-RU" sz="5400" b="1" dirty="0" smtClean="0">
                <a:ln w="19050">
                  <a:solidFill>
                    <a:schemeClr val="bg2">
                      <a:lumMod val="50000"/>
                    </a:schemeClr>
                  </a:solidFill>
                  <a:prstDash val="solid"/>
                </a:ln>
                <a:solidFill>
                  <a:srgbClr val="CC0099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 трансферты</a:t>
            </a:r>
            <a:endParaRPr lang="ru-RU" sz="5400" b="1" cap="none" spc="0" dirty="0">
              <a:ln w="19050">
                <a:solidFill>
                  <a:schemeClr val="bg2">
                    <a:lumMod val="50000"/>
                  </a:schemeClr>
                </a:solidFill>
                <a:prstDash val="solid"/>
              </a:ln>
              <a:solidFill>
                <a:srgbClr val="CC0099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7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Муниципальная программа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0" name="Picture 6" descr="C:\Users\Братчиков\Downloads\Буквы\0_5dc4f_fddafa2c_XXL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4008" y="-126582"/>
            <a:ext cx="814400" cy="814400"/>
          </a:xfrm>
          <a:prstGeom prst="rect">
            <a:avLst/>
          </a:prstGeom>
          <a:noFill/>
        </p:spPr>
      </p:pic>
      <p:sp>
        <p:nvSpPr>
          <p:cNvPr id="15" name="Прямоугольник 14"/>
          <p:cNvSpPr/>
          <p:nvPr/>
        </p:nvSpPr>
        <p:spPr>
          <a:xfrm>
            <a:off x="5378559" y="350707"/>
            <a:ext cx="3744416" cy="28803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</a:bodyPr>
          <a:lstStyle/>
          <a:p>
            <a:pPr algn="ctr"/>
            <a:r>
              <a:rPr lang="ru-RU" sz="5400" b="1" dirty="0" err="1" smtClean="0">
                <a:ln w="19050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rgbClr val="CC0099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униципальная</a:t>
            </a:r>
            <a:r>
              <a:rPr lang="ru-RU" sz="5400" b="1" dirty="0" smtClean="0">
                <a:ln w="19050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rgbClr val="CC0099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 программа</a:t>
            </a:r>
            <a:endParaRPr lang="ru-RU" sz="5400" b="1" cap="none" spc="0" dirty="0">
              <a:ln w="19050">
                <a:solidFill>
                  <a:schemeClr val="accent2">
                    <a:lumMod val="75000"/>
                  </a:schemeClr>
                </a:solidFill>
                <a:prstDash val="solid"/>
              </a:ln>
              <a:solidFill>
                <a:srgbClr val="CC0099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3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297</TotalTime>
  <Words>81</Words>
  <Application>Microsoft Office PowerPoint</Application>
  <PresentationFormat>Экран (4:3)</PresentationFormat>
  <Paragraphs>33</Paragraphs>
  <Slides>15</Slides>
  <Notes>0</Notes>
  <HiddenSlides>0</HiddenSlides>
  <MMClips>11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ё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Словарь бюджетных терминов</dc:title>
  <dc:creator>Братчиков</dc:creator>
  <cp:lastModifiedBy>user94</cp:lastModifiedBy>
  <cp:revision>31</cp:revision>
  <dcterms:created xsi:type="dcterms:W3CDTF">2016-07-11T14:47:48Z</dcterms:created>
  <dcterms:modified xsi:type="dcterms:W3CDTF">2016-07-12T07:16:23Z</dcterms:modified>
</cp:coreProperties>
</file>