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8"/>
  </p:notesMasterIdLst>
  <p:sldIdLst>
    <p:sldId id="270" r:id="rId2"/>
    <p:sldId id="269" r:id="rId3"/>
    <p:sldId id="271" r:id="rId4"/>
    <p:sldId id="273" r:id="rId5"/>
    <p:sldId id="274" r:id="rId6"/>
    <p:sldId id="268" r:id="rId7"/>
  </p:sldIdLst>
  <p:sldSz cx="9144000" cy="6858000" type="screen4x3"/>
  <p:notesSz cx="9926638" cy="67976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Светлый стиль 3 — акцент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8B1032C-EA38-4F05-BA0D-38AFFFC7BED3}" styleName="Светлый стиль 3 — акцент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Средний стиль 2 —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D083AE6-46FA-4A59-8FB0-9F97EB10719F}" styleName="Светлый стиль 3 — акцент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5501" autoAdjust="0"/>
  </p:normalViewPr>
  <p:slideViewPr>
    <p:cSldViewPr snapToGrid="0">
      <p:cViewPr varScale="1">
        <p:scale>
          <a:sx n="92" d="100"/>
          <a:sy n="92" d="100"/>
        </p:scale>
        <p:origin x="1374" y="9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2625" cy="34026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621696" y="0"/>
            <a:ext cx="4302625" cy="34026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3D3AF5-405A-416E-8C24-060AEAAAAD34}" type="datetimeFigureOut">
              <a:rPr lang="ru-RU" smtClean="0"/>
              <a:t>09.03.2016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435350" y="850900"/>
            <a:ext cx="3055938" cy="22923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992201" y="3271103"/>
            <a:ext cx="7942238" cy="267645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6457410"/>
            <a:ext cx="4302625" cy="34026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621696" y="6457410"/>
            <a:ext cx="4302625" cy="34026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456163-5894-4076-BA4C-81027222DD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33425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456163-5894-4076-BA4C-81027222DD68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24980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BD4BE-B5F8-4345-A233-778C6CD1AFE0}" type="datetimeFigureOut">
              <a:rPr lang="ru-RU" smtClean="0"/>
              <a:t>09.03.2016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34BAD-9308-4F8B-8DCE-8D283807135E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451818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BD4BE-B5F8-4345-A233-778C6CD1AFE0}" type="datetimeFigureOut">
              <a:rPr lang="ru-RU" smtClean="0"/>
              <a:t>09.03.2016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34BAD-9308-4F8B-8DCE-8D283807135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65654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3989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2302"/>
            <a:ext cx="1971675" cy="575989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2302"/>
            <a:ext cx="5800725" cy="5759898"/>
          </a:xfrm>
        </p:spPr>
        <p:txBody>
          <a:bodyPr vert="eaVert" lIns="45720" tIns="0" rIns="45720" bIns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BD4BE-B5F8-4345-A233-778C6CD1AFE0}" type="datetimeFigureOut">
              <a:rPr lang="ru-RU" smtClean="0"/>
              <a:t>09.03.2016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34BAD-9308-4F8B-8DCE-8D283807135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66480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BD4BE-B5F8-4345-A233-778C6CD1AFE0}" type="datetimeFigureOut">
              <a:rPr lang="ru-RU" smtClean="0"/>
              <a:t>09.03.2016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34BAD-9308-4F8B-8DCE-8D283807135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27852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BD4BE-B5F8-4345-A233-778C6CD1AFE0}" type="datetimeFigureOut">
              <a:rPr lang="ru-RU" smtClean="0"/>
              <a:t>09.03.2016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34BAD-9308-4F8B-8DCE-8D283807135E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2329302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5"/>
            <a:ext cx="370332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BD4BE-B5F8-4345-A233-778C6CD1AFE0}" type="datetimeFigureOut">
              <a:rPr lang="ru-RU" smtClean="0"/>
              <a:t>09.03.2016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34BAD-9308-4F8B-8DCE-8D283807135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712706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378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378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BD4BE-B5F8-4345-A233-778C6CD1AFE0}" type="datetimeFigureOut">
              <a:rPr lang="ru-RU" smtClean="0"/>
              <a:t>09.03.2016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34BAD-9308-4F8B-8DCE-8D283807135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8749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BD4BE-B5F8-4345-A233-778C6CD1AFE0}" type="datetimeFigureOut">
              <a:rPr lang="ru-RU" smtClean="0"/>
              <a:t>09.03.2016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34BAD-9308-4F8B-8DCE-8D283807135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57600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BD4BE-B5F8-4345-A233-778C6CD1AFE0}" type="datetimeFigureOut">
              <a:rPr lang="ru-RU" smtClean="0"/>
              <a:t>09.03.2016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34BAD-9308-4F8B-8DCE-8D283807135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954519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0450" y="731520"/>
            <a:ext cx="4869180" cy="5257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fld id="{9B6BD4BE-B5F8-4345-A233-778C6CD1AFE0}" type="datetimeFigureOut">
              <a:rPr lang="ru-RU" smtClean="0"/>
              <a:t>09.03.2016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3434BAD-9308-4F8B-8DCE-8D283807135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06298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5234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60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BD4BE-B5F8-4345-A233-778C6CD1AFE0}" type="datetimeFigureOut">
              <a:rPr lang="ru-RU" smtClean="0"/>
              <a:t>09.03.2016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34BAD-9308-4F8B-8DCE-8D283807135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83471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B6BD4BE-B5F8-4345-A233-778C6CD1AFE0}" type="datetimeFigureOut">
              <a:rPr lang="ru-RU" smtClean="0"/>
              <a:t>09.03.2016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A3434BAD-9308-4F8B-8DCE-8D283807135E}" type="slidenum">
              <a:rPr lang="ru-RU" smtClean="0"/>
              <a:t>‹#›</a:t>
            </a:fld>
            <a:endParaRPr lang="ru-RU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644276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-20581" y="947912"/>
            <a:ext cx="9144000" cy="1536737"/>
          </a:xfrm>
          <a:prstGeom prst="rect">
            <a:avLst/>
          </a:prstGeom>
          <a:solidFill>
            <a:schemeClr val="bg1">
              <a:alpha val="59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712"/>
          </a:p>
        </p:txBody>
      </p:sp>
      <p:sp>
        <p:nvSpPr>
          <p:cNvPr id="6" name="Прямоугольник 5"/>
          <p:cNvSpPr/>
          <p:nvPr/>
        </p:nvSpPr>
        <p:spPr>
          <a:xfrm>
            <a:off x="0" y="3128001"/>
            <a:ext cx="9144000" cy="1536737"/>
          </a:xfrm>
          <a:prstGeom prst="rect">
            <a:avLst/>
          </a:prstGeom>
          <a:solidFill>
            <a:schemeClr val="bg1">
              <a:alpha val="59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712"/>
          </a:p>
        </p:txBody>
      </p:sp>
      <p:sp>
        <p:nvSpPr>
          <p:cNvPr id="5" name="TextBox 4"/>
          <p:cNvSpPr txBox="1"/>
          <p:nvPr/>
        </p:nvSpPr>
        <p:spPr>
          <a:xfrm>
            <a:off x="-20581" y="3602909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i="1" u="sng" dirty="0" smtClean="0"/>
              <a:t>________________________________________________</a:t>
            </a:r>
          </a:p>
          <a:p>
            <a:pPr algn="ctr"/>
            <a:r>
              <a:rPr lang="ru-RU" sz="1200" i="1" dirty="0" smtClean="0"/>
              <a:t>(наименование предприятия)</a:t>
            </a:r>
            <a:endParaRPr lang="ru-RU" sz="1200" i="1" dirty="0"/>
          </a:p>
        </p:txBody>
      </p:sp>
      <p:sp>
        <p:nvSpPr>
          <p:cNvPr id="7" name="TextBox 6"/>
          <p:cNvSpPr txBox="1"/>
          <p:nvPr/>
        </p:nvSpPr>
        <p:spPr>
          <a:xfrm>
            <a:off x="5878289" y="21378"/>
            <a:ext cx="32451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dirty="0" smtClean="0">
                <a:solidFill>
                  <a:schemeClr val="bg1">
                    <a:lumMod val="50000"/>
                  </a:schemeClr>
                </a:solidFill>
              </a:rPr>
              <a:t>Типовой макет презентации</a:t>
            </a:r>
            <a:endParaRPr lang="ru-RU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0" y="1508970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i="1" u="sng" dirty="0" smtClean="0"/>
              <a:t>________________________________________________</a:t>
            </a:r>
          </a:p>
          <a:p>
            <a:pPr algn="ctr"/>
            <a:r>
              <a:rPr lang="ru-RU" sz="1200" i="1" dirty="0" smtClean="0"/>
              <a:t>(наименование инвестиционного проекта)</a:t>
            </a:r>
            <a:endParaRPr lang="ru-RU" sz="1200" i="1" dirty="0"/>
          </a:p>
        </p:txBody>
      </p:sp>
      <p:sp>
        <p:nvSpPr>
          <p:cNvPr id="11" name="TextBox 10"/>
          <p:cNvSpPr txBox="1"/>
          <p:nvPr/>
        </p:nvSpPr>
        <p:spPr>
          <a:xfrm>
            <a:off x="4613363" y="5213611"/>
            <a:ext cx="453063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i="1" u="sng" dirty="0" smtClean="0"/>
              <a:t>Контактное лицо по проекту</a:t>
            </a:r>
            <a:r>
              <a:rPr lang="ru-RU" i="1" u="sng" dirty="0" smtClean="0"/>
              <a:t>:</a:t>
            </a:r>
            <a:endParaRPr lang="ru-RU" dirty="0" smtClean="0"/>
          </a:p>
          <a:p>
            <a:r>
              <a:rPr lang="ru-RU" sz="1200" i="1" u="sng" dirty="0" smtClean="0"/>
              <a:t>__________________________________________________________________________________________________________________</a:t>
            </a:r>
            <a:endParaRPr lang="ru-RU" sz="1200" i="1" dirty="0"/>
          </a:p>
        </p:txBody>
      </p:sp>
    </p:spTree>
    <p:extLst>
      <p:ext uri="{BB962C8B-B14F-4D97-AF65-F5344CB8AC3E}">
        <p14:creationId xmlns:p14="http://schemas.microsoft.com/office/powerpoint/2010/main" val="2035065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Прямоугольник 29"/>
          <p:cNvSpPr/>
          <p:nvPr/>
        </p:nvSpPr>
        <p:spPr>
          <a:xfrm>
            <a:off x="1" y="405717"/>
            <a:ext cx="9144000" cy="581723"/>
          </a:xfrm>
          <a:prstGeom prst="rect">
            <a:avLst/>
          </a:prstGeom>
          <a:solidFill>
            <a:schemeClr val="bg1">
              <a:alpha val="59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712"/>
          </a:p>
        </p:txBody>
      </p:sp>
      <p:sp>
        <p:nvSpPr>
          <p:cNvPr id="31" name="TextBox 30"/>
          <p:cNvSpPr txBox="1"/>
          <p:nvPr/>
        </p:nvSpPr>
        <p:spPr>
          <a:xfrm>
            <a:off x="2" y="458773"/>
            <a:ext cx="9123418" cy="502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664" dirty="0"/>
              <a:t>Характеристика и показатели деятельности предприятия</a:t>
            </a:r>
          </a:p>
        </p:txBody>
      </p:sp>
      <p:sp>
        <p:nvSpPr>
          <p:cNvPr id="69" name="Shape 69"/>
          <p:cNvSpPr/>
          <p:nvPr/>
        </p:nvSpPr>
        <p:spPr>
          <a:xfrm>
            <a:off x="286011" y="1067975"/>
            <a:ext cx="8635241" cy="5115554"/>
          </a:xfrm>
          <a:prstGeom prst="rect">
            <a:avLst/>
          </a:prstGeom>
          <a:ln w="12700">
            <a:solidFill/>
            <a:miter/>
          </a:ln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pPr>
            <a:endParaRPr sz="1712"/>
          </a:p>
        </p:txBody>
      </p:sp>
      <p:grpSp>
        <p:nvGrpSpPr>
          <p:cNvPr id="72" name="Group 72"/>
          <p:cNvGrpSpPr/>
          <p:nvPr/>
        </p:nvGrpSpPr>
        <p:grpSpPr>
          <a:xfrm>
            <a:off x="356966" y="1237588"/>
            <a:ext cx="4173219" cy="2164091"/>
            <a:chOff x="0" y="0"/>
            <a:chExt cx="4386950" cy="1000486"/>
          </a:xfrm>
        </p:grpSpPr>
        <p:sp>
          <p:nvSpPr>
            <p:cNvPr id="70" name="Shape 70"/>
            <p:cNvSpPr/>
            <p:nvPr/>
          </p:nvSpPr>
          <p:spPr>
            <a:xfrm>
              <a:off x="0" y="0"/>
              <a:ext cx="4386950" cy="1000486"/>
            </a:xfrm>
            <a:prstGeom prst="roundRect">
              <a:avLst>
                <a:gd name="adj" fmla="val 6901"/>
              </a:avLst>
            </a:prstGeom>
            <a:solidFill>
              <a:srgbClr val="FFFFFF"/>
            </a:solidFill>
            <a:ln w="6350" cap="flat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ctr">
                <a:defRPr sz="1400" i="1">
                  <a:latin typeface="Calibri"/>
                  <a:ea typeface="Calibri"/>
                  <a:cs typeface="Calibri"/>
                  <a:sym typeface="Calibri"/>
                </a:defRPr>
              </a:pPr>
              <a:endParaRPr sz="1332"/>
            </a:p>
          </p:txBody>
        </p:sp>
        <p:sp>
          <p:nvSpPr>
            <p:cNvPr id="71" name="Shape 71"/>
            <p:cNvSpPr/>
            <p:nvPr/>
          </p:nvSpPr>
          <p:spPr>
            <a:xfrm>
              <a:off x="15606" y="15606"/>
              <a:ext cx="4355737" cy="906908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43491" tIns="43491" rIns="43491" bIns="43491" numCol="1" anchor="t">
              <a:spAutoFit/>
            </a:bodyPr>
            <a:lstStyle/>
            <a:p>
              <a:pPr lvl="0" algn="ctr"/>
              <a:r>
                <a:rPr sz="1712" b="1" i="1" dirty="0" err="1">
                  <a:latin typeface="Calibri"/>
                  <a:ea typeface="Calibri"/>
                  <a:cs typeface="Calibri"/>
                  <a:sym typeface="Calibri"/>
                </a:rPr>
                <a:t>Сектор</a:t>
              </a:r>
              <a:r>
                <a:rPr sz="1712" b="1" i="1" dirty="0">
                  <a:latin typeface="Calibri"/>
                  <a:ea typeface="Calibri"/>
                  <a:cs typeface="Calibri"/>
                  <a:sym typeface="Calibri"/>
                </a:rPr>
                <a:t> </a:t>
              </a:r>
              <a:r>
                <a:rPr sz="1712" b="1" i="1" dirty="0" err="1" smtClean="0">
                  <a:latin typeface="Calibri"/>
                  <a:ea typeface="Calibri"/>
                  <a:cs typeface="Calibri"/>
                  <a:sym typeface="Calibri"/>
                </a:rPr>
                <a:t>экономики</a:t>
              </a:r>
              <a:r>
                <a:rPr lang="ru-RU" sz="1712" b="1" i="1" dirty="0" smtClean="0">
                  <a:latin typeface="Calibri"/>
                  <a:ea typeface="Calibri"/>
                  <a:cs typeface="Calibri"/>
                  <a:sym typeface="Calibri"/>
                </a:rPr>
                <a:t>:</a:t>
              </a:r>
              <a:r>
                <a:rPr sz="1712" b="1" i="1" dirty="0" smtClean="0">
                  <a:latin typeface="Calibri"/>
                  <a:ea typeface="Calibri"/>
                  <a:cs typeface="Calibri"/>
                  <a:sym typeface="Calibri"/>
                </a:rPr>
                <a:t> </a:t>
              </a:r>
              <a:endParaRPr sz="1903" b="1" i="1" dirty="0">
                <a:latin typeface="Calibri"/>
                <a:ea typeface="Calibri"/>
                <a:cs typeface="Calibri"/>
                <a:sym typeface="Calibri"/>
              </a:endParaRPr>
            </a:p>
            <a:p>
              <a:pPr lvl="0" algn="ctr"/>
              <a:r>
                <a:rPr lang="ru-RU" sz="1712" i="1" dirty="0" smtClean="0">
                  <a:latin typeface="Calibri"/>
                  <a:ea typeface="Calibri"/>
                  <a:cs typeface="Calibri"/>
                  <a:sym typeface="Calibri"/>
                </a:rPr>
                <a:t>_____________________________________</a:t>
              </a:r>
              <a:endParaRPr lang="ru-RU" sz="1712" i="1" dirty="0">
                <a:latin typeface="Calibri"/>
                <a:ea typeface="Calibri"/>
                <a:cs typeface="Calibri"/>
                <a:sym typeface="Calibri"/>
              </a:endParaRPr>
            </a:p>
            <a:p>
              <a:pPr lvl="0" algn="ctr"/>
              <a:endParaRPr lang="ru-RU" sz="1712" b="1" i="1" dirty="0" smtClean="0">
                <a:ea typeface="Calibri"/>
                <a:cs typeface="Calibri"/>
                <a:sym typeface="Calibri"/>
              </a:endParaRPr>
            </a:p>
            <a:p>
              <a:pPr lvl="0" algn="ctr"/>
              <a:r>
                <a:rPr lang="ru-RU" sz="1712" b="1" i="1" dirty="0" smtClean="0">
                  <a:ea typeface="Calibri"/>
                  <a:cs typeface="Calibri"/>
                  <a:sym typeface="Calibri"/>
                </a:rPr>
                <a:t>Наименование </a:t>
              </a:r>
              <a:r>
                <a:rPr lang="ru-RU" sz="1712" b="1" i="1" dirty="0">
                  <a:ea typeface="Calibri"/>
                  <a:cs typeface="Calibri"/>
                  <a:sym typeface="Calibri"/>
                </a:rPr>
                <a:t>продукции:</a:t>
              </a:r>
              <a:endParaRPr sz="1712" dirty="0">
                <a:latin typeface="Calibri"/>
                <a:ea typeface="Calibri"/>
                <a:cs typeface="Calibri"/>
                <a:sym typeface="Calibri"/>
              </a:endParaRPr>
            </a:p>
            <a:p>
              <a:pPr lvl="0" algn="ctr"/>
              <a:r>
                <a:rPr lang="ru-RU" sz="1332" i="1" dirty="0" smtClean="0">
                  <a:latin typeface="Calibri"/>
                  <a:ea typeface="Calibri"/>
                  <a:cs typeface="Calibri"/>
                  <a:sym typeface="Calibri"/>
                </a:rPr>
                <a:t>________________________________________________________________________________________________________________________________________________________________________________________________</a:t>
              </a:r>
              <a:endParaRPr sz="1332" i="1" dirty="0"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aphicFrame>
        <p:nvGraphicFramePr>
          <p:cNvPr id="73" name="Table 73"/>
          <p:cNvGraphicFramePr/>
          <p:nvPr>
            <p:extLst>
              <p:ext uri="{D42A27DB-BD31-4B8C-83A1-F6EECF244321}">
                <p14:modId xmlns:p14="http://schemas.microsoft.com/office/powerpoint/2010/main" val="1075889951"/>
              </p:ext>
            </p:extLst>
          </p:nvPr>
        </p:nvGraphicFramePr>
        <p:xfrm>
          <a:off x="337783" y="3508076"/>
          <a:ext cx="4173213" cy="2659502"/>
        </p:xfrm>
        <a:graphic>
          <a:graphicData uri="http://schemas.openxmlformats.org/drawingml/2006/table">
            <a:tbl>
              <a:tblPr/>
              <a:tblGrid>
                <a:gridCol w="1989062"/>
                <a:gridCol w="1197951"/>
                <a:gridCol w="986200"/>
              </a:tblGrid>
              <a:tr h="581513">
                <a:tc>
                  <a:txBody>
                    <a:bodyPr/>
                    <a:lstStyle/>
                    <a:p>
                      <a:pPr lvl="0" algn="ctr">
                        <a:lnSpc>
                          <a:spcPts val="1300"/>
                        </a:lnSpc>
                        <a:defRPr sz="1800" b="0" i="0"/>
                      </a:pPr>
                      <a:r>
                        <a:rPr sz="1500" i="1" dirty="0" err="1">
                          <a:sym typeface="Helvetica"/>
                        </a:rPr>
                        <a:t>Показатель</a:t>
                      </a:r>
                      <a:endParaRPr sz="1500" i="1" dirty="0">
                        <a:sym typeface="Helvetica"/>
                      </a:endParaRPr>
                    </a:p>
                  </a:txBody>
                  <a:tcPr marL="43493" marR="43493" marT="43493" marB="43493" anchor="ctr" horzOverflow="overflow">
                    <a:lnL w="12700">
                      <a:solidFill>
                        <a:srgbClr val="000000"/>
                      </a:solidFill>
                      <a:round/>
                    </a:lnL>
                    <a:lnR w="12700">
                      <a:solidFill>
                        <a:srgbClr val="000000"/>
                      </a:solidFill>
                      <a:round/>
                    </a:lnR>
                    <a:lnT w="12700">
                      <a:solidFill>
                        <a:srgbClr val="000000"/>
                      </a:solidFill>
                      <a:round/>
                    </a:lnT>
                    <a:lnB w="12700">
                      <a:solidFill>
                        <a:srgbClr val="000000"/>
                      </a:solidFill>
                      <a:round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ts val="1300"/>
                        </a:lnSpc>
                        <a:defRPr sz="1800" b="0" i="0"/>
                      </a:pPr>
                      <a:r>
                        <a:rPr sz="1500" i="1" dirty="0" err="1">
                          <a:sym typeface="Helvetica"/>
                        </a:rPr>
                        <a:t>Значение</a:t>
                      </a:r>
                      <a:r>
                        <a:rPr sz="1500" i="1" dirty="0">
                          <a:sym typeface="Helvetica"/>
                        </a:rPr>
                        <a:t> в </a:t>
                      </a:r>
                      <a:r>
                        <a:rPr sz="1500" i="1" dirty="0" err="1">
                          <a:sym typeface="Helvetica"/>
                        </a:rPr>
                        <a:t>отчетном</a:t>
                      </a:r>
                      <a:r>
                        <a:rPr sz="1500" i="1" dirty="0">
                          <a:sym typeface="Helvetica"/>
                        </a:rPr>
                        <a:t> </a:t>
                      </a:r>
                      <a:r>
                        <a:rPr sz="1500" i="1" dirty="0" err="1">
                          <a:sym typeface="Helvetica"/>
                        </a:rPr>
                        <a:t>периоде</a:t>
                      </a:r>
                      <a:endParaRPr sz="1500" i="1" dirty="0">
                        <a:sym typeface="Helvetica"/>
                      </a:endParaRPr>
                    </a:p>
                  </a:txBody>
                  <a:tcPr marL="43493" marR="43493" marT="43493" marB="43493" anchor="ctr" horzOverflow="overflow">
                    <a:lnL w="12700">
                      <a:solidFill>
                        <a:srgbClr val="000000"/>
                      </a:solidFill>
                      <a:round/>
                    </a:lnL>
                    <a:lnR w="12700">
                      <a:solidFill>
                        <a:srgbClr val="000000"/>
                      </a:solidFill>
                      <a:round/>
                    </a:lnR>
                    <a:lnT w="12700">
                      <a:solidFill>
                        <a:srgbClr val="000000"/>
                      </a:solidFill>
                      <a:round/>
                    </a:lnT>
                    <a:lnB w="12700">
                      <a:solidFill>
                        <a:srgbClr val="000000"/>
                      </a:solidFill>
                      <a:round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ts val="1300"/>
                        </a:lnSpc>
                        <a:defRPr sz="1800" b="0" i="0"/>
                      </a:pPr>
                      <a:r>
                        <a:rPr sz="1500" i="1" dirty="0" err="1">
                          <a:sym typeface="Helvetica"/>
                        </a:rPr>
                        <a:t>Динамика</a:t>
                      </a:r>
                      <a:endParaRPr sz="1500" i="1" dirty="0">
                        <a:sym typeface="Helvetica"/>
                      </a:endParaRPr>
                    </a:p>
                  </a:txBody>
                  <a:tcPr marL="43493" marR="43493" marT="43493" marB="43493" anchor="ctr" horzOverflow="overflow">
                    <a:lnL w="12700">
                      <a:solidFill>
                        <a:srgbClr val="000000"/>
                      </a:solidFill>
                      <a:round/>
                    </a:lnL>
                    <a:lnR w="12700">
                      <a:solidFill>
                        <a:srgbClr val="000000"/>
                      </a:solidFill>
                      <a:round/>
                    </a:lnR>
                    <a:lnT w="12700">
                      <a:solidFill>
                        <a:srgbClr val="000000"/>
                      </a:solidFill>
                      <a:round/>
                    </a:lnT>
                    <a:lnB w="12700">
                      <a:solidFill>
                        <a:srgbClr val="000000"/>
                      </a:solidFill>
                      <a:round/>
                    </a:lnB>
                    <a:solidFill>
                      <a:srgbClr val="FFFFFF"/>
                    </a:solidFill>
                  </a:tcPr>
                </a:tc>
              </a:tr>
              <a:tr h="472910">
                <a:tc>
                  <a:txBody>
                    <a:bodyPr/>
                    <a:lstStyle/>
                    <a:p>
                      <a:pPr lvl="0" algn="l">
                        <a:lnSpc>
                          <a:spcPts val="1500"/>
                        </a:lnSpc>
                        <a:defRPr sz="1800" b="0" i="0"/>
                      </a:pPr>
                      <a:r>
                        <a:rPr sz="1500" i="1" dirty="0" err="1">
                          <a:sym typeface="Helvetica"/>
                        </a:rPr>
                        <a:t>Выручка</a:t>
                      </a:r>
                      <a:r>
                        <a:rPr sz="1500" i="1" dirty="0">
                          <a:sym typeface="Helvetica"/>
                        </a:rPr>
                        <a:t> </a:t>
                      </a:r>
                      <a:r>
                        <a:rPr sz="1500" i="1" dirty="0" err="1">
                          <a:sym typeface="Helvetica"/>
                        </a:rPr>
                        <a:t>от</a:t>
                      </a:r>
                      <a:r>
                        <a:rPr sz="1500" i="1" dirty="0">
                          <a:sym typeface="Helvetica"/>
                        </a:rPr>
                        <a:t> </a:t>
                      </a:r>
                      <a:r>
                        <a:rPr sz="1500" i="1" dirty="0" err="1">
                          <a:sym typeface="Helvetica"/>
                        </a:rPr>
                        <a:t>реализации</a:t>
                      </a:r>
                      <a:r>
                        <a:rPr sz="1500" i="1" dirty="0">
                          <a:sym typeface="Helvetica"/>
                        </a:rPr>
                        <a:t>, </a:t>
                      </a:r>
                      <a:r>
                        <a:rPr sz="1500" i="1" dirty="0" err="1">
                          <a:sym typeface="Helvetica"/>
                        </a:rPr>
                        <a:t>млн</a:t>
                      </a:r>
                      <a:r>
                        <a:rPr sz="1500" i="1" dirty="0">
                          <a:sym typeface="Helvetica"/>
                        </a:rPr>
                        <a:t>. </a:t>
                      </a:r>
                      <a:r>
                        <a:rPr sz="1500" i="1" dirty="0" err="1">
                          <a:sym typeface="Helvetica"/>
                        </a:rPr>
                        <a:t>руб</a:t>
                      </a:r>
                      <a:r>
                        <a:rPr sz="1500" i="1" dirty="0">
                          <a:sym typeface="Helvetica"/>
                        </a:rPr>
                        <a:t>.</a:t>
                      </a:r>
                    </a:p>
                  </a:txBody>
                  <a:tcPr marL="43493" marR="43493" marT="43493" marB="43493" horzOverflow="overflow">
                    <a:lnL w="12700">
                      <a:solidFill>
                        <a:srgbClr val="000000"/>
                      </a:solidFill>
                      <a:round/>
                    </a:lnL>
                    <a:lnR w="12700">
                      <a:solidFill>
                        <a:srgbClr val="000000"/>
                      </a:solidFill>
                      <a:round/>
                    </a:lnR>
                    <a:lnT w="12700">
                      <a:solidFill>
                        <a:srgbClr val="000000"/>
                      </a:solidFill>
                      <a:round/>
                    </a:lnT>
                    <a:lnB w="12700">
                      <a:solidFill>
                        <a:srgbClr val="000000"/>
                      </a:solidFill>
                      <a:round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ts val="1500"/>
                        </a:lnSpc>
                        <a:spcBef>
                          <a:spcPts val="600"/>
                        </a:spcBef>
                        <a:defRPr sz="1800" b="0" i="0"/>
                      </a:pPr>
                      <a:endParaRPr sz="1500" dirty="0">
                        <a:sym typeface="Helvetica"/>
                      </a:endParaRPr>
                    </a:p>
                  </a:txBody>
                  <a:tcPr marL="43493" marR="43493" marT="43493" marB="43493" anchor="ctr" horzOverflow="overflow">
                    <a:lnL w="12700">
                      <a:solidFill>
                        <a:srgbClr val="000000"/>
                      </a:solidFill>
                      <a:round/>
                    </a:lnL>
                    <a:lnR w="12700">
                      <a:solidFill>
                        <a:srgbClr val="000000"/>
                      </a:solidFill>
                      <a:round/>
                    </a:lnR>
                    <a:lnT w="12700">
                      <a:solidFill>
                        <a:srgbClr val="000000"/>
                      </a:solidFill>
                      <a:round/>
                    </a:lnT>
                    <a:lnB w="12700">
                      <a:solidFill>
                        <a:srgbClr val="000000"/>
                      </a:solidFill>
                      <a:round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ts val="1500"/>
                        </a:lnSpc>
                        <a:spcBef>
                          <a:spcPts val="600"/>
                        </a:spcBef>
                        <a:defRPr sz="1800" b="0" i="0"/>
                      </a:pPr>
                      <a:endParaRPr sz="1500">
                        <a:sym typeface="Helvetica"/>
                      </a:endParaRPr>
                    </a:p>
                  </a:txBody>
                  <a:tcPr marL="43493" marR="43493" marT="43493" marB="43493" anchor="ctr" horzOverflow="overflow">
                    <a:lnL w="12700">
                      <a:solidFill>
                        <a:srgbClr val="000000"/>
                      </a:solidFill>
                      <a:round/>
                    </a:lnL>
                    <a:lnR w="12700">
                      <a:solidFill>
                        <a:srgbClr val="000000"/>
                      </a:solidFill>
                      <a:round/>
                    </a:lnR>
                    <a:lnT w="12700">
                      <a:solidFill>
                        <a:srgbClr val="000000"/>
                      </a:solidFill>
                      <a:round/>
                    </a:lnT>
                    <a:lnB w="12700">
                      <a:solidFill>
                        <a:srgbClr val="000000"/>
                      </a:solidFill>
                      <a:round/>
                    </a:lnB>
                    <a:solidFill>
                      <a:srgbClr val="FFFFFF"/>
                    </a:solidFill>
                  </a:tcPr>
                </a:tc>
              </a:tr>
              <a:tr h="472910">
                <a:tc>
                  <a:txBody>
                    <a:bodyPr/>
                    <a:lstStyle/>
                    <a:p>
                      <a:pPr lvl="0" algn="l">
                        <a:lnSpc>
                          <a:spcPts val="1500"/>
                        </a:lnSpc>
                        <a:spcBef>
                          <a:spcPts val="600"/>
                        </a:spcBef>
                        <a:defRPr sz="1800" b="0" i="0"/>
                      </a:pPr>
                      <a:r>
                        <a:rPr sz="1500" i="1" dirty="0" err="1">
                          <a:sym typeface="Helvetica"/>
                        </a:rPr>
                        <a:t>Прибыль</a:t>
                      </a:r>
                      <a:r>
                        <a:rPr sz="1500" i="1" dirty="0">
                          <a:sym typeface="Helvetica"/>
                        </a:rPr>
                        <a:t>, </a:t>
                      </a:r>
                      <a:r>
                        <a:rPr sz="1500" i="1" dirty="0" err="1">
                          <a:sym typeface="Helvetica"/>
                        </a:rPr>
                        <a:t>млн</a:t>
                      </a:r>
                      <a:r>
                        <a:rPr sz="1500" i="1" dirty="0">
                          <a:sym typeface="Helvetica"/>
                        </a:rPr>
                        <a:t>. </a:t>
                      </a:r>
                      <a:r>
                        <a:rPr sz="1500" i="1" dirty="0" err="1">
                          <a:sym typeface="Helvetica"/>
                        </a:rPr>
                        <a:t>руб</a:t>
                      </a:r>
                      <a:r>
                        <a:rPr sz="1500" i="1" dirty="0">
                          <a:sym typeface="Helvetica"/>
                        </a:rPr>
                        <a:t>.</a:t>
                      </a:r>
                    </a:p>
                  </a:txBody>
                  <a:tcPr marL="43493" marR="43493" marT="43493" marB="43493" anchor="ctr" horzOverflow="overflow">
                    <a:lnL w="12700">
                      <a:solidFill>
                        <a:srgbClr val="000000"/>
                      </a:solidFill>
                      <a:round/>
                    </a:lnL>
                    <a:lnR w="12700">
                      <a:solidFill>
                        <a:srgbClr val="000000"/>
                      </a:solidFill>
                      <a:round/>
                    </a:lnR>
                    <a:lnT w="12700">
                      <a:solidFill>
                        <a:srgbClr val="000000"/>
                      </a:solidFill>
                      <a:round/>
                    </a:lnT>
                    <a:lnB w="12700">
                      <a:solidFill>
                        <a:srgbClr val="000000"/>
                      </a:solidFill>
                      <a:round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ts val="1500"/>
                        </a:lnSpc>
                        <a:spcBef>
                          <a:spcPts val="600"/>
                        </a:spcBef>
                        <a:defRPr sz="1800" b="0" i="0"/>
                      </a:pPr>
                      <a:endParaRPr sz="1500" dirty="0">
                        <a:sym typeface="Helvetica"/>
                      </a:endParaRPr>
                    </a:p>
                  </a:txBody>
                  <a:tcPr marL="43493" marR="43493" marT="43493" marB="43493" anchor="ctr" horzOverflow="overflow">
                    <a:lnL w="12700">
                      <a:solidFill>
                        <a:srgbClr val="000000"/>
                      </a:solidFill>
                      <a:round/>
                    </a:lnL>
                    <a:lnR w="12700">
                      <a:solidFill>
                        <a:srgbClr val="000000"/>
                      </a:solidFill>
                      <a:round/>
                    </a:lnR>
                    <a:lnT w="12700">
                      <a:solidFill>
                        <a:srgbClr val="000000"/>
                      </a:solidFill>
                      <a:round/>
                    </a:lnT>
                    <a:lnB w="12700">
                      <a:solidFill>
                        <a:srgbClr val="000000"/>
                      </a:solidFill>
                      <a:round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ts val="1500"/>
                        </a:lnSpc>
                        <a:spcBef>
                          <a:spcPts val="600"/>
                        </a:spcBef>
                        <a:defRPr sz="1800" b="0" i="0"/>
                      </a:pPr>
                      <a:endParaRPr sz="1500" dirty="0">
                        <a:sym typeface="Helvetica"/>
                      </a:endParaRPr>
                    </a:p>
                  </a:txBody>
                  <a:tcPr marL="43493" marR="43493" marT="43493" marB="43493" anchor="ctr" horzOverflow="overflow">
                    <a:lnL w="12700">
                      <a:solidFill>
                        <a:srgbClr val="000000"/>
                      </a:solidFill>
                      <a:round/>
                    </a:lnL>
                    <a:lnR w="12700">
                      <a:solidFill>
                        <a:srgbClr val="000000"/>
                      </a:solidFill>
                      <a:round/>
                    </a:lnR>
                    <a:lnT w="12700">
                      <a:solidFill>
                        <a:srgbClr val="000000"/>
                      </a:solidFill>
                      <a:round/>
                    </a:lnT>
                    <a:lnB w="12700">
                      <a:solidFill>
                        <a:srgbClr val="000000"/>
                      </a:solidFill>
                      <a:round/>
                    </a:lnB>
                    <a:solidFill>
                      <a:srgbClr val="FFFFFF"/>
                    </a:solidFill>
                  </a:tcPr>
                </a:tc>
              </a:tr>
              <a:tr h="472910">
                <a:tc>
                  <a:txBody>
                    <a:bodyPr/>
                    <a:lstStyle/>
                    <a:p>
                      <a:pPr lvl="0" algn="l">
                        <a:lnSpc>
                          <a:spcPts val="1500"/>
                        </a:lnSpc>
                        <a:spcBef>
                          <a:spcPts val="600"/>
                        </a:spcBef>
                        <a:defRPr sz="1800" b="0" i="0"/>
                      </a:pPr>
                      <a:r>
                        <a:rPr sz="1500" i="1">
                          <a:sym typeface="Helvetica"/>
                        </a:rPr>
                        <a:t>Рентабельность активов, %</a:t>
                      </a:r>
                    </a:p>
                  </a:txBody>
                  <a:tcPr marL="43493" marR="43493" marT="43493" marB="43493" horzOverflow="overflow">
                    <a:lnL w="12700">
                      <a:solidFill>
                        <a:srgbClr val="000000"/>
                      </a:solidFill>
                      <a:round/>
                    </a:lnL>
                    <a:lnR w="12700">
                      <a:solidFill>
                        <a:srgbClr val="000000"/>
                      </a:solidFill>
                      <a:round/>
                    </a:lnR>
                    <a:lnT w="12700">
                      <a:solidFill>
                        <a:srgbClr val="000000"/>
                      </a:solidFill>
                      <a:round/>
                    </a:lnT>
                    <a:lnB w="12700">
                      <a:solidFill>
                        <a:srgbClr val="000000"/>
                      </a:solidFill>
                      <a:round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ts val="1500"/>
                        </a:lnSpc>
                        <a:spcBef>
                          <a:spcPts val="600"/>
                        </a:spcBef>
                        <a:defRPr sz="1800" b="0" i="0"/>
                      </a:pPr>
                      <a:endParaRPr sz="1500">
                        <a:sym typeface="Helvetica"/>
                      </a:endParaRPr>
                    </a:p>
                  </a:txBody>
                  <a:tcPr marL="43493" marR="43493" marT="43493" marB="43493" anchor="ctr" horzOverflow="overflow">
                    <a:lnL w="12700">
                      <a:solidFill>
                        <a:srgbClr val="000000"/>
                      </a:solidFill>
                      <a:round/>
                    </a:lnL>
                    <a:lnR w="12700">
                      <a:solidFill>
                        <a:srgbClr val="000000"/>
                      </a:solidFill>
                      <a:round/>
                    </a:lnR>
                    <a:lnT w="12700">
                      <a:solidFill>
                        <a:srgbClr val="000000"/>
                      </a:solidFill>
                      <a:round/>
                    </a:lnT>
                    <a:lnB w="12700">
                      <a:solidFill>
                        <a:srgbClr val="000000"/>
                      </a:solidFill>
                      <a:round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ts val="1500"/>
                        </a:lnSpc>
                        <a:spcBef>
                          <a:spcPts val="600"/>
                        </a:spcBef>
                        <a:defRPr sz="1800" b="0" i="0"/>
                      </a:pPr>
                      <a:endParaRPr sz="1500" dirty="0">
                        <a:sym typeface="Helvetica"/>
                      </a:endParaRPr>
                    </a:p>
                  </a:txBody>
                  <a:tcPr marL="43493" marR="43493" marT="43493" marB="43493" anchor="ctr" horzOverflow="overflow">
                    <a:lnL w="12700">
                      <a:solidFill>
                        <a:srgbClr val="000000"/>
                      </a:solidFill>
                      <a:round/>
                    </a:lnL>
                    <a:lnR w="12700">
                      <a:solidFill>
                        <a:srgbClr val="000000"/>
                      </a:solidFill>
                      <a:round/>
                    </a:lnR>
                    <a:lnT w="12700">
                      <a:solidFill>
                        <a:srgbClr val="000000"/>
                      </a:solidFill>
                      <a:round/>
                    </a:lnT>
                    <a:lnB w="12700">
                      <a:solidFill>
                        <a:srgbClr val="000000"/>
                      </a:solidFill>
                      <a:round/>
                    </a:lnB>
                    <a:solidFill>
                      <a:srgbClr val="FFFFFF"/>
                    </a:solidFill>
                  </a:tcPr>
                </a:tc>
              </a:tr>
              <a:tr h="630642">
                <a:tc>
                  <a:txBody>
                    <a:bodyPr/>
                    <a:lstStyle/>
                    <a:p>
                      <a:pPr lvl="0" algn="l">
                        <a:lnSpc>
                          <a:spcPts val="1500"/>
                        </a:lnSpc>
                        <a:spcBef>
                          <a:spcPts val="600"/>
                        </a:spcBef>
                        <a:defRPr sz="1800" b="0" i="0"/>
                      </a:pPr>
                      <a:r>
                        <a:rPr sz="1500" i="1">
                          <a:sym typeface="Helvetica"/>
                        </a:rPr>
                        <a:t>Среднесписочная численность работников, чел.</a:t>
                      </a:r>
                    </a:p>
                  </a:txBody>
                  <a:tcPr marL="43493" marR="43493" marT="43493" marB="43493" horzOverflow="overflow">
                    <a:lnL w="12700">
                      <a:solidFill>
                        <a:srgbClr val="000000"/>
                      </a:solidFill>
                      <a:round/>
                    </a:lnL>
                    <a:lnR w="12700">
                      <a:solidFill>
                        <a:srgbClr val="000000"/>
                      </a:solidFill>
                      <a:round/>
                    </a:lnR>
                    <a:lnT w="12700">
                      <a:solidFill>
                        <a:srgbClr val="000000"/>
                      </a:solidFill>
                      <a:round/>
                    </a:lnT>
                    <a:lnB w="12700">
                      <a:solidFill>
                        <a:srgbClr val="000000"/>
                      </a:solidFill>
                      <a:round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ts val="1500"/>
                        </a:lnSpc>
                        <a:spcBef>
                          <a:spcPts val="600"/>
                        </a:spcBef>
                        <a:defRPr sz="1800" b="0" i="0"/>
                      </a:pPr>
                      <a:endParaRPr sz="1500">
                        <a:sym typeface="Helvetica"/>
                      </a:endParaRPr>
                    </a:p>
                  </a:txBody>
                  <a:tcPr marL="43493" marR="43493" marT="43493" marB="43493" anchor="ctr" horzOverflow="overflow">
                    <a:lnL w="12700">
                      <a:solidFill>
                        <a:srgbClr val="000000"/>
                      </a:solidFill>
                      <a:round/>
                    </a:lnL>
                    <a:lnR w="12700">
                      <a:solidFill>
                        <a:srgbClr val="000000"/>
                      </a:solidFill>
                      <a:round/>
                    </a:lnR>
                    <a:lnT w="12700">
                      <a:solidFill>
                        <a:srgbClr val="000000"/>
                      </a:solidFill>
                      <a:round/>
                    </a:lnT>
                    <a:lnB w="12700">
                      <a:solidFill>
                        <a:srgbClr val="000000"/>
                      </a:solidFill>
                      <a:round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ts val="1500"/>
                        </a:lnSpc>
                        <a:spcBef>
                          <a:spcPts val="600"/>
                        </a:spcBef>
                        <a:defRPr sz="1800" b="0" i="0"/>
                      </a:pPr>
                      <a:endParaRPr sz="1500" dirty="0">
                        <a:sym typeface="Helvetica"/>
                      </a:endParaRPr>
                    </a:p>
                  </a:txBody>
                  <a:tcPr marL="43493" marR="43493" marT="43493" marB="43493" anchor="ctr" horzOverflow="overflow">
                    <a:lnL w="12700">
                      <a:solidFill>
                        <a:srgbClr val="000000"/>
                      </a:solidFill>
                      <a:round/>
                    </a:lnL>
                    <a:lnR w="12700">
                      <a:solidFill>
                        <a:srgbClr val="000000"/>
                      </a:solidFill>
                      <a:round/>
                    </a:lnR>
                    <a:lnT w="12700">
                      <a:solidFill>
                        <a:srgbClr val="000000"/>
                      </a:solidFill>
                      <a:round/>
                    </a:lnT>
                    <a:lnB w="12700">
                      <a:solidFill>
                        <a:srgbClr val="000000"/>
                      </a:solidFill>
                      <a:round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pSp>
        <p:nvGrpSpPr>
          <p:cNvPr id="76" name="Group 76"/>
          <p:cNvGrpSpPr/>
          <p:nvPr/>
        </p:nvGrpSpPr>
        <p:grpSpPr>
          <a:xfrm>
            <a:off x="4639109" y="2585595"/>
            <a:ext cx="4173218" cy="3520843"/>
            <a:chOff x="-2" y="-12102"/>
            <a:chExt cx="4386949" cy="1284960"/>
          </a:xfrm>
        </p:grpSpPr>
        <p:sp>
          <p:nvSpPr>
            <p:cNvPr id="74" name="Shape 74"/>
            <p:cNvSpPr/>
            <p:nvPr/>
          </p:nvSpPr>
          <p:spPr>
            <a:xfrm>
              <a:off x="-2" y="-12102"/>
              <a:ext cx="4386949" cy="1284960"/>
            </a:xfrm>
            <a:prstGeom prst="roundRect">
              <a:avLst>
                <a:gd name="adj" fmla="val 3776"/>
              </a:avLst>
            </a:prstGeom>
            <a:solidFill>
              <a:srgbClr val="FFFFFF"/>
            </a:solidFill>
            <a:ln w="6350" cap="flat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ctr">
                <a:defRPr sz="1400" b="1" i="1">
                  <a:latin typeface="Calibri"/>
                  <a:ea typeface="Calibri"/>
                  <a:cs typeface="Calibri"/>
                  <a:sym typeface="Calibri"/>
                </a:defRPr>
              </a:pPr>
              <a:endParaRPr sz="1332"/>
            </a:p>
          </p:txBody>
        </p:sp>
        <p:sp>
          <p:nvSpPr>
            <p:cNvPr id="75" name="Shape 75"/>
            <p:cNvSpPr/>
            <p:nvPr/>
          </p:nvSpPr>
          <p:spPr>
            <a:xfrm>
              <a:off x="20005" y="20006"/>
              <a:ext cx="4346936" cy="123950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43491" tIns="43491" rIns="43491" bIns="43491" numCol="1" anchor="t">
              <a:spAutoFit/>
            </a:bodyPr>
            <a:lstStyle/>
            <a:p>
              <a:pPr lvl="0" algn="ctr"/>
              <a:r>
                <a:rPr sz="1712" b="1" i="1" dirty="0" err="1">
                  <a:latin typeface="Calibri"/>
                  <a:ea typeface="Calibri"/>
                  <a:cs typeface="Calibri"/>
                  <a:sym typeface="Calibri"/>
                </a:rPr>
                <a:t>Характеристика</a:t>
              </a:r>
              <a:r>
                <a:rPr sz="1712" b="1" i="1" dirty="0">
                  <a:latin typeface="Calibri"/>
                  <a:ea typeface="Calibri"/>
                  <a:cs typeface="Calibri"/>
                  <a:sym typeface="Calibri"/>
                </a:rPr>
                <a:t> </a:t>
              </a:r>
              <a:r>
                <a:rPr sz="1712" b="1" i="1" dirty="0" err="1" smtClean="0">
                  <a:latin typeface="Calibri"/>
                  <a:ea typeface="Calibri"/>
                  <a:cs typeface="Calibri"/>
                  <a:sym typeface="Calibri"/>
                </a:rPr>
                <a:t>рынка</a:t>
              </a:r>
              <a:r>
                <a:rPr lang="ru-RU" sz="1712" b="1" i="1" dirty="0" smtClean="0">
                  <a:latin typeface="Calibri"/>
                  <a:ea typeface="Calibri"/>
                  <a:cs typeface="Calibri"/>
                  <a:sym typeface="Calibri"/>
                </a:rPr>
                <a:t>:</a:t>
              </a:r>
              <a:endParaRPr lang="ru-RU" sz="1712" b="1" i="1" dirty="0">
                <a:latin typeface="Calibri"/>
                <a:ea typeface="Calibri"/>
                <a:cs typeface="Calibri"/>
                <a:sym typeface="Calibri"/>
              </a:endParaRPr>
            </a:p>
            <a:p>
              <a:pPr lvl="0" algn="ctr"/>
              <a:r>
                <a:rPr lang="ru-RU" sz="1522" i="1" dirty="0" smtClean="0">
                  <a:latin typeface="Calibri"/>
                  <a:ea typeface="Calibri"/>
                  <a:cs typeface="Calibri"/>
                  <a:sym typeface="Calibri"/>
                </a:rPr>
  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  </a:r>
              <a:endParaRPr sz="1522" i="1" dirty="0"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5" name="TextBox 14"/>
          <p:cNvSpPr txBox="1"/>
          <p:nvPr/>
        </p:nvSpPr>
        <p:spPr>
          <a:xfrm>
            <a:off x="5878289" y="21378"/>
            <a:ext cx="32451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dirty="0">
                <a:solidFill>
                  <a:schemeClr val="bg1">
                    <a:lumMod val="50000"/>
                  </a:schemeClr>
                </a:solidFill>
              </a:rPr>
              <a:t>Типовой макет презентации</a:t>
            </a:r>
          </a:p>
        </p:txBody>
      </p:sp>
      <p:grpSp>
        <p:nvGrpSpPr>
          <p:cNvPr id="16" name="Group 72"/>
          <p:cNvGrpSpPr/>
          <p:nvPr/>
        </p:nvGrpSpPr>
        <p:grpSpPr>
          <a:xfrm>
            <a:off x="4639108" y="1242878"/>
            <a:ext cx="4173219" cy="1219768"/>
            <a:chOff x="0" y="1"/>
            <a:chExt cx="4386950" cy="759467"/>
          </a:xfrm>
        </p:grpSpPr>
        <p:sp>
          <p:nvSpPr>
            <p:cNvPr id="17" name="Shape 70"/>
            <p:cNvSpPr/>
            <p:nvPr/>
          </p:nvSpPr>
          <p:spPr>
            <a:xfrm>
              <a:off x="0" y="1"/>
              <a:ext cx="4386950" cy="759467"/>
            </a:xfrm>
            <a:prstGeom prst="roundRect">
              <a:avLst>
                <a:gd name="adj" fmla="val 6901"/>
              </a:avLst>
            </a:prstGeom>
            <a:solidFill>
              <a:srgbClr val="FFFFFF"/>
            </a:solidFill>
            <a:ln w="6350" cap="flat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ctr">
                <a:defRPr sz="1400" i="1">
                  <a:latin typeface="Calibri"/>
                  <a:ea typeface="Calibri"/>
                  <a:cs typeface="Calibri"/>
                  <a:sym typeface="Calibri"/>
                </a:defRPr>
              </a:pPr>
              <a:endParaRPr sz="1332"/>
            </a:p>
          </p:txBody>
        </p:sp>
        <p:sp>
          <p:nvSpPr>
            <p:cNvPr id="18" name="Shape 71"/>
            <p:cNvSpPr/>
            <p:nvPr/>
          </p:nvSpPr>
          <p:spPr>
            <a:xfrm>
              <a:off x="15606" y="15606"/>
              <a:ext cx="4355737" cy="70623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43491" tIns="43491" rIns="43491" bIns="43491" numCol="1" anchor="t">
              <a:spAutoFit/>
            </a:bodyPr>
            <a:lstStyle/>
            <a:p>
              <a:pPr lvl="0" algn="ctr"/>
              <a:r>
                <a:rPr lang="ru-RU" b="1" i="1" dirty="0" smtClean="0">
                  <a:latin typeface="Calibri"/>
                  <a:ea typeface="Calibri"/>
                  <a:cs typeface="Calibri"/>
                  <a:sym typeface="Calibri"/>
                </a:rPr>
                <a:t>Время работы на рынке:</a:t>
              </a:r>
              <a:r>
                <a:rPr b="1" i="1" dirty="0" smtClean="0">
                  <a:latin typeface="Calibri"/>
                  <a:ea typeface="Calibri"/>
                  <a:cs typeface="Calibri"/>
                  <a:sym typeface="Calibri"/>
                </a:rPr>
                <a:t> </a:t>
              </a:r>
              <a:endParaRPr b="1" i="1" dirty="0">
                <a:latin typeface="Calibri"/>
                <a:ea typeface="Calibri"/>
                <a:cs typeface="Calibri"/>
                <a:sym typeface="Calibri"/>
              </a:endParaRPr>
            </a:p>
            <a:p>
              <a:pPr lvl="0" algn="r"/>
              <a:r>
                <a:rPr lang="ru-RU" sz="1600" i="1" dirty="0" smtClean="0">
                  <a:latin typeface="Calibri"/>
                  <a:ea typeface="Calibri"/>
                  <a:cs typeface="Calibri"/>
                  <a:sym typeface="Calibri"/>
                </a:rPr>
                <a:t>_____________   лет</a:t>
              </a:r>
              <a:endParaRPr lang="ru-RU" sz="1600" i="1" dirty="0">
                <a:latin typeface="Calibri"/>
                <a:ea typeface="Calibri"/>
                <a:cs typeface="Calibri"/>
                <a:sym typeface="Calibri"/>
              </a:endParaRPr>
            </a:p>
            <a:p>
              <a:pPr lvl="0" algn="ctr"/>
              <a:r>
                <a:rPr lang="ru-RU" b="1" i="1" dirty="0" smtClean="0">
                  <a:ea typeface="Calibri"/>
                  <a:cs typeface="Calibri"/>
                  <a:sym typeface="Calibri"/>
                </a:rPr>
                <a:t>Доля рынка:</a:t>
              </a:r>
              <a:endParaRPr dirty="0">
                <a:latin typeface="Calibri"/>
                <a:ea typeface="Calibri"/>
                <a:cs typeface="Calibri"/>
                <a:sym typeface="Calibri"/>
              </a:endParaRPr>
            </a:p>
            <a:p>
              <a:pPr lvl="0" algn="r"/>
              <a:r>
                <a:rPr lang="ru-RU" sz="1600" i="1" dirty="0" smtClean="0">
                  <a:latin typeface="Calibri"/>
                  <a:ea typeface="Calibri"/>
                  <a:cs typeface="Calibri"/>
                  <a:sym typeface="Calibri"/>
                </a:rPr>
                <a:t>______________      %  </a:t>
              </a:r>
              <a:endParaRPr sz="1600" i="1" dirty="0"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4997967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Прямоугольник 29"/>
          <p:cNvSpPr/>
          <p:nvPr/>
        </p:nvSpPr>
        <p:spPr>
          <a:xfrm>
            <a:off x="1" y="405717"/>
            <a:ext cx="9144000" cy="581723"/>
          </a:xfrm>
          <a:prstGeom prst="rect">
            <a:avLst/>
          </a:prstGeom>
          <a:solidFill>
            <a:schemeClr val="bg1">
              <a:alpha val="59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712"/>
          </a:p>
        </p:txBody>
      </p:sp>
      <p:sp>
        <p:nvSpPr>
          <p:cNvPr id="31" name="TextBox 30"/>
          <p:cNvSpPr txBox="1"/>
          <p:nvPr/>
        </p:nvSpPr>
        <p:spPr>
          <a:xfrm>
            <a:off x="2" y="458773"/>
            <a:ext cx="9123418" cy="502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664" dirty="0" smtClean="0"/>
              <a:t>Характеристика инвестиционного проекта</a:t>
            </a:r>
            <a:endParaRPr lang="ru-RU" sz="2664" dirty="0"/>
          </a:p>
        </p:txBody>
      </p:sp>
      <p:sp>
        <p:nvSpPr>
          <p:cNvPr id="69" name="Shape 69"/>
          <p:cNvSpPr/>
          <p:nvPr/>
        </p:nvSpPr>
        <p:spPr>
          <a:xfrm>
            <a:off x="67800" y="1067975"/>
            <a:ext cx="8941118" cy="5115554"/>
          </a:xfrm>
          <a:prstGeom prst="rect">
            <a:avLst/>
          </a:prstGeom>
          <a:ln w="12700">
            <a:solidFill/>
            <a:miter/>
          </a:ln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pPr>
            <a:endParaRPr sz="1712"/>
          </a:p>
        </p:txBody>
      </p:sp>
      <p:sp>
        <p:nvSpPr>
          <p:cNvPr id="15" name="TextBox 14"/>
          <p:cNvSpPr txBox="1"/>
          <p:nvPr/>
        </p:nvSpPr>
        <p:spPr>
          <a:xfrm>
            <a:off x="5878289" y="21378"/>
            <a:ext cx="32451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dirty="0">
                <a:solidFill>
                  <a:schemeClr val="bg1">
                    <a:lumMod val="50000"/>
                  </a:schemeClr>
                </a:solidFill>
              </a:rPr>
              <a:t>Типовой макет презентации</a:t>
            </a:r>
          </a:p>
        </p:txBody>
      </p:sp>
      <p:sp>
        <p:nvSpPr>
          <p:cNvPr id="46" name="Скругленный прямоугольник 45"/>
          <p:cNvSpPr/>
          <p:nvPr/>
        </p:nvSpPr>
        <p:spPr>
          <a:xfrm>
            <a:off x="237307" y="1167785"/>
            <a:ext cx="4306274" cy="4934983"/>
          </a:xfrm>
          <a:prstGeom prst="roundRect">
            <a:avLst>
              <a:gd name="adj" fmla="val 629"/>
            </a:avLst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tIns="0" rtlCol="0" anchor="t"/>
          <a:lstStyle/>
          <a:p>
            <a:pPr algn="ctr"/>
            <a:r>
              <a:rPr lang="ru-RU" sz="2000" b="1" i="1" dirty="0" smtClean="0">
                <a:solidFill>
                  <a:schemeClr val="tx1"/>
                </a:solidFill>
              </a:rPr>
              <a:t>Содержание, описание, идея:</a:t>
            </a:r>
          </a:p>
        </p:txBody>
      </p:sp>
      <p:sp>
        <p:nvSpPr>
          <p:cNvPr id="35" name="Скругленный прямоугольник 34"/>
          <p:cNvSpPr/>
          <p:nvPr/>
        </p:nvSpPr>
        <p:spPr>
          <a:xfrm>
            <a:off x="322118" y="1587344"/>
            <a:ext cx="4145973" cy="978976"/>
          </a:xfrm>
          <a:prstGeom prst="roundRect">
            <a:avLst>
              <a:gd name="adj" fmla="val 6901"/>
            </a:avLst>
          </a:prstGeom>
          <a:solidFill>
            <a:schemeClr val="bg1"/>
          </a:solidFill>
          <a:ln>
            <a:solidFill>
              <a:srgbClr val="FF0000"/>
            </a:solidFill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ru-RU" sz="1600" b="1" i="1" dirty="0" smtClean="0">
                <a:solidFill>
                  <a:schemeClr val="tx1"/>
                </a:solidFill>
              </a:rPr>
              <a:t>Наименование, краткое описание проекта</a:t>
            </a:r>
            <a:r>
              <a:rPr lang="ru-RU" sz="1600" dirty="0" smtClean="0">
                <a:solidFill>
                  <a:schemeClr val="tx1"/>
                </a:solidFill>
              </a:rPr>
              <a:t>______________________________</a:t>
            </a:r>
          </a:p>
          <a:p>
            <a:r>
              <a:rPr lang="ru-RU" sz="1200" i="1" dirty="0" smtClean="0">
                <a:solidFill>
                  <a:schemeClr val="tx1"/>
                </a:solidFill>
              </a:rPr>
              <a:t>______________________________________________________________________________________________________</a:t>
            </a:r>
            <a:endParaRPr lang="en-US" sz="1200" i="1" dirty="0" smtClean="0">
              <a:solidFill>
                <a:schemeClr val="tx1"/>
              </a:solidFill>
            </a:endParaRPr>
          </a:p>
          <a:p>
            <a:pPr algn="ctr"/>
            <a:endParaRPr lang="ru-RU" sz="1400" i="1" dirty="0">
              <a:solidFill>
                <a:schemeClr val="tx1"/>
              </a:solidFill>
            </a:endParaRPr>
          </a:p>
        </p:txBody>
      </p:sp>
      <p:sp>
        <p:nvSpPr>
          <p:cNvPr id="36" name="Скругленный прямоугольник 35"/>
          <p:cNvSpPr/>
          <p:nvPr/>
        </p:nvSpPr>
        <p:spPr>
          <a:xfrm>
            <a:off x="322117" y="2693895"/>
            <a:ext cx="4145973" cy="3239314"/>
          </a:xfrm>
          <a:prstGeom prst="roundRect">
            <a:avLst>
              <a:gd name="adj" fmla="val 6901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t"/>
          <a:lstStyle/>
          <a:p>
            <a:pPr algn="ctr">
              <a:lnSpc>
                <a:spcPts val="1500"/>
              </a:lnSpc>
            </a:pPr>
            <a:r>
              <a:rPr lang="ru-RU" sz="1600" b="1" i="1" dirty="0" smtClean="0">
                <a:solidFill>
                  <a:schemeClr val="tx1"/>
                </a:solidFill>
              </a:rPr>
              <a:t>Преимущества проекта*</a:t>
            </a:r>
          </a:p>
          <a:p>
            <a:pPr>
              <a:lnSpc>
                <a:spcPts val="1200"/>
              </a:lnSpc>
            </a:pPr>
            <a:r>
              <a:rPr lang="ru-RU" sz="1200" i="1" dirty="0" smtClean="0">
                <a:solidFill>
                  <a:schemeClr val="tx1"/>
                </a:solidFill>
              </a:rPr>
              <a:t>1) ___________________________________________________</a:t>
            </a:r>
          </a:p>
          <a:p>
            <a:pPr>
              <a:lnSpc>
                <a:spcPts val="1200"/>
              </a:lnSpc>
            </a:pPr>
            <a:r>
              <a:rPr lang="ru-RU" sz="1200" i="1" dirty="0" smtClean="0">
                <a:solidFill>
                  <a:schemeClr val="tx1"/>
                </a:solidFill>
              </a:rPr>
              <a:t>    ____________________________________________________</a:t>
            </a:r>
          </a:p>
          <a:p>
            <a:pPr>
              <a:lnSpc>
                <a:spcPts val="1200"/>
              </a:lnSpc>
            </a:pPr>
            <a:r>
              <a:rPr lang="ru-RU" sz="1200" i="1" dirty="0" smtClean="0">
                <a:solidFill>
                  <a:schemeClr val="tx1"/>
                </a:solidFill>
              </a:rPr>
              <a:t>2) ____________________________________________________</a:t>
            </a:r>
          </a:p>
          <a:p>
            <a:pPr>
              <a:lnSpc>
                <a:spcPts val="1200"/>
              </a:lnSpc>
            </a:pPr>
            <a:r>
              <a:rPr lang="ru-RU" sz="1200" i="1" dirty="0" smtClean="0">
                <a:solidFill>
                  <a:schemeClr val="tx1"/>
                </a:solidFill>
              </a:rPr>
              <a:t>    ____________________________________________________</a:t>
            </a:r>
          </a:p>
          <a:p>
            <a:pPr>
              <a:lnSpc>
                <a:spcPts val="1200"/>
              </a:lnSpc>
            </a:pPr>
            <a:r>
              <a:rPr lang="ru-RU" sz="1200" i="1" dirty="0">
                <a:solidFill>
                  <a:schemeClr val="tx1"/>
                </a:solidFill>
              </a:rPr>
              <a:t>3</a:t>
            </a:r>
            <a:r>
              <a:rPr lang="ru-RU" sz="1200" i="1" dirty="0" smtClean="0">
                <a:solidFill>
                  <a:schemeClr val="tx1"/>
                </a:solidFill>
              </a:rPr>
              <a:t>) ____________________________________________________</a:t>
            </a:r>
          </a:p>
          <a:p>
            <a:pPr>
              <a:lnSpc>
                <a:spcPts val="1200"/>
              </a:lnSpc>
            </a:pPr>
            <a:r>
              <a:rPr lang="ru-RU" sz="1200" i="1" dirty="0" smtClean="0">
                <a:solidFill>
                  <a:schemeClr val="tx1"/>
                </a:solidFill>
              </a:rPr>
              <a:t>     ____________________________________________________</a:t>
            </a:r>
          </a:p>
          <a:p>
            <a:pPr>
              <a:lnSpc>
                <a:spcPts val="1200"/>
              </a:lnSpc>
            </a:pPr>
            <a:r>
              <a:rPr lang="ru-RU" sz="1200" i="1" dirty="0" smtClean="0">
                <a:solidFill>
                  <a:schemeClr val="tx1"/>
                </a:solidFill>
              </a:rPr>
              <a:t>4) ____________________________________________________</a:t>
            </a:r>
          </a:p>
          <a:p>
            <a:pPr>
              <a:lnSpc>
                <a:spcPts val="1200"/>
              </a:lnSpc>
            </a:pPr>
            <a:r>
              <a:rPr lang="ru-RU" sz="1200" i="1" dirty="0">
                <a:solidFill>
                  <a:schemeClr val="tx1"/>
                </a:solidFill>
              </a:rPr>
              <a:t> </a:t>
            </a:r>
            <a:r>
              <a:rPr lang="ru-RU" sz="1200" i="1" dirty="0" smtClean="0">
                <a:solidFill>
                  <a:schemeClr val="tx1"/>
                </a:solidFill>
              </a:rPr>
              <a:t>    ____________________________________________________</a:t>
            </a:r>
          </a:p>
          <a:p>
            <a:pPr>
              <a:lnSpc>
                <a:spcPts val="1200"/>
              </a:lnSpc>
            </a:pPr>
            <a:r>
              <a:rPr lang="ru-RU" sz="1200" i="1" dirty="0" smtClean="0">
                <a:solidFill>
                  <a:schemeClr val="tx1"/>
                </a:solidFill>
              </a:rPr>
              <a:t>5) ____________________________________________________</a:t>
            </a:r>
          </a:p>
          <a:p>
            <a:pPr>
              <a:lnSpc>
                <a:spcPts val="1200"/>
              </a:lnSpc>
            </a:pPr>
            <a:r>
              <a:rPr lang="ru-RU" sz="1200" i="1" dirty="0">
                <a:solidFill>
                  <a:schemeClr val="tx1"/>
                </a:solidFill>
              </a:rPr>
              <a:t> </a:t>
            </a:r>
            <a:r>
              <a:rPr lang="ru-RU" sz="1200" i="1" dirty="0" smtClean="0">
                <a:solidFill>
                  <a:schemeClr val="tx1"/>
                </a:solidFill>
              </a:rPr>
              <a:t>   </a:t>
            </a:r>
            <a:endParaRPr lang="ru-RU" sz="1100" i="1" dirty="0">
              <a:solidFill>
                <a:schemeClr val="tx1"/>
              </a:solidFill>
            </a:endParaRPr>
          </a:p>
        </p:txBody>
      </p:sp>
      <p:sp>
        <p:nvSpPr>
          <p:cNvPr id="38" name="Скругленный прямоугольник 37"/>
          <p:cNvSpPr/>
          <p:nvPr/>
        </p:nvSpPr>
        <p:spPr>
          <a:xfrm>
            <a:off x="4619517" y="1164481"/>
            <a:ext cx="4306274" cy="4934983"/>
          </a:xfrm>
          <a:prstGeom prst="roundRect">
            <a:avLst>
              <a:gd name="adj" fmla="val 629"/>
            </a:avLst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tIns="0" rtlCol="0" anchor="t"/>
          <a:lstStyle/>
          <a:p>
            <a:pPr algn="ctr"/>
            <a:r>
              <a:rPr lang="ru-RU" sz="2000" b="1" i="1" dirty="0" smtClean="0">
                <a:solidFill>
                  <a:schemeClr val="tx1"/>
                </a:solidFill>
              </a:rPr>
              <a:t>Сбыт:</a:t>
            </a:r>
          </a:p>
        </p:txBody>
      </p:sp>
      <p:sp>
        <p:nvSpPr>
          <p:cNvPr id="39" name="Скругленный прямоугольник 38"/>
          <p:cNvSpPr/>
          <p:nvPr/>
        </p:nvSpPr>
        <p:spPr>
          <a:xfrm>
            <a:off x="4688262" y="1490354"/>
            <a:ext cx="4154402" cy="1938731"/>
          </a:xfrm>
          <a:prstGeom prst="roundRect">
            <a:avLst>
              <a:gd name="adj" fmla="val 6901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>
              <a:lnSpc>
                <a:spcPct val="150000"/>
              </a:lnSpc>
            </a:pPr>
            <a:r>
              <a:rPr lang="ru-RU" sz="1600" b="1" i="1" u="sng" dirty="0" smtClean="0">
                <a:solidFill>
                  <a:schemeClr val="tx1"/>
                </a:solidFill>
              </a:rPr>
              <a:t>Потенциальные    потребители    товаров  (работ, услуг):</a:t>
            </a:r>
            <a:r>
              <a:rPr lang="ru-RU" sz="1400" i="1" u="sng" dirty="0" smtClean="0">
                <a:solidFill>
                  <a:schemeClr val="tx1"/>
                </a:solidFill>
              </a:rPr>
              <a:t>______________________________</a:t>
            </a:r>
            <a:endParaRPr lang="ru-RU" sz="1400" i="1" dirty="0" smtClean="0">
              <a:solidFill>
                <a:schemeClr val="tx1"/>
              </a:solidFill>
            </a:endParaRPr>
          </a:p>
          <a:p>
            <a:pPr algn="ctr">
              <a:lnSpc>
                <a:spcPct val="150000"/>
              </a:lnSpc>
            </a:pPr>
            <a:r>
              <a:rPr lang="ru-RU" sz="1400" i="1" dirty="0" smtClean="0">
                <a:solidFill>
                  <a:schemeClr val="tx1"/>
                </a:solidFill>
              </a:rPr>
              <a:t>____________________________________________________________________________________________________________________________________________________________________________________</a:t>
            </a:r>
            <a:endParaRPr lang="ru-RU" sz="1400" i="1" dirty="0">
              <a:solidFill>
                <a:schemeClr val="tx1"/>
              </a:solidFill>
            </a:endParaRPr>
          </a:p>
        </p:txBody>
      </p:sp>
      <p:sp>
        <p:nvSpPr>
          <p:cNvPr id="41" name="Прямоугольник 40"/>
          <p:cNvSpPr/>
          <p:nvPr/>
        </p:nvSpPr>
        <p:spPr>
          <a:xfrm>
            <a:off x="-6383" y="6373860"/>
            <a:ext cx="9028511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000"/>
              </a:lnSpc>
            </a:pPr>
            <a:r>
              <a:rPr lang="ru-RU" sz="1000" dirty="0">
                <a:solidFill>
                  <a:schemeClr val="bg1"/>
                </a:solidFill>
              </a:rPr>
              <a:t>* Могут указываться актуальность и преимущества продукции, планируемой к выпуску в рамках инвестиционного проекта, основные конкурентные преимущества и иные отличительные особенности проекта.</a:t>
            </a:r>
          </a:p>
          <a:p>
            <a:pPr>
              <a:lnSpc>
                <a:spcPts val="1000"/>
              </a:lnSpc>
            </a:pPr>
            <a:endParaRPr lang="ru-RU" sz="1000" dirty="0">
              <a:solidFill>
                <a:schemeClr val="bg1"/>
              </a:solidFill>
            </a:endParaRPr>
          </a:p>
        </p:txBody>
      </p:sp>
      <p:sp>
        <p:nvSpPr>
          <p:cNvPr id="43" name="Скругленный прямоугольник 42"/>
          <p:cNvSpPr/>
          <p:nvPr/>
        </p:nvSpPr>
        <p:spPr>
          <a:xfrm>
            <a:off x="4695453" y="4301521"/>
            <a:ext cx="4154402" cy="1716467"/>
          </a:xfrm>
          <a:prstGeom prst="roundRect">
            <a:avLst>
              <a:gd name="adj" fmla="val 6901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>
              <a:lnSpc>
                <a:spcPct val="150000"/>
              </a:lnSpc>
            </a:pPr>
            <a:r>
              <a:rPr lang="ru-RU" sz="1600" b="1" i="1" u="sng" dirty="0" smtClean="0">
                <a:solidFill>
                  <a:schemeClr val="tx1"/>
                </a:solidFill>
              </a:rPr>
              <a:t>Предприятия-партнеры, заключенные договоры</a:t>
            </a:r>
            <a:r>
              <a:rPr lang="ru-RU" sz="1400" b="1" i="1" u="sng" dirty="0" smtClean="0">
                <a:solidFill>
                  <a:schemeClr val="tx1"/>
                </a:solidFill>
              </a:rPr>
              <a:t>: </a:t>
            </a:r>
            <a:r>
              <a:rPr lang="ru-RU" sz="1400" i="1" u="sng" dirty="0" smtClean="0">
                <a:solidFill>
                  <a:schemeClr val="tx1"/>
                </a:solidFill>
              </a:rPr>
              <a:t>__________________________________</a:t>
            </a:r>
            <a:endParaRPr lang="ru-RU" sz="1400" i="1" dirty="0" smtClean="0">
              <a:solidFill>
                <a:schemeClr val="tx1"/>
              </a:solidFill>
            </a:endParaRPr>
          </a:p>
          <a:p>
            <a:pPr algn="ctr">
              <a:lnSpc>
                <a:spcPct val="150000"/>
              </a:lnSpc>
            </a:pPr>
            <a:r>
              <a:rPr lang="ru-RU" sz="1400" i="1" dirty="0" smtClean="0">
                <a:solidFill>
                  <a:schemeClr val="tx1"/>
                </a:solidFill>
              </a:rPr>
              <a:t>_________________________________________________________________________________________</a:t>
            </a:r>
            <a:endParaRPr lang="ru-RU" sz="1400" i="1" dirty="0">
              <a:solidFill>
                <a:schemeClr val="tx1"/>
              </a:solidFill>
            </a:endParaRPr>
          </a:p>
        </p:txBody>
      </p:sp>
      <p:sp>
        <p:nvSpPr>
          <p:cNvPr id="44" name="Скругленный прямоугольник 43"/>
          <p:cNvSpPr/>
          <p:nvPr/>
        </p:nvSpPr>
        <p:spPr>
          <a:xfrm>
            <a:off x="4688262" y="3525591"/>
            <a:ext cx="4136586" cy="679424"/>
          </a:xfrm>
          <a:prstGeom prst="roundRect">
            <a:avLst>
              <a:gd name="adj" fmla="val 6901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ru-RU" sz="1600" b="1" i="1" u="sng" dirty="0" smtClean="0">
                <a:solidFill>
                  <a:schemeClr val="tx1"/>
                </a:solidFill>
              </a:rPr>
              <a:t>Объем среднегодового спроса:</a:t>
            </a:r>
          </a:p>
          <a:p>
            <a:pPr algn="ctr"/>
            <a:r>
              <a:rPr lang="ru-RU" sz="1400" b="1" i="1" u="sng" dirty="0" smtClean="0">
                <a:solidFill>
                  <a:schemeClr val="tx1"/>
                </a:solidFill>
              </a:rPr>
              <a:t>___________________________</a:t>
            </a:r>
            <a:endParaRPr lang="ru-RU" sz="1400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05985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Прямоугольник 29"/>
          <p:cNvSpPr/>
          <p:nvPr/>
        </p:nvSpPr>
        <p:spPr>
          <a:xfrm>
            <a:off x="1" y="405717"/>
            <a:ext cx="9144000" cy="581723"/>
          </a:xfrm>
          <a:prstGeom prst="rect">
            <a:avLst/>
          </a:prstGeom>
          <a:solidFill>
            <a:schemeClr val="bg1">
              <a:alpha val="59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712"/>
          </a:p>
        </p:txBody>
      </p:sp>
      <p:sp>
        <p:nvSpPr>
          <p:cNvPr id="31" name="TextBox 30"/>
          <p:cNvSpPr txBox="1"/>
          <p:nvPr/>
        </p:nvSpPr>
        <p:spPr>
          <a:xfrm>
            <a:off x="2" y="458773"/>
            <a:ext cx="9123418" cy="502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664" dirty="0" smtClean="0"/>
              <a:t>Показатели инвестиционного проекта</a:t>
            </a:r>
            <a:endParaRPr lang="ru-RU" sz="2664" dirty="0"/>
          </a:p>
        </p:txBody>
      </p:sp>
      <p:sp>
        <p:nvSpPr>
          <p:cNvPr id="15" name="TextBox 14"/>
          <p:cNvSpPr txBox="1"/>
          <p:nvPr/>
        </p:nvSpPr>
        <p:spPr>
          <a:xfrm>
            <a:off x="5878289" y="21378"/>
            <a:ext cx="32451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dirty="0">
                <a:solidFill>
                  <a:schemeClr val="bg1">
                    <a:lumMod val="50000"/>
                  </a:schemeClr>
                </a:solidFill>
              </a:rPr>
              <a:t>Типовой макет презентации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65315" y="1153595"/>
            <a:ext cx="3276600" cy="95395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>
              <a:lnSpc>
                <a:spcPts val="1900"/>
              </a:lnSpc>
            </a:pPr>
            <a:r>
              <a:rPr lang="ru-RU" dirty="0" smtClean="0"/>
              <a:t>Место реализации проекта: ___________________________</a:t>
            </a:r>
          </a:p>
          <a:p>
            <a:pPr algn="ctr">
              <a:lnSpc>
                <a:spcPts val="1500"/>
              </a:lnSpc>
            </a:pPr>
            <a:r>
              <a:rPr lang="ru-RU" sz="1050" dirty="0" smtClean="0"/>
              <a:t>(</a:t>
            </a:r>
            <a:r>
              <a:rPr lang="ru-RU" sz="1050" i="1" dirty="0" smtClean="0"/>
              <a:t>наименование муниципального образования</a:t>
            </a:r>
            <a:r>
              <a:rPr lang="ru-RU" sz="1050" dirty="0" smtClean="0"/>
              <a:t>)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3419006" y="1153594"/>
            <a:ext cx="2774965" cy="94862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>
              <a:spcBef>
                <a:spcPts val="1200"/>
              </a:spcBef>
            </a:pPr>
            <a:r>
              <a:rPr lang="ru-RU" dirty="0" smtClean="0"/>
              <a:t>Срок реализации проекта:</a:t>
            </a:r>
          </a:p>
          <a:p>
            <a:pPr algn="ctr">
              <a:spcBef>
                <a:spcPts val="1200"/>
              </a:spcBef>
            </a:pPr>
            <a:r>
              <a:rPr lang="ru-RU" dirty="0" smtClean="0"/>
              <a:t>______ - ______ гг.</a:t>
            </a:r>
          </a:p>
        </p:txBody>
      </p:sp>
      <p:sp>
        <p:nvSpPr>
          <p:cNvPr id="17" name="Прямоугольник 16"/>
          <p:cNvSpPr/>
          <p:nvPr/>
        </p:nvSpPr>
        <p:spPr>
          <a:xfrm>
            <a:off x="6269573" y="1153595"/>
            <a:ext cx="2777645" cy="94862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>
              <a:lnSpc>
                <a:spcPts val="1900"/>
              </a:lnSpc>
            </a:pPr>
            <a:r>
              <a:rPr lang="ru-RU" dirty="0" smtClean="0"/>
              <a:t>Стадия реализации проекта: ______________</a:t>
            </a:r>
          </a:p>
          <a:p>
            <a:pPr>
              <a:lnSpc>
                <a:spcPts val="1900"/>
              </a:lnSpc>
            </a:pPr>
            <a:r>
              <a:rPr lang="ru-RU" dirty="0" smtClean="0"/>
              <a:t>______________________</a:t>
            </a:r>
            <a:r>
              <a:rPr lang="ru-RU" baseline="20000" dirty="0" smtClean="0"/>
              <a:t>*</a:t>
            </a: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3527928" y="2301038"/>
            <a:ext cx="5494199" cy="3954289"/>
          </a:xfrm>
          <a:prstGeom prst="roundRect">
            <a:avLst>
              <a:gd name="adj" fmla="val 3042"/>
            </a:avLst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tIns="0" rtlCol="0" anchor="t"/>
          <a:lstStyle/>
          <a:p>
            <a:pPr algn="ctr"/>
            <a:r>
              <a:rPr lang="ru-RU" sz="2000" b="1" i="1" dirty="0" smtClean="0">
                <a:solidFill>
                  <a:schemeClr val="tx1"/>
                </a:solidFill>
              </a:rPr>
              <a:t>Экономические показатели проекта:</a:t>
            </a:r>
          </a:p>
          <a:p>
            <a:pPr algn="ctr"/>
            <a:endParaRPr lang="ru-RU" sz="1400" b="1" i="1" dirty="0" smtClean="0">
              <a:solidFill>
                <a:schemeClr val="tx1"/>
              </a:solidFill>
            </a:endParaRPr>
          </a:p>
          <a:p>
            <a:pPr>
              <a:spcBef>
                <a:spcPts val="600"/>
              </a:spcBef>
            </a:pPr>
            <a:endParaRPr lang="ru-RU" sz="1400" i="1" dirty="0" smtClean="0">
              <a:solidFill>
                <a:schemeClr val="tx1"/>
              </a:solidFill>
            </a:endParaRPr>
          </a:p>
          <a:p>
            <a:pPr>
              <a:spcBef>
                <a:spcPts val="600"/>
              </a:spcBef>
            </a:pPr>
            <a:endParaRPr lang="ru-RU" sz="1400" i="1" dirty="0">
              <a:solidFill>
                <a:schemeClr val="tx1"/>
              </a:solidFill>
            </a:endParaRPr>
          </a:p>
          <a:p>
            <a:pPr>
              <a:spcBef>
                <a:spcPts val="600"/>
              </a:spcBef>
            </a:pPr>
            <a:endParaRPr lang="ru-RU" sz="1400" i="1" dirty="0" smtClean="0">
              <a:solidFill>
                <a:schemeClr val="tx1"/>
              </a:solidFill>
            </a:endParaRPr>
          </a:p>
          <a:p>
            <a:pPr>
              <a:spcBef>
                <a:spcPts val="600"/>
              </a:spcBef>
            </a:pPr>
            <a:endParaRPr lang="ru-RU" sz="1400" i="1" dirty="0">
              <a:solidFill>
                <a:schemeClr val="tx1"/>
              </a:solidFill>
            </a:endParaRPr>
          </a:p>
          <a:p>
            <a:pPr>
              <a:spcBef>
                <a:spcPts val="600"/>
              </a:spcBef>
            </a:pPr>
            <a:endParaRPr lang="ru-RU" sz="1400" i="1" dirty="0" smtClean="0">
              <a:solidFill>
                <a:schemeClr val="tx1"/>
              </a:solidFill>
            </a:endParaRPr>
          </a:p>
          <a:p>
            <a:pPr>
              <a:spcBef>
                <a:spcPts val="600"/>
              </a:spcBef>
            </a:pPr>
            <a:endParaRPr lang="ru-RU" sz="1400" i="1" dirty="0">
              <a:solidFill>
                <a:schemeClr val="tx1"/>
              </a:solidFill>
            </a:endParaRPr>
          </a:p>
          <a:p>
            <a:pPr>
              <a:spcBef>
                <a:spcPts val="600"/>
              </a:spcBef>
            </a:pPr>
            <a:endParaRPr lang="ru-RU" sz="1400" i="1" dirty="0" smtClean="0">
              <a:solidFill>
                <a:schemeClr val="tx1"/>
              </a:solidFill>
            </a:endParaRPr>
          </a:p>
          <a:p>
            <a:pPr>
              <a:spcBef>
                <a:spcPts val="600"/>
              </a:spcBef>
            </a:pPr>
            <a:endParaRPr lang="ru-RU" sz="1400" i="1" dirty="0">
              <a:solidFill>
                <a:schemeClr val="tx1"/>
              </a:solidFill>
            </a:endParaRPr>
          </a:p>
          <a:p>
            <a:pPr>
              <a:spcBef>
                <a:spcPts val="600"/>
              </a:spcBef>
            </a:pPr>
            <a:endParaRPr lang="ru-RU" sz="1400" i="1" dirty="0" smtClean="0">
              <a:solidFill>
                <a:schemeClr val="tx1"/>
              </a:solidFill>
            </a:endParaRPr>
          </a:p>
          <a:p>
            <a:pPr>
              <a:spcBef>
                <a:spcPts val="600"/>
              </a:spcBef>
            </a:pPr>
            <a:endParaRPr lang="ru-RU" sz="1400" i="1" dirty="0" smtClean="0">
              <a:solidFill>
                <a:schemeClr val="tx1"/>
              </a:solidFill>
            </a:endParaRPr>
          </a:p>
          <a:p>
            <a:pPr algn="ctr">
              <a:spcBef>
                <a:spcPts val="900"/>
              </a:spcBef>
            </a:pPr>
            <a:r>
              <a:rPr lang="ru-RU" b="1" i="1" dirty="0" smtClean="0">
                <a:solidFill>
                  <a:schemeClr val="tx1"/>
                </a:solidFill>
              </a:rPr>
              <a:t>Срок окупаемости ─  ______ лет</a:t>
            </a:r>
          </a:p>
          <a:p>
            <a:endParaRPr lang="ru-RU" sz="1400" i="1" dirty="0">
              <a:solidFill>
                <a:schemeClr val="tx1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914215" y="2789298"/>
            <a:ext cx="14151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dirty="0" smtClean="0"/>
              <a:t>Показатель:</a:t>
            </a:r>
            <a:endParaRPr lang="ru-RU" sz="1400" dirty="0"/>
          </a:p>
        </p:txBody>
      </p:sp>
      <p:sp>
        <p:nvSpPr>
          <p:cNvPr id="20" name="TextBox 19"/>
          <p:cNvSpPr txBox="1"/>
          <p:nvPr/>
        </p:nvSpPr>
        <p:spPr>
          <a:xfrm>
            <a:off x="5854081" y="2696379"/>
            <a:ext cx="1230713" cy="5155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1100"/>
              </a:lnSpc>
            </a:pPr>
            <a:r>
              <a:rPr lang="ru-RU" sz="1400" dirty="0" smtClean="0"/>
              <a:t>Значение до реализации проекта:</a:t>
            </a:r>
            <a:endParaRPr lang="ru-RU" sz="1400" dirty="0"/>
          </a:p>
        </p:txBody>
      </p:sp>
      <p:sp>
        <p:nvSpPr>
          <p:cNvPr id="21" name="TextBox 20"/>
          <p:cNvSpPr txBox="1"/>
          <p:nvPr/>
        </p:nvSpPr>
        <p:spPr>
          <a:xfrm>
            <a:off x="7585187" y="2685943"/>
            <a:ext cx="1418582" cy="5155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1100"/>
              </a:lnSpc>
            </a:pPr>
            <a:r>
              <a:rPr lang="ru-RU" sz="1400" dirty="0" smtClean="0"/>
              <a:t>Значение после реализации проекта:</a:t>
            </a:r>
            <a:endParaRPr lang="ru-RU" sz="1400" dirty="0"/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3694829" y="3282670"/>
            <a:ext cx="1853916" cy="425312"/>
          </a:xfrm>
          <a:prstGeom prst="roundRect">
            <a:avLst>
              <a:gd name="adj" fmla="val 6901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ru-RU" sz="1400" i="1" dirty="0" smtClean="0">
                <a:solidFill>
                  <a:schemeClr val="tx1"/>
                </a:solidFill>
              </a:rPr>
              <a:t>Мощность (объем производства)</a:t>
            </a:r>
            <a:endParaRPr lang="ru-RU" sz="1400" i="1" dirty="0">
              <a:solidFill>
                <a:schemeClr val="tx1"/>
              </a:solidFill>
            </a:endParaRPr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5899452" y="3289140"/>
            <a:ext cx="1139973" cy="445451"/>
          </a:xfrm>
          <a:prstGeom prst="roundRect">
            <a:avLst>
              <a:gd name="adj" fmla="val 6901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>
              <a:lnSpc>
                <a:spcPts val="1300"/>
              </a:lnSpc>
            </a:pPr>
            <a:r>
              <a:rPr lang="ru-RU" sz="1100" i="1" dirty="0" smtClean="0">
                <a:solidFill>
                  <a:schemeClr val="tx1"/>
                </a:solidFill>
              </a:rPr>
              <a:t>__________</a:t>
            </a:r>
            <a:endParaRPr lang="ru-RU" sz="1100" i="1" dirty="0">
              <a:solidFill>
                <a:schemeClr val="tx1"/>
              </a:solidFill>
            </a:endParaRPr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7683952" y="3292146"/>
            <a:ext cx="1161136" cy="439440"/>
          </a:xfrm>
          <a:prstGeom prst="roundRect">
            <a:avLst>
              <a:gd name="adj" fmla="val 6901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>
              <a:lnSpc>
                <a:spcPts val="1300"/>
              </a:lnSpc>
            </a:pPr>
            <a:r>
              <a:rPr lang="ru-RU" sz="1100" i="1" dirty="0" smtClean="0">
                <a:solidFill>
                  <a:schemeClr val="tx1"/>
                </a:solidFill>
              </a:rPr>
              <a:t>__________</a:t>
            </a:r>
            <a:endParaRPr lang="ru-RU" sz="1100" i="1" dirty="0">
              <a:solidFill>
                <a:schemeClr val="tx1"/>
              </a:solidFill>
            </a:endParaRPr>
          </a:p>
        </p:txBody>
      </p:sp>
      <p:sp>
        <p:nvSpPr>
          <p:cNvPr id="25" name="Штриховая стрелка вправо 24"/>
          <p:cNvSpPr/>
          <p:nvPr/>
        </p:nvSpPr>
        <p:spPr>
          <a:xfrm>
            <a:off x="7205037" y="3401577"/>
            <a:ext cx="313302" cy="199010"/>
          </a:xfrm>
          <a:prstGeom prst="stripedRightArrow">
            <a:avLst/>
          </a:prstGeom>
          <a:ln w="31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Скругленный прямоугольник 25"/>
          <p:cNvSpPr/>
          <p:nvPr/>
        </p:nvSpPr>
        <p:spPr>
          <a:xfrm>
            <a:off x="3695329" y="3928623"/>
            <a:ext cx="1853416" cy="425312"/>
          </a:xfrm>
          <a:prstGeom prst="roundRect">
            <a:avLst>
              <a:gd name="adj" fmla="val 6901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>
              <a:lnSpc>
                <a:spcPts val="1100"/>
              </a:lnSpc>
            </a:pPr>
            <a:r>
              <a:rPr lang="ru-RU" sz="1400" i="1" dirty="0" smtClean="0">
                <a:solidFill>
                  <a:schemeClr val="tx1"/>
                </a:solidFill>
              </a:rPr>
              <a:t>Выручка от реализации</a:t>
            </a:r>
            <a:endParaRPr lang="ru-RU" sz="1400" i="1" dirty="0">
              <a:solidFill>
                <a:schemeClr val="tx1"/>
              </a:solidFill>
            </a:endParaRPr>
          </a:p>
        </p:txBody>
      </p:sp>
      <p:sp>
        <p:nvSpPr>
          <p:cNvPr id="27" name="Скругленный прямоугольник 26"/>
          <p:cNvSpPr/>
          <p:nvPr/>
        </p:nvSpPr>
        <p:spPr>
          <a:xfrm>
            <a:off x="5893302" y="3920234"/>
            <a:ext cx="1134695" cy="445451"/>
          </a:xfrm>
          <a:prstGeom prst="roundRect">
            <a:avLst>
              <a:gd name="adj" fmla="val 6901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>
              <a:lnSpc>
                <a:spcPts val="1300"/>
              </a:lnSpc>
            </a:pPr>
            <a:r>
              <a:rPr lang="ru-RU" sz="1100" i="1" dirty="0">
                <a:solidFill>
                  <a:schemeClr val="tx1"/>
                </a:solidFill>
              </a:rPr>
              <a:t>__________</a:t>
            </a:r>
          </a:p>
        </p:txBody>
      </p:sp>
      <p:sp>
        <p:nvSpPr>
          <p:cNvPr id="28" name="Скругленный прямоугольник 27"/>
          <p:cNvSpPr/>
          <p:nvPr/>
        </p:nvSpPr>
        <p:spPr>
          <a:xfrm>
            <a:off x="7695380" y="3926245"/>
            <a:ext cx="1149708" cy="439440"/>
          </a:xfrm>
          <a:prstGeom prst="roundRect">
            <a:avLst>
              <a:gd name="adj" fmla="val 6901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>
              <a:lnSpc>
                <a:spcPts val="1300"/>
              </a:lnSpc>
            </a:pPr>
            <a:r>
              <a:rPr lang="ru-RU" sz="1100" i="1" dirty="0">
                <a:solidFill>
                  <a:schemeClr val="tx1"/>
                </a:solidFill>
              </a:rPr>
              <a:t>__________</a:t>
            </a:r>
          </a:p>
        </p:txBody>
      </p:sp>
      <p:sp>
        <p:nvSpPr>
          <p:cNvPr id="29" name="Штриховая стрелка вправо 28"/>
          <p:cNvSpPr/>
          <p:nvPr/>
        </p:nvSpPr>
        <p:spPr>
          <a:xfrm>
            <a:off x="7205037" y="4041774"/>
            <a:ext cx="313302" cy="199010"/>
          </a:xfrm>
          <a:prstGeom prst="stripedRightArrow">
            <a:avLst/>
          </a:prstGeom>
          <a:ln w="31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Скругленный прямоугольник 31"/>
          <p:cNvSpPr/>
          <p:nvPr/>
        </p:nvSpPr>
        <p:spPr>
          <a:xfrm>
            <a:off x="3694829" y="4617358"/>
            <a:ext cx="1853916" cy="425312"/>
          </a:xfrm>
          <a:prstGeom prst="roundRect">
            <a:avLst>
              <a:gd name="adj" fmla="val 6901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>
              <a:lnSpc>
                <a:spcPts val="1100"/>
              </a:lnSpc>
            </a:pPr>
            <a:r>
              <a:rPr lang="ru-RU" sz="1400" i="1" dirty="0" smtClean="0">
                <a:solidFill>
                  <a:schemeClr val="tx1"/>
                </a:solidFill>
              </a:rPr>
              <a:t>Прибыль</a:t>
            </a:r>
            <a:endParaRPr lang="ru-RU" sz="1400" i="1" dirty="0">
              <a:solidFill>
                <a:schemeClr val="tx1"/>
              </a:solidFill>
            </a:endParaRPr>
          </a:p>
        </p:txBody>
      </p:sp>
      <p:sp>
        <p:nvSpPr>
          <p:cNvPr id="33" name="Скругленный прямоугольник 32"/>
          <p:cNvSpPr/>
          <p:nvPr/>
        </p:nvSpPr>
        <p:spPr>
          <a:xfrm>
            <a:off x="5885751" y="4599222"/>
            <a:ext cx="1142246" cy="445451"/>
          </a:xfrm>
          <a:prstGeom prst="roundRect">
            <a:avLst>
              <a:gd name="adj" fmla="val 6901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>
              <a:lnSpc>
                <a:spcPts val="1300"/>
              </a:lnSpc>
            </a:pPr>
            <a:r>
              <a:rPr lang="ru-RU" sz="1100" i="1" dirty="0">
                <a:solidFill>
                  <a:schemeClr val="tx1"/>
                </a:solidFill>
              </a:rPr>
              <a:t>__________</a:t>
            </a:r>
          </a:p>
        </p:txBody>
      </p:sp>
      <p:sp>
        <p:nvSpPr>
          <p:cNvPr id="34" name="Скругленный прямоугольник 33"/>
          <p:cNvSpPr/>
          <p:nvPr/>
        </p:nvSpPr>
        <p:spPr>
          <a:xfrm>
            <a:off x="7695380" y="4602704"/>
            <a:ext cx="1149708" cy="439440"/>
          </a:xfrm>
          <a:prstGeom prst="roundRect">
            <a:avLst>
              <a:gd name="adj" fmla="val 6901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>
              <a:lnSpc>
                <a:spcPts val="1300"/>
              </a:lnSpc>
            </a:pPr>
            <a:r>
              <a:rPr lang="ru-RU" sz="1100" i="1" dirty="0">
                <a:solidFill>
                  <a:schemeClr val="tx1"/>
                </a:solidFill>
              </a:rPr>
              <a:t>__________</a:t>
            </a:r>
          </a:p>
        </p:txBody>
      </p:sp>
      <p:sp>
        <p:nvSpPr>
          <p:cNvPr id="37" name="Штриховая стрелка вправо 36"/>
          <p:cNvSpPr/>
          <p:nvPr/>
        </p:nvSpPr>
        <p:spPr>
          <a:xfrm>
            <a:off x="7205037" y="4730509"/>
            <a:ext cx="313302" cy="199010"/>
          </a:xfrm>
          <a:prstGeom prst="stripedRightArrow">
            <a:avLst/>
          </a:prstGeom>
          <a:ln w="31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Скругленный прямоугольник 39"/>
          <p:cNvSpPr/>
          <p:nvPr/>
        </p:nvSpPr>
        <p:spPr>
          <a:xfrm>
            <a:off x="3694830" y="5239541"/>
            <a:ext cx="1853915" cy="425312"/>
          </a:xfrm>
          <a:prstGeom prst="roundRect">
            <a:avLst>
              <a:gd name="adj" fmla="val 6901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>
              <a:lnSpc>
                <a:spcPts val="1100"/>
              </a:lnSpc>
            </a:pPr>
            <a:r>
              <a:rPr lang="ru-RU" sz="1400" i="1" dirty="0" smtClean="0">
                <a:solidFill>
                  <a:schemeClr val="tx1"/>
                </a:solidFill>
              </a:rPr>
              <a:t>Рентабельность</a:t>
            </a:r>
            <a:endParaRPr lang="ru-RU" sz="1400" i="1" dirty="0">
              <a:solidFill>
                <a:schemeClr val="tx1"/>
              </a:solidFill>
            </a:endParaRPr>
          </a:p>
        </p:txBody>
      </p:sp>
      <p:sp>
        <p:nvSpPr>
          <p:cNvPr id="42" name="Скругленный прямоугольник 41"/>
          <p:cNvSpPr/>
          <p:nvPr/>
        </p:nvSpPr>
        <p:spPr>
          <a:xfrm>
            <a:off x="5878289" y="5236828"/>
            <a:ext cx="1161136" cy="445451"/>
          </a:xfrm>
          <a:prstGeom prst="roundRect">
            <a:avLst>
              <a:gd name="adj" fmla="val 6901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>
              <a:lnSpc>
                <a:spcPts val="1300"/>
              </a:lnSpc>
            </a:pPr>
            <a:r>
              <a:rPr lang="ru-RU" sz="1100" i="1" dirty="0">
                <a:solidFill>
                  <a:schemeClr val="tx1"/>
                </a:solidFill>
              </a:rPr>
              <a:t>__________</a:t>
            </a:r>
          </a:p>
        </p:txBody>
      </p:sp>
      <p:sp>
        <p:nvSpPr>
          <p:cNvPr id="45" name="Скругленный прямоугольник 44"/>
          <p:cNvSpPr/>
          <p:nvPr/>
        </p:nvSpPr>
        <p:spPr>
          <a:xfrm>
            <a:off x="7695380" y="5239834"/>
            <a:ext cx="1149707" cy="439440"/>
          </a:xfrm>
          <a:prstGeom prst="roundRect">
            <a:avLst>
              <a:gd name="adj" fmla="val 6901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>
              <a:lnSpc>
                <a:spcPts val="1300"/>
              </a:lnSpc>
            </a:pPr>
            <a:r>
              <a:rPr lang="ru-RU" sz="1100" i="1" dirty="0">
                <a:solidFill>
                  <a:schemeClr val="tx1"/>
                </a:solidFill>
              </a:rPr>
              <a:t>__________</a:t>
            </a:r>
          </a:p>
        </p:txBody>
      </p:sp>
      <p:sp>
        <p:nvSpPr>
          <p:cNvPr id="47" name="Штриховая стрелка вправо 46"/>
          <p:cNvSpPr/>
          <p:nvPr/>
        </p:nvSpPr>
        <p:spPr>
          <a:xfrm>
            <a:off x="7205037" y="5349662"/>
            <a:ext cx="313302" cy="199010"/>
          </a:xfrm>
          <a:prstGeom prst="stripedRightArrow">
            <a:avLst/>
          </a:prstGeom>
          <a:ln w="31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1" name="Скругленный прямоугольник 50"/>
          <p:cNvSpPr/>
          <p:nvPr/>
        </p:nvSpPr>
        <p:spPr>
          <a:xfrm>
            <a:off x="65315" y="2287863"/>
            <a:ext cx="3353691" cy="3967464"/>
          </a:xfrm>
          <a:prstGeom prst="roundRect">
            <a:avLst>
              <a:gd name="adj" fmla="val 3042"/>
            </a:avLst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tIns="0" rtlCol="0" anchor="t"/>
          <a:lstStyle/>
          <a:p>
            <a:pPr algn="ctr"/>
            <a:r>
              <a:rPr lang="ru-RU" sz="2000" b="1" i="1" dirty="0" smtClean="0">
                <a:solidFill>
                  <a:schemeClr val="tx1"/>
                </a:solidFill>
              </a:rPr>
              <a:t>Мощностные характеристики проекта:</a:t>
            </a:r>
          </a:p>
        </p:txBody>
      </p:sp>
      <p:sp>
        <p:nvSpPr>
          <p:cNvPr id="52" name="Скругленный прямоугольник 51"/>
          <p:cNvSpPr/>
          <p:nvPr/>
        </p:nvSpPr>
        <p:spPr>
          <a:xfrm>
            <a:off x="132890" y="4379973"/>
            <a:ext cx="3218539" cy="1813009"/>
          </a:xfrm>
          <a:prstGeom prst="roundRect">
            <a:avLst>
              <a:gd name="adj" fmla="val 6901"/>
            </a:avLst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0" rIns="0" rtlCol="0" anchor="t"/>
          <a:lstStyle/>
          <a:p>
            <a:pPr algn="ctr">
              <a:spcAft>
                <a:spcPts val="1200"/>
              </a:spcAft>
            </a:pPr>
            <a:r>
              <a:rPr lang="ru-RU" sz="1400" i="1" u="sng" dirty="0" smtClean="0">
                <a:solidFill>
                  <a:schemeClr val="tx1"/>
                </a:solidFill>
              </a:rPr>
              <a:t>Социальные результаты:</a:t>
            </a:r>
          </a:p>
          <a:p>
            <a:r>
              <a:rPr lang="ru-RU" sz="1100" i="1" dirty="0" smtClean="0">
                <a:solidFill>
                  <a:schemeClr val="tx1"/>
                </a:solidFill>
              </a:rPr>
              <a:t> </a:t>
            </a:r>
            <a:r>
              <a:rPr lang="ru-RU" sz="1400" i="1" dirty="0" smtClean="0">
                <a:solidFill>
                  <a:schemeClr val="tx1"/>
                </a:solidFill>
              </a:rPr>
              <a:t>Создание постоянных рабочих мест:</a:t>
            </a:r>
          </a:p>
          <a:p>
            <a:pPr algn="r"/>
            <a:r>
              <a:rPr lang="ru-RU" sz="1400" i="1" dirty="0" smtClean="0">
                <a:solidFill>
                  <a:schemeClr val="tx1"/>
                </a:solidFill>
              </a:rPr>
              <a:t> __________ ед.</a:t>
            </a:r>
          </a:p>
          <a:p>
            <a:r>
              <a:rPr lang="ru-RU" sz="1400" i="1" dirty="0" smtClean="0">
                <a:solidFill>
                  <a:schemeClr val="tx1"/>
                </a:solidFill>
              </a:rPr>
              <a:t> Возведение объектов инфраструктуры </a:t>
            </a:r>
            <a:r>
              <a:rPr lang="ru-RU" sz="1400" i="1" baseline="20000" dirty="0" smtClean="0">
                <a:solidFill>
                  <a:schemeClr val="tx1"/>
                </a:solidFill>
              </a:rPr>
              <a:t>**</a:t>
            </a:r>
            <a:r>
              <a:rPr lang="ru-RU" sz="1400" i="1" dirty="0" smtClean="0">
                <a:solidFill>
                  <a:schemeClr val="tx1"/>
                </a:solidFill>
              </a:rPr>
              <a:t>:              ___________________________________</a:t>
            </a:r>
          </a:p>
          <a:p>
            <a:r>
              <a:rPr lang="ru-RU" sz="1400" i="1" dirty="0" smtClean="0">
                <a:solidFill>
                  <a:schemeClr val="tx1"/>
                </a:solidFill>
              </a:rPr>
              <a:t>___________________________________</a:t>
            </a:r>
            <a:endParaRPr lang="ru-RU" sz="1400" i="1" dirty="0">
              <a:solidFill>
                <a:schemeClr val="tx1"/>
              </a:solidFill>
            </a:endParaRPr>
          </a:p>
        </p:txBody>
      </p:sp>
      <p:sp>
        <p:nvSpPr>
          <p:cNvPr id="53" name="Скругленный прямоугольник 52"/>
          <p:cNvSpPr/>
          <p:nvPr/>
        </p:nvSpPr>
        <p:spPr>
          <a:xfrm>
            <a:off x="123375" y="2990602"/>
            <a:ext cx="3218539" cy="556462"/>
          </a:xfrm>
          <a:prstGeom prst="roundRect">
            <a:avLst>
              <a:gd name="adj" fmla="val 6901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>
              <a:lnSpc>
                <a:spcPts val="1300"/>
              </a:lnSpc>
            </a:pPr>
            <a:r>
              <a:rPr lang="ru-RU" sz="1400" i="1" dirty="0" smtClean="0">
                <a:solidFill>
                  <a:schemeClr val="tx1"/>
                </a:solidFill>
              </a:rPr>
              <a:t>Объем производства:</a:t>
            </a:r>
          </a:p>
          <a:p>
            <a:pPr algn="r">
              <a:lnSpc>
                <a:spcPts val="1300"/>
              </a:lnSpc>
            </a:pPr>
            <a:r>
              <a:rPr lang="ru-RU" sz="1400" i="1" dirty="0" smtClean="0">
                <a:solidFill>
                  <a:schemeClr val="tx1"/>
                </a:solidFill>
              </a:rPr>
              <a:t>______ млн. (тыс.) ед.</a:t>
            </a:r>
            <a:endParaRPr lang="ru-RU" sz="1400" i="1" dirty="0">
              <a:solidFill>
                <a:schemeClr val="tx1"/>
              </a:solidFill>
            </a:endParaRPr>
          </a:p>
        </p:txBody>
      </p:sp>
      <p:sp>
        <p:nvSpPr>
          <p:cNvPr id="54" name="Скругленный прямоугольник 53"/>
          <p:cNvSpPr/>
          <p:nvPr/>
        </p:nvSpPr>
        <p:spPr>
          <a:xfrm>
            <a:off x="123375" y="3615777"/>
            <a:ext cx="3218539" cy="682248"/>
          </a:xfrm>
          <a:prstGeom prst="roundRect">
            <a:avLst>
              <a:gd name="adj" fmla="val 6901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>
              <a:lnSpc>
                <a:spcPts val="1300"/>
              </a:lnSpc>
            </a:pPr>
            <a:r>
              <a:rPr lang="ru-RU" sz="1400" i="1" dirty="0" smtClean="0">
                <a:solidFill>
                  <a:schemeClr val="tx1"/>
                </a:solidFill>
              </a:rPr>
              <a:t>Срок выхода на проектную мощность:</a:t>
            </a:r>
          </a:p>
          <a:p>
            <a:pPr algn="r"/>
            <a:r>
              <a:rPr lang="ru-RU" sz="1400" i="1" dirty="0" smtClean="0">
                <a:solidFill>
                  <a:schemeClr val="tx1"/>
                </a:solidFill>
              </a:rPr>
              <a:t>_________ год</a:t>
            </a:r>
            <a:endParaRPr lang="ru-RU" sz="1400" i="1" dirty="0">
              <a:solidFill>
                <a:schemeClr val="tx1"/>
              </a:solidFill>
            </a:endParaRPr>
          </a:p>
        </p:txBody>
      </p:sp>
      <p:sp>
        <p:nvSpPr>
          <p:cNvPr id="55" name="Прямоугольник 54"/>
          <p:cNvSpPr/>
          <p:nvPr/>
        </p:nvSpPr>
        <p:spPr>
          <a:xfrm>
            <a:off x="-6383" y="6435645"/>
            <a:ext cx="9028511" cy="3506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000"/>
              </a:lnSpc>
            </a:pPr>
            <a:r>
              <a:rPr lang="ru-RU" sz="1000" dirty="0">
                <a:solidFill>
                  <a:schemeClr val="bg1"/>
                </a:solidFill>
              </a:rPr>
              <a:t>* Указывается: </a:t>
            </a:r>
            <a:r>
              <a:rPr lang="ru-RU" sz="1000" dirty="0" err="1">
                <a:solidFill>
                  <a:schemeClr val="bg1"/>
                </a:solidFill>
              </a:rPr>
              <a:t>прединвестиционный</a:t>
            </a:r>
            <a:r>
              <a:rPr lang="ru-RU" sz="1000" dirty="0">
                <a:solidFill>
                  <a:schemeClr val="bg1"/>
                </a:solidFill>
              </a:rPr>
              <a:t>, инвестиционный или эксплуатационный этапы</a:t>
            </a:r>
          </a:p>
          <a:p>
            <a:pPr>
              <a:lnSpc>
                <a:spcPts val="1000"/>
              </a:lnSpc>
            </a:pPr>
            <a:r>
              <a:rPr lang="ru-RU" sz="1000" dirty="0">
                <a:solidFill>
                  <a:schemeClr val="bg1"/>
                </a:solidFill>
              </a:rPr>
              <a:t>** Указываются наименование и количественные показатели возведения объектов инфраструктуры. Например, протяженность дорог, газопровода и пр.</a:t>
            </a:r>
          </a:p>
        </p:txBody>
      </p:sp>
    </p:spTree>
    <p:extLst>
      <p:ext uri="{BB962C8B-B14F-4D97-AF65-F5344CB8AC3E}">
        <p14:creationId xmlns:p14="http://schemas.microsoft.com/office/powerpoint/2010/main" val="34576346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Скругленный прямоугольник 26"/>
          <p:cNvSpPr/>
          <p:nvPr/>
        </p:nvSpPr>
        <p:spPr>
          <a:xfrm>
            <a:off x="3870536" y="1143061"/>
            <a:ext cx="5229742" cy="3251170"/>
          </a:xfrm>
          <a:prstGeom prst="roundRect">
            <a:avLst>
              <a:gd name="adj" fmla="val 3042"/>
            </a:avLst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tIns="0" rtlCol="0" anchor="t"/>
          <a:lstStyle/>
          <a:p>
            <a:pPr algn="ctr"/>
            <a:endParaRPr lang="ru-RU" sz="2000" b="1" i="1" dirty="0" smtClean="0">
              <a:solidFill>
                <a:schemeClr val="tx1"/>
              </a:solidFill>
            </a:endParaRPr>
          </a:p>
        </p:txBody>
      </p:sp>
      <p:sp>
        <p:nvSpPr>
          <p:cNvPr id="33" name="Скругленный прямоугольник 32"/>
          <p:cNvSpPr/>
          <p:nvPr/>
        </p:nvSpPr>
        <p:spPr>
          <a:xfrm>
            <a:off x="3897595" y="3074838"/>
            <a:ext cx="5124533" cy="1245060"/>
          </a:xfrm>
          <a:prstGeom prst="roundRect">
            <a:avLst>
              <a:gd name="adj" fmla="val 6901"/>
            </a:avLst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0" rIns="0" rtlCol="0" anchor="t"/>
          <a:lstStyle/>
          <a:p>
            <a:pPr algn="ctr">
              <a:spcAft>
                <a:spcPts val="1200"/>
              </a:spcAft>
            </a:pPr>
            <a:endParaRPr lang="ru-RU" sz="1400" i="1" dirty="0">
              <a:solidFill>
                <a:schemeClr val="tx1"/>
              </a:solidFill>
            </a:endParaRPr>
          </a:p>
        </p:txBody>
      </p:sp>
      <p:sp>
        <p:nvSpPr>
          <p:cNvPr id="34" name="Скругленный прямоугольник 33"/>
          <p:cNvSpPr/>
          <p:nvPr/>
        </p:nvSpPr>
        <p:spPr>
          <a:xfrm>
            <a:off x="3897595" y="1733165"/>
            <a:ext cx="5124533" cy="1245060"/>
          </a:xfrm>
          <a:prstGeom prst="roundRect">
            <a:avLst>
              <a:gd name="adj" fmla="val 6901"/>
            </a:avLst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0" rIns="0" rtlCol="0" anchor="t"/>
          <a:lstStyle/>
          <a:p>
            <a:pPr algn="ctr">
              <a:spcAft>
                <a:spcPts val="1200"/>
              </a:spcAft>
            </a:pPr>
            <a:endParaRPr lang="ru-RU" sz="1400" i="1" dirty="0">
              <a:solidFill>
                <a:schemeClr val="tx1"/>
              </a:solidFill>
            </a:endParaRPr>
          </a:p>
        </p:txBody>
      </p:sp>
      <p:sp>
        <p:nvSpPr>
          <p:cNvPr id="26" name="Скругленный прямоугольник 25"/>
          <p:cNvSpPr/>
          <p:nvPr/>
        </p:nvSpPr>
        <p:spPr>
          <a:xfrm>
            <a:off x="81120" y="1143061"/>
            <a:ext cx="3714298" cy="3251170"/>
          </a:xfrm>
          <a:prstGeom prst="roundRect">
            <a:avLst>
              <a:gd name="adj" fmla="val 3042"/>
            </a:avLst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tIns="0" rtlCol="0" anchor="t"/>
          <a:lstStyle/>
          <a:p>
            <a:pPr algn="ctr"/>
            <a:endParaRPr lang="ru-RU" sz="2000" b="1" i="1" dirty="0" smtClean="0">
              <a:solidFill>
                <a:schemeClr val="tx1"/>
              </a:solidFill>
            </a:endParaRPr>
          </a:p>
        </p:txBody>
      </p:sp>
      <p:sp>
        <p:nvSpPr>
          <p:cNvPr id="29" name="Скругленный прямоугольник 28"/>
          <p:cNvSpPr/>
          <p:nvPr/>
        </p:nvSpPr>
        <p:spPr>
          <a:xfrm>
            <a:off x="152724" y="1898533"/>
            <a:ext cx="3580542" cy="1813009"/>
          </a:xfrm>
          <a:prstGeom prst="roundRect">
            <a:avLst>
              <a:gd name="adj" fmla="val 6901"/>
            </a:avLst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0" rIns="0" rtlCol="0" anchor="t"/>
          <a:lstStyle/>
          <a:p>
            <a:pPr algn="ctr">
              <a:spcAft>
                <a:spcPts val="1200"/>
              </a:spcAft>
            </a:pPr>
            <a:endParaRPr lang="ru-RU" sz="1400" i="1" dirty="0">
              <a:solidFill>
                <a:schemeClr val="tx1"/>
              </a:solidFill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1" y="405717"/>
            <a:ext cx="9144000" cy="581723"/>
          </a:xfrm>
          <a:prstGeom prst="rect">
            <a:avLst/>
          </a:prstGeom>
          <a:solidFill>
            <a:schemeClr val="bg1">
              <a:alpha val="59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712"/>
          </a:p>
        </p:txBody>
      </p:sp>
      <p:sp>
        <p:nvSpPr>
          <p:cNvPr id="31" name="TextBox 30"/>
          <p:cNvSpPr txBox="1"/>
          <p:nvPr/>
        </p:nvSpPr>
        <p:spPr>
          <a:xfrm>
            <a:off x="2" y="458773"/>
            <a:ext cx="9123418" cy="502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664" dirty="0" smtClean="0"/>
              <a:t>Финансирование инвестиционного проекта</a:t>
            </a:r>
            <a:endParaRPr lang="ru-RU" sz="2664" dirty="0"/>
          </a:p>
        </p:txBody>
      </p:sp>
      <p:sp>
        <p:nvSpPr>
          <p:cNvPr id="15" name="TextBox 14"/>
          <p:cNvSpPr txBox="1"/>
          <p:nvPr/>
        </p:nvSpPr>
        <p:spPr>
          <a:xfrm>
            <a:off x="5878289" y="21378"/>
            <a:ext cx="32451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dirty="0">
                <a:solidFill>
                  <a:schemeClr val="bg1">
                    <a:lumMod val="50000"/>
                  </a:schemeClr>
                </a:solidFill>
              </a:rPr>
              <a:t>Типовой макет презентации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430626" y="2633225"/>
            <a:ext cx="2095094" cy="461665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ru-RU" sz="2400" b="1" dirty="0" smtClean="0"/>
              <a:t>_____ </a:t>
            </a:r>
            <a:r>
              <a:rPr lang="ru-RU" sz="2400" dirty="0" smtClean="0">
                <a:solidFill>
                  <a:srgbClr val="595959"/>
                </a:solidFill>
              </a:rPr>
              <a:t>млн. руб.</a:t>
            </a:r>
            <a:endParaRPr lang="ru-RU" sz="2400" dirty="0">
              <a:solidFill>
                <a:srgbClr val="595959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18373" y="1195627"/>
            <a:ext cx="367704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/>
              <a:t>Общая стоимость проекта:</a:t>
            </a:r>
            <a:endParaRPr lang="ru-RU" b="1" dirty="0"/>
          </a:p>
        </p:txBody>
      </p:sp>
      <p:pic>
        <p:nvPicPr>
          <p:cNvPr id="10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373" y="2335629"/>
            <a:ext cx="1145757" cy="1145757"/>
          </a:xfrm>
          <a:prstGeom prst="rect">
            <a:avLst/>
          </a:prstGeom>
        </p:spPr>
      </p:pic>
      <p:sp>
        <p:nvSpPr>
          <p:cNvPr id="11" name="Прямоугольник 10"/>
          <p:cNvSpPr/>
          <p:nvPr/>
        </p:nvSpPr>
        <p:spPr>
          <a:xfrm>
            <a:off x="3870534" y="1186644"/>
            <a:ext cx="525288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/>
              <a:t>Источники финансирования: </a:t>
            </a:r>
            <a:endParaRPr lang="ru-RU" b="1" dirty="0"/>
          </a:p>
        </p:txBody>
      </p:sp>
      <p:pic>
        <p:nvPicPr>
          <p:cNvPr id="12" name="Рисунок 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1322" y="1780228"/>
            <a:ext cx="980806" cy="911236"/>
          </a:xfrm>
          <a:prstGeom prst="rect">
            <a:avLst/>
          </a:prstGeom>
        </p:spPr>
      </p:pic>
      <p:pic>
        <p:nvPicPr>
          <p:cNvPr id="14" name="Рисунок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0044" y="3179054"/>
            <a:ext cx="983362" cy="983362"/>
          </a:xfrm>
          <a:prstGeom prst="rect">
            <a:avLst/>
          </a:prstGeom>
        </p:spPr>
      </p:pic>
      <p:sp>
        <p:nvSpPr>
          <p:cNvPr id="18" name="Прямоугольник 17"/>
          <p:cNvSpPr/>
          <p:nvPr/>
        </p:nvSpPr>
        <p:spPr>
          <a:xfrm>
            <a:off x="-6383" y="6435645"/>
            <a:ext cx="9028511" cy="2205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000"/>
              </a:lnSpc>
            </a:pPr>
            <a:r>
              <a:rPr lang="ru-RU" sz="1000" dirty="0">
                <a:solidFill>
                  <a:schemeClr val="bg1"/>
                </a:solidFill>
              </a:rPr>
              <a:t>* </a:t>
            </a:r>
            <a:r>
              <a:rPr lang="ru-RU" sz="1000" dirty="0" smtClean="0">
                <a:solidFill>
                  <a:schemeClr val="bg1"/>
                </a:solidFill>
              </a:rPr>
              <a:t>Указывается сумма: для собственных -  с учетом уже вложенных собственных средств, для заемных – с учетом уже полученных займов.</a:t>
            </a:r>
            <a:endParaRPr lang="ru-RU" sz="1000" dirty="0">
              <a:solidFill>
                <a:schemeClr val="bg1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691702" y="1780228"/>
            <a:ext cx="30594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Собственные средства*: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3525720" y="3181783"/>
            <a:ext cx="30594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Заемные средства*: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5943672" y="2197857"/>
            <a:ext cx="2095094" cy="830997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ru-RU" sz="2400" b="1" dirty="0" smtClean="0"/>
              <a:t>_____ </a:t>
            </a:r>
            <a:r>
              <a:rPr lang="ru-RU" sz="2400" dirty="0" smtClean="0">
                <a:solidFill>
                  <a:srgbClr val="595959"/>
                </a:solidFill>
              </a:rPr>
              <a:t>млн. руб.</a:t>
            </a:r>
          </a:p>
          <a:p>
            <a:pPr algn="r"/>
            <a:r>
              <a:rPr lang="ru-RU" sz="2400" dirty="0" smtClean="0">
                <a:solidFill>
                  <a:srgbClr val="595959"/>
                </a:solidFill>
              </a:rPr>
              <a:t>(___%)</a:t>
            </a:r>
            <a:endParaRPr lang="ru-RU" sz="2400" dirty="0">
              <a:solidFill>
                <a:srgbClr val="595959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943672" y="3519486"/>
            <a:ext cx="2095094" cy="830997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ru-RU" sz="2400" b="1" dirty="0" smtClean="0"/>
              <a:t>_____ </a:t>
            </a:r>
            <a:r>
              <a:rPr lang="ru-RU" sz="2400" dirty="0" smtClean="0">
                <a:solidFill>
                  <a:srgbClr val="595959"/>
                </a:solidFill>
              </a:rPr>
              <a:t>млн. руб.</a:t>
            </a:r>
          </a:p>
          <a:p>
            <a:pPr algn="r"/>
            <a:r>
              <a:rPr lang="ru-RU" sz="2400" dirty="0" smtClean="0">
                <a:solidFill>
                  <a:srgbClr val="595959"/>
                </a:solidFill>
              </a:rPr>
              <a:t>(___%)</a:t>
            </a:r>
            <a:endParaRPr lang="ru-RU" sz="2400" dirty="0">
              <a:solidFill>
                <a:srgbClr val="595959"/>
              </a:solidFill>
            </a:endParaRPr>
          </a:p>
        </p:txBody>
      </p:sp>
      <p:sp>
        <p:nvSpPr>
          <p:cNvPr id="23" name="Штриховая стрелка вправо 22"/>
          <p:cNvSpPr/>
          <p:nvPr/>
        </p:nvSpPr>
        <p:spPr>
          <a:xfrm rot="20643941">
            <a:off x="3398594" y="2295594"/>
            <a:ext cx="770635" cy="269471"/>
          </a:xfrm>
          <a:prstGeom prst="stripedRightArrow">
            <a:avLst/>
          </a:prstGeom>
          <a:ln w="31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Штриховая стрелка вправо 24"/>
          <p:cNvSpPr/>
          <p:nvPr/>
        </p:nvSpPr>
        <p:spPr>
          <a:xfrm rot="1443873">
            <a:off x="3347948" y="3395921"/>
            <a:ext cx="770635" cy="269471"/>
          </a:xfrm>
          <a:prstGeom prst="stripedRightArrow">
            <a:avLst/>
          </a:prstGeom>
          <a:ln w="31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Прямоугольник 35"/>
          <p:cNvSpPr/>
          <p:nvPr/>
        </p:nvSpPr>
        <p:spPr>
          <a:xfrm>
            <a:off x="133216" y="4571420"/>
            <a:ext cx="8981904" cy="1116884"/>
          </a:xfrm>
          <a:prstGeom prst="rect">
            <a:avLst/>
          </a:prstGeom>
          <a:ln w="19050">
            <a:solidFill>
              <a:srgbClr val="FF0000"/>
            </a:solidFill>
            <a:prstDash val="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tIns="0" rtlCol="0" anchor="t"/>
          <a:lstStyle/>
          <a:p>
            <a:pPr algn="ctr"/>
            <a:r>
              <a:rPr lang="ru-RU" sz="1400" i="1" dirty="0" smtClean="0">
                <a:solidFill>
                  <a:srgbClr val="FF0000"/>
                </a:solidFill>
              </a:rPr>
              <a:t>Предпочтительные условия по кредиту:</a:t>
            </a:r>
            <a:endParaRPr lang="en-US" sz="1400" i="1" dirty="0" smtClean="0">
              <a:solidFill>
                <a:srgbClr val="FF0000"/>
              </a:solidFill>
            </a:endParaRPr>
          </a:p>
        </p:txBody>
      </p:sp>
      <p:sp>
        <p:nvSpPr>
          <p:cNvPr id="37" name="Скругленный прямоугольник 36"/>
          <p:cNvSpPr/>
          <p:nvPr/>
        </p:nvSpPr>
        <p:spPr>
          <a:xfrm>
            <a:off x="230073" y="4806562"/>
            <a:ext cx="2843478" cy="838200"/>
          </a:xfrm>
          <a:prstGeom prst="roundRect">
            <a:avLst>
              <a:gd name="adj" fmla="val 6901"/>
            </a:avLst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Ins="0" rtlCol="0" anchor="t"/>
          <a:lstStyle/>
          <a:p>
            <a:r>
              <a:rPr lang="ru-RU" sz="1400" i="1" dirty="0" smtClean="0">
                <a:solidFill>
                  <a:schemeClr val="tx1"/>
                </a:solidFill>
              </a:rPr>
              <a:t>Объем кредита:  ______________</a:t>
            </a:r>
          </a:p>
          <a:p>
            <a:r>
              <a:rPr lang="ru-RU" sz="1400" i="1" dirty="0" smtClean="0">
                <a:solidFill>
                  <a:schemeClr val="tx1"/>
                </a:solidFill>
              </a:rPr>
              <a:t>Ставка кредита:  _____________</a:t>
            </a:r>
          </a:p>
          <a:p>
            <a:r>
              <a:rPr lang="ru-RU" sz="1400" i="1" dirty="0" smtClean="0">
                <a:solidFill>
                  <a:schemeClr val="tx1"/>
                </a:solidFill>
              </a:rPr>
              <a:t>Срок кредита: ________________</a:t>
            </a:r>
            <a:endParaRPr lang="ru-RU" sz="1400" i="1" dirty="0">
              <a:solidFill>
                <a:schemeClr val="tx1"/>
              </a:solidFill>
            </a:endParaRPr>
          </a:p>
        </p:txBody>
      </p:sp>
      <p:sp>
        <p:nvSpPr>
          <p:cNvPr id="38" name="Скругленный прямоугольник 37"/>
          <p:cNvSpPr/>
          <p:nvPr/>
        </p:nvSpPr>
        <p:spPr>
          <a:xfrm>
            <a:off x="3213315" y="4806562"/>
            <a:ext cx="2843478" cy="838200"/>
          </a:xfrm>
          <a:prstGeom prst="roundRect">
            <a:avLst>
              <a:gd name="adj" fmla="val 6901"/>
            </a:avLst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Ins="0" rtlCol="0" anchor="t"/>
          <a:lstStyle/>
          <a:p>
            <a:r>
              <a:rPr lang="ru-RU" sz="1400" i="1" dirty="0" smtClean="0">
                <a:solidFill>
                  <a:schemeClr val="tx1"/>
                </a:solidFill>
              </a:rPr>
              <a:t>График погашения:</a:t>
            </a:r>
          </a:p>
          <a:p>
            <a:r>
              <a:rPr lang="ru-RU" sz="1400" i="1" dirty="0" smtClean="0">
                <a:solidFill>
                  <a:schemeClr val="tx1"/>
                </a:solidFill>
              </a:rPr>
              <a:t>____________________________________________________________</a:t>
            </a:r>
            <a:endParaRPr lang="ru-RU" sz="1400" i="1" dirty="0">
              <a:solidFill>
                <a:schemeClr val="tx1"/>
              </a:solidFill>
            </a:endParaRPr>
          </a:p>
        </p:txBody>
      </p:sp>
      <p:sp>
        <p:nvSpPr>
          <p:cNvPr id="39" name="Скругленный прямоугольник 38"/>
          <p:cNvSpPr/>
          <p:nvPr/>
        </p:nvSpPr>
        <p:spPr>
          <a:xfrm>
            <a:off x="6168759" y="4806562"/>
            <a:ext cx="2843478" cy="838200"/>
          </a:xfrm>
          <a:prstGeom prst="roundRect">
            <a:avLst>
              <a:gd name="adj" fmla="val 6901"/>
            </a:avLst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Ins="0" rtlCol="0" anchor="t"/>
          <a:lstStyle/>
          <a:p>
            <a:r>
              <a:rPr lang="ru-RU" sz="1400" i="1" dirty="0" smtClean="0">
                <a:solidFill>
                  <a:schemeClr val="tx1"/>
                </a:solidFill>
              </a:rPr>
              <a:t>Обеспечение кредита:</a:t>
            </a:r>
          </a:p>
          <a:p>
            <a:r>
              <a:rPr lang="ru-RU" sz="1400" i="1" dirty="0" smtClean="0">
                <a:solidFill>
                  <a:schemeClr val="tx1"/>
                </a:solidFill>
              </a:rPr>
              <a:t>____________________________________________________________</a:t>
            </a:r>
            <a:endParaRPr lang="ru-RU" sz="1400" i="1" dirty="0">
              <a:solidFill>
                <a:schemeClr val="tx1"/>
              </a:solidFill>
            </a:endParaRPr>
          </a:p>
        </p:txBody>
      </p:sp>
      <p:sp>
        <p:nvSpPr>
          <p:cNvPr id="40" name="Прямоугольник 39"/>
          <p:cNvSpPr/>
          <p:nvPr/>
        </p:nvSpPr>
        <p:spPr>
          <a:xfrm>
            <a:off x="118373" y="4571420"/>
            <a:ext cx="8981904" cy="1632410"/>
          </a:xfrm>
          <a:prstGeom prst="rect">
            <a:avLst/>
          </a:prstGeom>
          <a:ln w="19050">
            <a:solidFill>
              <a:srgbClr val="FF0000"/>
            </a:solidFill>
            <a:prstDash val="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tIns="0" rtlCol="0" anchor="t"/>
          <a:lstStyle/>
          <a:p>
            <a:pPr algn="ctr"/>
            <a:r>
              <a:rPr lang="ru-RU" sz="2000" i="1" dirty="0" smtClean="0">
                <a:solidFill>
                  <a:srgbClr val="FF0000"/>
                </a:solidFill>
              </a:rPr>
              <a:t>Предпочтительные условия по кредиту:</a:t>
            </a:r>
            <a:endParaRPr lang="en-US" sz="2000" i="1" dirty="0" smtClean="0">
              <a:solidFill>
                <a:srgbClr val="FF0000"/>
              </a:solidFill>
            </a:endParaRPr>
          </a:p>
        </p:txBody>
      </p:sp>
      <p:sp>
        <p:nvSpPr>
          <p:cNvPr id="42" name="Скругленный прямоугольник 41"/>
          <p:cNvSpPr/>
          <p:nvPr/>
        </p:nvSpPr>
        <p:spPr>
          <a:xfrm>
            <a:off x="215230" y="4904508"/>
            <a:ext cx="2843478" cy="1205825"/>
          </a:xfrm>
          <a:prstGeom prst="roundRect">
            <a:avLst>
              <a:gd name="adj" fmla="val 6901"/>
            </a:avLst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Ins="0" rtlCol="0" anchor="t"/>
          <a:lstStyle/>
          <a:p>
            <a:pPr>
              <a:lnSpc>
                <a:spcPts val="2700"/>
              </a:lnSpc>
            </a:pPr>
            <a:r>
              <a:rPr lang="ru-RU" i="1" dirty="0" smtClean="0">
                <a:solidFill>
                  <a:schemeClr val="tx1"/>
                </a:solidFill>
              </a:rPr>
              <a:t>Объем кредита:  ________</a:t>
            </a:r>
          </a:p>
          <a:p>
            <a:pPr>
              <a:lnSpc>
                <a:spcPts val="2700"/>
              </a:lnSpc>
            </a:pPr>
            <a:r>
              <a:rPr lang="ru-RU" i="1" dirty="0" smtClean="0">
                <a:solidFill>
                  <a:schemeClr val="tx1"/>
                </a:solidFill>
              </a:rPr>
              <a:t>Ставка кредита:  _______</a:t>
            </a:r>
          </a:p>
          <a:p>
            <a:pPr>
              <a:lnSpc>
                <a:spcPts val="2700"/>
              </a:lnSpc>
            </a:pPr>
            <a:r>
              <a:rPr lang="ru-RU" i="1" dirty="0" smtClean="0">
                <a:solidFill>
                  <a:schemeClr val="tx1"/>
                </a:solidFill>
              </a:rPr>
              <a:t>Срок кредита: __________</a:t>
            </a:r>
            <a:endParaRPr lang="ru-RU" i="1" dirty="0">
              <a:solidFill>
                <a:schemeClr val="tx1"/>
              </a:solidFill>
            </a:endParaRPr>
          </a:p>
        </p:txBody>
      </p:sp>
      <p:sp>
        <p:nvSpPr>
          <p:cNvPr id="43" name="Скругленный прямоугольник 42"/>
          <p:cNvSpPr/>
          <p:nvPr/>
        </p:nvSpPr>
        <p:spPr>
          <a:xfrm>
            <a:off x="3198472" y="4904508"/>
            <a:ext cx="2843478" cy="1205826"/>
          </a:xfrm>
          <a:prstGeom prst="roundRect">
            <a:avLst>
              <a:gd name="adj" fmla="val 6901"/>
            </a:avLst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Ins="0" rtlCol="0" anchor="t"/>
          <a:lstStyle/>
          <a:p>
            <a:r>
              <a:rPr lang="ru-RU" sz="1400" i="1" dirty="0" smtClean="0">
                <a:solidFill>
                  <a:schemeClr val="tx1"/>
                </a:solidFill>
              </a:rPr>
              <a:t>График погашения:</a:t>
            </a:r>
          </a:p>
          <a:p>
            <a:r>
              <a:rPr lang="ru-RU" sz="1400" i="1" dirty="0" smtClean="0">
                <a:solidFill>
                  <a:schemeClr val="tx1"/>
                </a:solidFill>
              </a:rPr>
              <a:t>____________________________________________________________</a:t>
            </a:r>
          </a:p>
          <a:p>
            <a:r>
              <a:rPr lang="ru-RU" sz="1400" i="1" dirty="0" smtClean="0">
                <a:solidFill>
                  <a:schemeClr val="tx1"/>
                </a:solidFill>
              </a:rPr>
              <a:t>Отсрочка платежа:</a:t>
            </a:r>
          </a:p>
          <a:p>
            <a:r>
              <a:rPr lang="ru-RU" sz="1400" i="1" dirty="0" smtClean="0">
                <a:solidFill>
                  <a:schemeClr val="tx1"/>
                </a:solidFill>
              </a:rPr>
              <a:t>______________________________</a:t>
            </a:r>
            <a:endParaRPr lang="ru-RU" sz="1400" i="1" dirty="0">
              <a:solidFill>
                <a:schemeClr val="tx1"/>
              </a:solidFill>
            </a:endParaRPr>
          </a:p>
        </p:txBody>
      </p:sp>
      <p:sp>
        <p:nvSpPr>
          <p:cNvPr id="44" name="Скругленный прямоугольник 43"/>
          <p:cNvSpPr/>
          <p:nvPr/>
        </p:nvSpPr>
        <p:spPr>
          <a:xfrm>
            <a:off x="6153916" y="4904508"/>
            <a:ext cx="2843478" cy="1205826"/>
          </a:xfrm>
          <a:prstGeom prst="roundRect">
            <a:avLst>
              <a:gd name="adj" fmla="val 6901"/>
            </a:avLst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Ins="0" rtlCol="0" anchor="t"/>
          <a:lstStyle/>
          <a:p>
            <a:r>
              <a:rPr lang="ru-RU" sz="1400" i="1" dirty="0" smtClean="0">
                <a:solidFill>
                  <a:schemeClr val="tx1"/>
                </a:solidFill>
              </a:rPr>
              <a:t>Обеспечение кредита:</a:t>
            </a:r>
          </a:p>
          <a:p>
            <a:r>
              <a:rPr lang="ru-RU" sz="1400" i="1" dirty="0" smtClean="0">
                <a:solidFill>
                  <a:schemeClr val="tx1"/>
                </a:solidFill>
              </a:rPr>
              <a:t>____________________________________________________________</a:t>
            </a:r>
          </a:p>
          <a:p>
            <a:r>
              <a:rPr lang="ru-RU" sz="1400" i="1" dirty="0" smtClean="0">
                <a:solidFill>
                  <a:schemeClr val="tx1"/>
                </a:solidFill>
              </a:rPr>
              <a:t>____________________________________________________________</a:t>
            </a:r>
            <a:endParaRPr lang="ru-RU" sz="1400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07520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Прямоугольник 31"/>
          <p:cNvSpPr/>
          <p:nvPr/>
        </p:nvSpPr>
        <p:spPr>
          <a:xfrm>
            <a:off x="1" y="405717"/>
            <a:ext cx="9144000" cy="581723"/>
          </a:xfrm>
          <a:prstGeom prst="rect">
            <a:avLst/>
          </a:prstGeom>
          <a:solidFill>
            <a:schemeClr val="bg1">
              <a:alpha val="59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712"/>
          </a:p>
        </p:txBody>
      </p:sp>
      <p:sp>
        <p:nvSpPr>
          <p:cNvPr id="3" name="TextBox 2"/>
          <p:cNvSpPr txBox="1"/>
          <p:nvPr/>
        </p:nvSpPr>
        <p:spPr>
          <a:xfrm>
            <a:off x="5878289" y="21378"/>
            <a:ext cx="32451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dirty="0">
                <a:solidFill>
                  <a:schemeClr val="bg1">
                    <a:lumMod val="50000"/>
                  </a:schemeClr>
                </a:solidFill>
              </a:rPr>
              <a:t>Типовой макет презентации</a:t>
            </a: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6607630" y="1164771"/>
            <a:ext cx="2329542" cy="5083629"/>
          </a:xfrm>
          <a:prstGeom prst="roundRect">
            <a:avLst>
              <a:gd name="adj" fmla="val 6901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4158344" y="1164771"/>
            <a:ext cx="2329542" cy="5083629"/>
          </a:xfrm>
          <a:prstGeom prst="roundRect">
            <a:avLst>
              <a:gd name="adj" fmla="val 6901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1698174" y="1164770"/>
            <a:ext cx="2329542" cy="5083629"/>
          </a:xfrm>
          <a:prstGeom prst="roundRect">
            <a:avLst>
              <a:gd name="adj" fmla="val 6901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TextBox 9"/>
          <p:cNvSpPr txBox="1"/>
          <p:nvPr/>
        </p:nvSpPr>
        <p:spPr>
          <a:xfrm>
            <a:off x="1926771" y="1317171"/>
            <a:ext cx="18723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Этап 1:</a:t>
            </a:r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4386943" y="1317171"/>
            <a:ext cx="18723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Этап 2:</a:t>
            </a:r>
            <a:endParaRPr lang="ru-RU" dirty="0"/>
          </a:p>
        </p:txBody>
      </p:sp>
      <p:sp>
        <p:nvSpPr>
          <p:cNvPr id="12" name="TextBox 11"/>
          <p:cNvSpPr txBox="1"/>
          <p:nvPr/>
        </p:nvSpPr>
        <p:spPr>
          <a:xfrm>
            <a:off x="6836229" y="1317171"/>
            <a:ext cx="18723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Этап 3:</a:t>
            </a:r>
            <a:endParaRPr lang="ru-RU" dirty="0"/>
          </a:p>
        </p:txBody>
      </p:sp>
      <p:sp>
        <p:nvSpPr>
          <p:cNvPr id="13" name="TextBox 12"/>
          <p:cNvSpPr txBox="1"/>
          <p:nvPr/>
        </p:nvSpPr>
        <p:spPr>
          <a:xfrm>
            <a:off x="0" y="2090060"/>
            <a:ext cx="1698174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Содержание этапа:</a:t>
            </a:r>
          </a:p>
          <a:p>
            <a:pPr algn="ctr"/>
            <a:endParaRPr lang="ru-RU" dirty="0"/>
          </a:p>
          <a:p>
            <a:pPr algn="ctr"/>
            <a:r>
              <a:rPr lang="ru-RU" dirty="0" smtClean="0"/>
              <a:t>Объем инвестиций:</a:t>
            </a:r>
          </a:p>
          <a:p>
            <a:pPr algn="ctr"/>
            <a:endParaRPr lang="ru-RU" dirty="0"/>
          </a:p>
          <a:p>
            <a:pPr algn="ctr"/>
            <a:r>
              <a:rPr lang="ru-RU" dirty="0" smtClean="0"/>
              <a:t>Перечень основных мероприятий:</a:t>
            </a:r>
          </a:p>
          <a:p>
            <a:pPr algn="ctr"/>
            <a:endParaRPr lang="ru-RU" dirty="0"/>
          </a:p>
          <a:p>
            <a:pPr algn="ctr"/>
            <a:endParaRPr lang="ru-RU" dirty="0" smtClean="0"/>
          </a:p>
          <a:p>
            <a:pPr algn="ctr"/>
            <a:r>
              <a:rPr lang="ru-RU" dirty="0" smtClean="0"/>
              <a:t>Ожидаемые результаты:</a:t>
            </a:r>
            <a:endParaRPr lang="ru-RU" dirty="0"/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1823364" y="2823220"/>
            <a:ext cx="2095492" cy="772883"/>
          </a:xfrm>
          <a:prstGeom prst="roundRect">
            <a:avLst>
              <a:gd name="adj" fmla="val 6901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i="1" dirty="0" smtClean="0">
                <a:solidFill>
                  <a:schemeClr val="tx1"/>
                </a:solidFill>
              </a:rPr>
              <a:t>(сумма)</a:t>
            </a:r>
            <a:endParaRPr lang="ru-RU" sz="1400" i="1" dirty="0">
              <a:solidFill>
                <a:schemeClr val="tx1"/>
              </a:solidFill>
            </a:endParaRP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1823364" y="3708892"/>
            <a:ext cx="2095492" cy="1129081"/>
          </a:xfrm>
          <a:prstGeom prst="roundRect">
            <a:avLst>
              <a:gd name="adj" fmla="val 6901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ru-RU" sz="1200" i="1" dirty="0" smtClean="0">
                <a:solidFill>
                  <a:schemeClr val="tx1"/>
                </a:solidFill>
              </a:rPr>
              <a:t>1)</a:t>
            </a:r>
          </a:p>
          <a:p>
            <a:endParaRPr lang="ru-RU" sz="1200" i="1" dirty="0" smtClean="0">
              <a:solidFill>
                <a:schemeClr val="tx1"/>
              </a:solidFill>
            </a:endParaRPr>
          </a:p>
          <a:p>
            <a:r>
              <a:rPr lang="ru-RU" sz="1200" i="1" dirty="0" smtClean="0">
                <a:solidFill>
                  <a:schemeClr val="tx1"/>
                </a:solidFill>
              </a:rPr>
              <a:t>2)</a:t>
            </a:r>
          </a:p>
          <a:p>
            <a:endParaRPr lang="ru-RU" sz="1200" i="1" dirty="0" smtClean="0">
              <a:solidFill>
                <a:schemeClr val="tx1"/>
              </a:solidFill>
            </a:endParaRPr>
          </a:p>
          <a:p>
            <a:r>
              <a:rPr lang="ru-RU" sz="1200" i="1" dirty="0" smtClean="0">
                <a:solidFill>
                  <a:schemeClr val="tx1"/>
                </a:solidFill>
              </a:rPr>
              <a:t>3)</a:t>
            </a:r>
          </a:p>
        </p:txBody>
      </p:sp>
      <p:sp>
        <p:nvSpPr>
          <p:cNvPr id="27" name="Скругленный прямоугольник 26"/>
          <p:cNvSpPr/>
          <p:nvPr/>
        </p:nvSpPr>
        <p:spPr>
          <a:xfrm>
            <a:off x="1823364" y="4939768"/>
            <a:ext cx="2095492" cy="1129081"/>
          </a:xfrm>
          <a:prstGeom prst="roundRect">
            <a:avLst>
              <a:gd name="adj" fmla="val 6901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i="1" dirty="0" smtClean="0">
                <a:solidFill>
                  <a:schemeClr val="tx1"/>
                </a:solidFill>
              </a:rPr>
              <a:t>(наименование</a:t>
            </a:r>
            <a:r>
              <a:rPr lang="ru-RU" sz="1400" i="1" dirty="0">
                <a:solidFill>
                  <a:schemeClr val="tx1"/>
                </a:solidFill>
              </a:rPr>
              <a:t>, значение и динамика </a:t>
            </a:r>
            <a:r>
              <a:rPr lang="ru-RU" sz="1400" i="1" dirty="0" smtClean="0">
                <a:solidFill>
                  <a:schemeClr val="tx1"/>
                </a:solidFill>
              </a:rPr>
              <a:t>показателя/лей)</a:t>
            </a:r>
            <a:endParaRPr lang="ru-RU" sz="1400" i="1" dirty="0">
              <a:solidFill>
                <a:schemeClr val="tx1"/>
              </a:solidFill>
            </a:endParaRPr>
          </a:p>
        </p:txBody>
      </p:sp>
      <p:sp>
        <p:nvSpPr>
          <p:cNvPr id="34" name="Стрелка вправо 33"/>
          <p:cNvSpPr/>
          <p:nvPr/>
        </p:nvSpPr>
        <p:spPr>
          <a:xfrm>
            <a:off x="3978728" y="2198911"/>
            <a:ext cx="242211" cy="272143"/>
          </a:xfrm>
          <a:prstGeom prst="rightArrow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Стрелка вправо 34"/>
          <p:cNvSpPr/>
          <p:nvPr/>
        </p:nvSpPr>
        <p:spPr>
          <a:xfrm>
            <a:off x="6425289" y="2198911"/>
            <a:ext cx="242211" cy="272143"/>
          </a:xfrm>
          <a:prstGeom prst="rightArrow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Стрелка вправо 35"/>
          <p:cNvSpPr/>
          <p:nvPr/>
        </p:nvSpPr>
        <p:spPr>
          <a:xfrm>
            <a:off x="3978728" y="3079086"/>
            <a:ext cx="242211" cy="272143"/>
          </a:xfrm>
          <a:prstGeom prst="rightArrow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Стрелка вправо 36"/>
          <p:cNvSpPr/>
          <p:nvPr/>
        </p:nvSpPr>
        <p:spPr>
          <a:xfrm>
            <a:off x="6425289" y="3079086"/>
            <a:ext cx="242211" cy="272143"/>
          </a:xfrm>
          <a:prstGeom prst="rightArrow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Стрелка вправо 37"/>
          <p:cNvSpPr/>
          <p:nvPr/>
        </p:nvSpPr>
        <p:spPr>
          <a:xfrm>
            <a:off x="3978728" y="4137360"/>
            <a:ext cx="242211" cy="272143"/>
          </a:xfrm>
          <a:prstGeom prst="rightArrow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Стрелка вправо 38"/>
          <p:cNvSpPr/>
          <p:nvPr/>
        </p:nvSpPr>
        <p:spPr>
          <a:xfrm>
            <a:off x="6428016" y="4137359"/>
            <a:ext cx="242211" cy="272143"/>
          </a:xfrm>
          <a:prstGeom prst="rightArrow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Стрелка вправо 39"/>
          <p:cNvSpPr/>
          <p:nvPr/>
        </p:nvSpPr>
        <p:spPr>
          <a:xfrm>
            <a:off x="3981455" y="5373733"/>
            <a:ext cx="242211" cy="272143"/>
          </a:xfrm>
          <a:prstGeom prst="rightArrow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Стрелка вправо 40"/>
          <p:cNvSpPr/>
          <p:nvPr/>
        </p:nvSpPr>
        <p:spPr>
          <a:xfrm>
            <a:off x="6428016" y="5368238"/>
            <a:ext cx="242211" cy="272143"/>
          </a:xfrm>
          <a:prstGeom prst="rightArrow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" name="Скругленный прямоугольник 43"/>
          <p:cNvSpPr/>
          <p:nvPr/>
        </p:nvSpPr>
        <p:spPr>
          <a:xfrm>
            <a:off x="4276731" y="4939768"/>
            <a:ext cx="2095492" cy="1129081"/>
          </a:xfrm>
          <a:prstGeom prst="roundRect">
            <a:avLst>
              <a:gd name="adj" fmla="val 6901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i="1" dirty="0" smtClean="0">
                <a:solidFill>
                  <a:schemeClr val="tx1"/>
                </a:solidFill>
              </a:rPr>
              <a:t>(наименование</a:t>
            </a:r>
            <a:r>
              <a:rPr lang="ru-RU" sz="1400" i="1" dirty="0">
                <a:solidFill>
                  <a:schemeClr val="tx1"/>
                </a:solidFill>
              </a:rPr>
              <a:t>, значение и динамика </a:t>
            </a:r>
            <a:r>
              <a:rPr lang="ru-RU" sz="1400" i="1" dirty="0" smtClean="0">
                <a:solidFill>
                  <a:schemeClr val="tx1"/>
                </a:solidFill>
              </a:rPr>
              <a:t>показателя/лей)</a:t>
            </a:r>
            <a:endParaRPr lang="ru-RU" sz="1400" i="1" dirty="0">
              <a:solidFill>
                <a:schemeClr val="tx1"/>
              </a:solidFill>
            </a:endParaRPr>
          </a:p>
        </p:txBody>
      </p:sp>
      <p:sp>
        <p:nvSpPr>
          <p:cNvPr id="45" name="Скругленный прямоугольник 44"/>
          <p:cNvSpPr/>
          <p:nvPr/>
        </p:nvSpPr>
        <p:spPr>
          <a:xfrm>
            <a:off x="6723299" y="4939768"/>
            <a:ext cx="2095492" cy="1129081"/>
          </a:xfrm>
          <a:prstGeom prst="roundRect">
            <a:avLst>
              <a:gd name="adj" fmla="val 6901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i="1" dirty="0" smtClean="0">
                <a:solidFill>
                  <a:schemeClr val="tx1"/>
                </a:solidFill>
              </a:rPr>
              <a:t>(наименование</a:t>
            </a:r>
            <a:r>
              <a:rPr lang="ru-RU" sz="1400" i="1" dirty="0">
                <a:solidFill>
                  <a:schemeClr val="tx1"/>
                </a:solidFill>
              </a:rPr>
              <a:t>, значение и динамика </a:t>
            </a:r>
            <a:r>
              <a:rPr lang="ru-RU" sz="1400" i="1" dirty="0" smtClean="0">
                <a:solidFill>
                  <a:schemeClr val="tx1"/>
                </a:solidFill>
              </a:rPr>
              <a:t>показателя/лей)</a:t>
            </a:r>
            <a:endParaRPr lang="ru-RU" sz="1400" i="1" dirty="0">
              <a:solidFill>
                <a:schemeClr val="tx1"/>
              </a:solidFill>
            </a:endParaRPr>
          </a:p>
        </p:txBody>
      </p:sp>
      <p:sp>
        <p:nvSpPr>
          <p:cNvPr id="46" name="Скругленный прямоугольник 45"/>
          <p:cNvSpPr/>
          <p:nvPr/>
        </p:nvSpPr>
        <p:spPr>
          <a:xfrm>
            <a:off x="4275368" y="2828717"/>
            <a:ext cx="2095492" cy="772883"/>
          </a:xfrm>
          <a:prstGeom prst="roundRect">
            <a:avLst>
              <a:gd name="adj" fmla="val 6901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i="1" dirty="0" smtClean="0">
                <a:solidFill>
                  <a:schemeClr val="tx1"/>
                </a:solidFill>
              </a:rPr>
              <a:t>(сумма)</a:t>
            </a:r>
            <a:endParaRPr lang="ru-RU" sz="1400" i="1" dirty="0">
              <a:solidFill>
                <a:schemeClr val="tx1"/>
              </a:solidFill>
            </a:endParaRPr>
          </a:p>
        </p:txBody>
      </p:sp>
      <p:sp>
        <p:nvSpPr>
          <p:cNvPr id="47" name="Скругленный прямоугольник 46"/>
          <p:cNvSpPr/>
          <p:nvPr/>
        </p:nvSpPr>
        <p:spPr>
          <a:xfrm>
            <a:off x="6721929" y="2823220"/>
            <a:ext cx="2095492" cy="772883"/>
          </a:xfrm>
          <a:prstGeom prst="roundRect">
            <a:avLst>
              <a:gd name="adj" fmla="val 6901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i="1" dirty="0" smtClean="0">
                <a:solidFill>
                  <a:schemeClr val="tx1"/>
                </a:solidFill>
              </a:rPr>
              <a:t>(сумма)</a:t>
            </a:r>
            <a:endParaRPr lang="ru-RU" sz="1400" i="1" dirty="0">
              <a:solidFill>
                <a:schemeClr val="tx1"/>
              </a:solidFill>
            </a:endParaRPr>
          </a:p>
        </p:txBody>
      </p:sp>
      <p:sp>
        <p:nvSpPr>
          <p:cNvPr id="48" name="Скругленный прямоугольник 47"/>
          <p:cNvSpPr/>
          <p:nvPr/>
        </p:nvSpPr>
        <p:spPr>
          <a:xfrm>
            <a:off x="1812473" y="1946874"/>
            <a:ext cx="2095492" cy="772883"/>
          </a:xfrm>
          <a:prstGeom prst="roundRect">
            <a:avLst>
              <a:gd name="adj" fmla="val 6901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i="1" dirty="0">
                <a:solidFill>
                  <a:schemeClr val="tx1"/>
                </a:solidFill>
              </a:rPr>
              <a:t>(краткая характеристика)</a:t>
            </a:r>
          </a:p>
        </p:txBody>
      </p:sp>
      <p:sp>
        <p:nvSpPr>
          <p:cNvPr id="49" name="Скругленный прямоугольник 48"/>
          <p:cNvSpPr/>
          <p:nvPr/>
        </p:nvSpPr>
        <p:spPr>
          <a:xfrm>
            <a:off x="4282165" y="1946875"/>
            <a:ext cx="2095492" cy="772883"/>
          </a:xfrm>
          <a:prstGeom prst="roundRect">
            <a:avLst>
              <a:gd name="adj" fmla="val 6901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i="1" dirty="0">
                <a:solidFill>
                  <a:schemeClr val="tx1"/>
                </a:solidFill>
              </a:rPr>
              <a:t>(краткая характеристика)</a:t>
            </a:r>
          </a:p>
        </p:txBody>
      </p:sp>
      <p:sp>
        <p:nvSpPr>
          <p:cNvPr id="50" name="Скругленный прямоугольник 49"/>
          <p:cNvSpPr/>
          <p:nvPr/>
        </p:nvSpPr>
        <p:spPr>
          <a:xfrm>
            <a:off x="6721929" y="1946875"/>
            <a:ext cx="2095492" cy="772883"/>
          </a:xfrm>
          <a:prstGeom prst="roundRect">
            <a:avLst>
              <a:gd name="adj" fmla="val 6901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i="1" dirty="0">
                <a:solidFill>
                  <a:schemeClr val="tx1"/>
                </a:solidFill>
              </a:rPr>
              <a:t>(краткая характеристика)</a:t>
            </a:r>
          </a:p>
        </p:txBody>
      </p:sp>
      <p:sp>
        <p:nvSpPr>
          <p:cNvPr id="51" name="Скругленный прямоугольник 50"/>
          <p:cNvSpPr/>
          <p:nvPr/>
        </p:nvSpPr>
        <p:spPr>
          <a:xfrm>
            <a:off x="4275368" y="3708892"/>
            <a:ext cx="2095492" cy="1129081"/>
          </a:xfrm>
          <a:prstGeom prst="roundRect">
            <a:avLst>
              <a:gd name="adj" fmla="val 6901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ru-RU" sz="1200" i="1" dirty="0" smtClean="0">
                <a:solidFill>
                  <a:schemeClr val="tx1"/>
                </a:solidFill>
              </a:rPr>
              <a:t>1)</a:t>
            </a:r>
          </a:p>
          <a:p>
            <a:endParaRPr lang="ru-RU" sz="1200" i="1" dirty="0" smtClean="0">
              <a:solidFill>
                <a:schemeClr val="tx1"/>
              </a:solidFill>
            </a:endParaRPr>
          </a:p>
          <a:p>
            <a:r>
              <a:rPr lang="ru-RU" sz="1200" i="1" dirty="0" smtClean="0">
                <a:solidFill>
                  <a:schemeClr val="tx1"/>
                </a:solidFill>
              </a:rPr>
              <a:t>2)</a:t>
            </a:r>
          </a:p>
          <a:p>
            <a:endParaRPr lang="ru-RU" sz="1200" i="1" dirty="0" smtClean="0">
              <a:solidFill>
                <a:schemeClr val="tx1"/>
              </a:solidFill>
            </a:endParaRPr>
          </a:p>
          <a:p>
            <a:r>
              <a:rPr lang="ru-RU" sz="1200" i="1" dirty="0" smtClean="0">
                <a:solidFill>
                  <a:schemeClr val="tx1"/>
                </a:solidFill>
              </a:rPr>
              <a:t>3)</a:t>
            </a:r>
          </a:p>
        </p:txBody>
      </p:sp>
      <p:sp>
        <p:nvSpPr>
          <p:cNvPr id="52" name="Скругленный прямоугольник 51"/>
          <p:cNvSpPr/>
          <p:nvPr/>
        </p:nvSpPr>
        <p:spPr>
          <a:xfrm>
            <a:off x="6721929" y="3708892"/>
            <a:ext cx="2095492" cy="1129081"/>
          </a:xfrm>
          <a:prstGeom prst="roundRect">
            <a:avLst>
              <a:gd name="adj" fmla="val 6901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ru-RU" sz="1200" i="1" dirty="0" smtClean="0">
                <a:solidFill>
                  <a:schemeClr val="tx1"/>
                </a:solidFill>
              </a:rPr>
              <a:t>1)</a:t>
            </a:r>
          </a:p>
          <a:p>
            <a:endParaRPr lang="ru-RU" sz="1200" i="1" dirty="0" smtClean="0">
              <a:solidFill>
                <a:schemeClr val="tx1"/>
              </a:solidFill>
            </a:endParaRPr>
          </a:p>
          <a:p>
            <a:r>
              <a:rPr lang="ru-RU" sz="1200" i="1" dirty="0" smtClean="0">
                <a:solidFill>
                  <a:schemeClr val="tx1"/>
                </a:solidFill>
              </a:rPr>
              <a:t>2)</a:t>
            </a:r>
          </a:p>
          <a:p>
            <a:endParaRPr lang="ru-RU" sz="1200" i="1" dirty="0" smtClean="0">
              <a:solidFill>
                <a:schemeClr val="tx1"/>
              </a:solidFill>
            </a:endParaRPr>
          </a:p>
          <a:p>
            <a:r>
              <a:rPr lang="ru-RU" sz="1200" i="1" dirty="0" smtClean="0">
                <a:solidFill>
                  <a:schemeClr val="tx1"/>
                </a:solidFill>
              </a:rPr>
              <a:t>3)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511629" y="467861"/>
            <a:ext cx="8120743" cy="489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100"/>
              </a:lnSpc>
            </a:pPr>
            <a:r>
              <a:rPr lang="ru-RU" sz="2660" dirty="0" smtClean="0"/>
              <a:t>План реализации инвестиционного проекта</a:t>
            </a:r>
            <a:endParaRPr lang="ru-RU" sz="2660" dirty="0"/>
          </a:p>
        </p:txBody>
      </p:sp>
    </p:spTree>
    <p:extLst>
      <p:ext uri="{BB962C8B-B14F-4D97-AF65-F5344CB8AC3E}">
        <p14:creationId xmlns:p14="http://schemas.microsoft.com/office/powerpoint/2010/main" val="3820894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Ретро">
  <a:themeElements>
    <a:clrScheme name="Теплый синий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Ретро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Ретро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BAB94BD4-5D6D-4148-AB57-A4CCF1FD4E0C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1035</TotalTime>
  <Words>524</Words>
  <Application>Microsoft Office PowerPoint</Application>
  <PresentationFormat>Экран (4:3)</PresentationFormat>
  <Paragraphs>168</Paragraphs>
  <Slides>6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0" baseType="lpstr">
      <vt:lpstr>Calibri</vt:lpstr>
      <vt:lpstr>Calibri Light</vt:lpstr>
      <vt:lpstr>Helvetica</vt:lpstr>
      <vt:lpstr>Ретро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Содержание проблемы</dc:title>
  <dc:creator>Лыкасова Светлана Никитична</dc:creator>
  <cp:lastModifiedBy>Лыкасова Светлана Никитична</cp:lastModifiedBy>
  <cp:revision>95</cp:revision>
  <cp:lastPrinted>2015-05-26T09:45:18Z</cp:lastPrinted>
  <dcterms:created xsi:type="dcterms:W3CDTF">2015-04-23T04:24:37Z</dcterms:created>
  <dcterms:modified xsi:type="dcterms:W3CDTF">2016-03-09T08:07:55Z</dcterms:modified>
</cp:coreProperties>
</file>