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7" r:id="rId3"/>
    <p:sldId id="272" r:id="rId4"/>
    <p:sldId id="300" r:id="rId5"/>
    <p:sldId id="302" r:id="rId6"/>
    <p:sldId id="304" r:id="rId7"/>
    <p:sldId id="311" r:id="rId8"/>
    <p:sldId id="258" r:id="rId9"/>
    <p:sldId id="309" r:id="rId10"/>
    <p:sldId id="313" r:id="rId11"/>
    <p:sldId id="317" r:id="rId12"/>
    <p:sldId id="319" r:id="rId13"/>
    <p:sldId id="316" r:id="rId14"/>
    <p:sldId id="320" r:id="rId15"/>
    <p:sldId id="32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Оборот крупных и средних </a:t>
            </a:r>
            <a:r>
              <a:rPr lang="ru-RU" dirty="0" smtClean="0"/>
              <a:t>организаций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за 2015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9.2503351223778937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крупных и средних организаций за 2015 год, млн.руб.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Обрабатывающие производства, 60%</c:v>
                </c:pt>
                <c:pt idx="1">
                  <c:v>Строительство, 3%</c:v>
                </c:pt>
                <c:pt idx="2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32886.9</c:v>
                </c:pt>
                <c:pt idx="1">
                  <c:v>1654.7</c:v>
                </c:pt>
                <c:pt idx="2">
                  <c:v>19302.8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egendEntry>
        <c:idx val="4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год - 5205 млн.руб.</c:v>
                </c:pt>
                <c:pt idx="1">
                  <c:v>2014 год -7797 млн.руб.</c:v>
                </c:pt>
                <c:pt idx="2">
                  <c:v>2015 год - 8880 млн.руб.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2013 год - 5205 млн.руб.</c:v>
                </c:pt>
                <c:pt idx="1">
                  <c:v>2014 год -7797 млн.руб.</c:v>
                </c:pt>
                <c:pt idx="2">
                  <c:v>2015 год - 8880 млн.руб.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5204.8</c:v>
                </c:pt>
                <c:pt idx="1">
                  <c:v>7797.4</c:v>
                </c:pt>
                <c:pt idx="2">
                  <c:v>8880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год - 5205 млн.руб.</c:v>
                </c:pt>
                <c:pt idx="1">
                  <c:v>2014 год -7797 млн.руб.</c:v>
                </c:pt>
                <c:pt idx="2">
                  <c:v>2015 год - 8880 млн.руб.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460800"/>
        <c:axId val="34462336"/>
        <c:axId val="0"/>
      </c:bar3DChart>
      <c:catAx>
        <c:axId val="3446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34462336"/>
        <c:crosses val="autoZero"/>
        <c:auto val="1"/>
        <c:lblAlgn val="ctr"/>
        <c:lblOffset val="100"/>
        <c:noMultiLvlLbl val="0"/>
      </c:catAx>
      <c:valAx>
        <c:axId val="34462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46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2800" b="1" i="0" u="none" strike="noStrike" baseline="0" dirty="0" smtClean="0"/>
              <a:t>Березовский – город с высоким уровнем предпринимательской активности</a:t>
            </a:r>
            <a:endParaRPr lang="ru-RU" sz="2800" b="1" i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259842519685041"/>
          <c:y val="0.11606314413401028"/>
        </c:manualLayout>
      </c:layout>
      <c:overlay val="1"/>
    </c:title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395">
          <a:noFill/>
        </a:ln>
      </c:spPr>
    </c:sideWall>
    <c:backWall>
      <c:thickness val="0"/>
      <c:spPr>
        <a:noFill/>
        <a:ln w="25395">
          <a:noFill/>
        </a:ln>
      </c:spPr>
    </c:backWall>
    <c:plotArea>
      <c:layout>
        <c:manualLayout>
          <c:layoutTarget val="inner"/>
          <c:xMode val="edge"/>
          <c:yMode val="edge"/>
          <c:x val="6.5556711758584837E-2"/>
          <c:y val="0.18965517241379309"/>
          <c:w val="0.90842872008324649"/>
          <c:h val="0.6990595611285268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4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1"/>
          <c:dLbls>
            <c:dLbl>
              <c:idx val="0"/>
              <c:layout>
                <c:manualLayout>
                  <c:x val="5.4945054945054984E-3"/>
                  <c:y val="0.19831575107165658"/>
                </c:manualLayout>
              </c:layout>
              <c:tx>
                <c:rich>
                  <a:bodyPr/>
                  <a:lstStyle/>
                  <a:p>
                    <a:pPr>
                      <a:defRPr sz="4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800" dirty="0" smtClean="0"/>
                      <a:t>2013 год </a:t>
                    </a:r>
                  </a:p>
                  <a:p>
                    <a:pPr>
                      <a:defRPr sz="4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4400" dirty="0" smtClean="0"/>
                      <a:t>3512</a:t>
                    </a:r>
                    <a:endParaRPr lang="en-US" sz="4400" dirty="0"/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1.3736263736263741E-2"/>
                  <c:y val="0.30509855187020585"/>
                </c:manualLayout>
              </c:layout>
              <c:tx>
                <c:rich>
                  <a:bodyPr/>
                  <a:lstStyle/>
                  <a:p>
                    <a:pPr>
                      <a:defRPr sz="60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800" dirty="0" smtClean="0"/>
                      <a:t>2015 год</a:t>
                    </a:r>
                    <a:r>
                      <a:rPr lang="en-US" sz="2800" dirty="0" smtClean="0"/>
                      <a:t> </a:t>
                    </a:r>
                    <a:r>
                      <a:rPr lang="ru-RU" sz="6000" dirty="0" smtClean="0"/>
                      <a:t>4</a:t>
                    </a:r>
                    <a:r>
                      <a:rPr lang="en-US" sz="6000" dirty="0" smtClean="0"/>
                      <a:t>287</a:t>
                    </a:r>
                    <a:endParaRPr lang="en-US" sz="6000" dirty="0"/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5.5555561631185704E-3"/>
                  <c:y val="2.041336911727286E-3"/>
                </c:manualLayout>
              </c:layout>
              <c:spPr/>
              <c:txPr>
                <a:bodyPr/>
                <a:lstStyle/>
                <a:p>
                  <a:pPr>
                    <a:defRPr sz="600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Лист1!$A$4:$A$5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3579</c:v>
                </c:pt>
                <c:pt idx="1">
                  <c:v>4287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69952"/>
        <c:axId val="35484032"/>
        <c:axId val="0"/>
      </c:bar3DChart>
      <c:catAx>
        <c:axId val="3546995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5484032"/>
        <c:crosses val="autoZero"/>
        <c:auto val="1"/>
        <c:lblAlgn val="ctr"/>
        <c:lblOffset val="100"/>
        <c:noMultiLvlLbl val="1"/>
      </c:catAx>
      <c:valAx>
        <c:axId val="35484032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35469952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1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0.46799</cdr:x>
      <cdr:y>0.34938</cdr:y>
    </cdr:from>
    <cdr:to>
      <cdr:x>0.66364</cdr:x>
      <cdr:y>0.42489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13584" y="1665944"/>
          <a:ext cx="1385254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32,9 </a:t>
          </a:r>
          <a:r>
            <a:rPr lang="ru-RU" sz="1400" dirty="0" err="1" smtClean="0"/>
            <a:t>млрд.руб</a:t>
          </a:r>
          <a:r>
            <a:rPr lang="ru-RU" sz="1400" dirty="0" smtClean="0"/>
            <a:t>..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0.03727</cdr:x>
      <cdr:y>0.31918</cdr:y>
    </cdr:from>
    <cdr:to>
      <cdr:x>0.21196</cdr:x>
      <cdr:y>0.39468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88032" y="1521928"/>
          <a:ext cx="1350141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20,3 </a:t>
          </a:r>
          <a:r>
            <a:rPr lang="ru-RU" sz="1400" dirty="0" err="1" smtClean="0"/>
            <a:t>млрд.руб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0.03297</cdr:x>
      <cdr:y>0.72201</cdr:y>
    </cdr:from>
    <cdr:to>
      <cdr:x>0.37912</cdr:x>
      <cdr:y>0.91892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04800" y="4749800"/>
          <a:ext cx="3200400" cy="12954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tIns="36000" rIns="36000" bIns="3600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latinLnBrk="0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60000">
            <a:defRPr/>
          </a:pPr>
          <a:r>
            <a:rPr lang="ru-RU" sz="3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122 %</a:t>
          </a:r>
        </a:p>
        <a:p xmlns:a="http://schemas.openxmlformats.org/drawingml/2006/main">
          <a:pPr algn="ctr" defTabSz="360000">
            <a:defRPr/>
          </a:pPr>
          <a:r>
            <a:rPr lang="ru-RU" sz="2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rPr>
            <a:t>Рост 2013/2015 </a:t>
          </a:r>
          <a:endParaRPr lang="ru-RU" sz="2400" b="1" dirty="0">
            <a:solidFill>
              <a:prstClr val="whit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0.02867</cdr:x>
      <cdr:y>0</cdr:y>
    </cdr:from>
    <cdr:to>
      <cdr:x>0.53128</cdr:x>
      <cdr:y>0.11795</cdr:y>
    </cdr:to>
    <cdr:pic>
      <cdr:nvPicPr>
        <cdr:cNvPr id="6" name="Рисунок 5" descr="logo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265083" y="0"/>
          <a:ext cx="4646965" cy="77592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36F2-8D8F-4917-A028-DFA54F66BB6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2D18-557C-4F9D-B5FF-917B75ABC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oleObject" Target="../embeddings/_____Microsoft_Excel_97-2003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://berfond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J:\2013\Открытие клуба в Лосином\IMG_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3339308" cy="2263763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3357554" cy="22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3"/>
          <p:cNvGrpSpPr/>
          <p:nvPr/>
        </p:nvGrpSpPr>
        <p:grpSpPr>
          <a:xfrm>
            <a:off x="2143108" y="2428868"/>
            <a:ext cx="5191002" cy="1277334"/>
            <a:chOff x="104132" y="106880"/>
            <a:chExt cx="4258319" cy="1007233"/>
          </a:xfrm>
        </p:grpSpPr>
        <p:pic>
          <p:nvPicPr>
            <p:cNvPr id="5" name="Рисунок 4" descr="для презент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142852"/>
              <a:ext cx="4148169" cy="928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новый герб копия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32" y="106880"/>
              <a:ext cx="857256" cy="10072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Picture 3" descr="E:\2013\солянка в книгу\IMG_0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14711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Documents and Settings\pressa\Рабочий стол\Глава\Фотосессия\парк\парк-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3214194" cy="2143116"/>
          </a:xfrm>
          <a:prstGeom prst="rect">
            <a:avLst/>
          </a:prstGeom>
          <a:noFill/>
        </p:spPr>
      </p:pic>
      <p:pic>
        <p:nvPicPr>
          <p:cNvPr id="13" name="Picture 2" descr="C:\Documents and Settings\pressa\Рабочий стол\Коргуль\IMG_518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714881"/>
            <a:ext cx="3214678" cy="2143119"/>
          </a:xfrm>
          <a:prstGeom prst="rect">
            <a:avLst/>
          </a:prstGeom>
          <a:noFill/>
        </p:spPr>
      </p:pic>
      <p:pic>
        <p:nvPicPr>
          <p:cNvPr id="14" name="Picture 2" descr="M:\2014\ЖХК-Холдинг входная группа\IMG_39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714884"/>
            <a:ext cx="3000360" cy="2143116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Берёзовский – территория для жизни, территория для бизнеса!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91880" y="285728"/>
            <a:ext cx="55092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Экономика</a:t>
            </a: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Носит ярко выраженный «индустриальный характер», базируется  на предприятиях обрабатывающих производств</a:t>
            </a:r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3"/>
            <a:ext cx="4646965" cy="919870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412476"/>
              </p:ext>
            </p:extLst>
          </p:nvPr>
        </p:nvGraphicFramePr>
        <p:xfrm>
          <a:off x="899592" y="1763056"/>
          <a:ext cx="772852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4941168"/>
            <a:ext cx="1440160" cy="324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1,6 </a:t>
            </a:r>
            <a:r>
              <a:rPr lang="ru-RU" sz="1400" dirty="0" err="1" smtClean="0"/>
              <a:t>млрд.руб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5561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1"/>
            <a:ext cx="8229600" cy="28803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Березовский отличает наличие емкого внутреннего рынка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1152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"/>
            <a:ext cx="3501993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3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Березовский по уровню доходов населения традиционно является одной из благополучных территорий в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заработная плата, рублей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414846"/>
              </p:ext>
            </p:extLst>
          </p:nvPr>
        </p:nvGraphicFramePr>
        <p:xfrm>
          <a:off x="615408" y="1844824"/>
          <a:ext cx="791318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8230313" imgH="4706520" progId="Excel.Chart.8">
                  <p:embed/>
                </p:oleObj>
              </mc:Choice>
              <mc:Fallback>
                <p:oleObj r:id="rId4" imgW="8230313" imgH="4706520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08" y="1844824"/>
                        <a:ext cx="7913183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260649"/>
            <a:ext cx="4032448" cy="79208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292080" y="3356992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2015/2014 – 106,2%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07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115958"/>
              </p:ext>
            </p:extLst>
          </p:nvPr>
        </p:nvGraphicFramePr>
        <p:xfrm>
          <a:off x="0" y="276812"/>
          <a:ext cx="9245600" cy="65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5334000" y="4114800"/>
            <a:ext cx="3581400" cy="220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360000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70,1 </a:t>
            </a: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algn="ctr" defTabSz="360000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ДОЛЯ ЗАНЯТЫХ В ПРЕДПРИЯТИЯХ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МАЛОГО И СРЕДНЕГО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7875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" y="0"/>
            <a:ext cx="5072063" cy="1285875"/>
            <a:chOff x="142844" y="142852"/>
            <a:chExt cx="4219607" cy="1007233"/>
          </a:xfrm>
        </p:grpSpPr>
        <p:pic>
          <p:nvPicPr>
            <p:cNvPr id="16398" name="Рисунок 3" descr="для презент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42852"/>
              <a:ext cx="4148169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Рисунок 4" descr="новый герб копия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142852"/>
              <a:ext cx="857256" cy="100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827088" y="836622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действует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БЕРЁЗОВСКИЙ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ФОНД ПОДДЕРЖКИ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ПРЕДПРИНИМАТЕЛЬСТВА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berfond.ru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1000" y="3632200"/>
            <a:ext cx="8496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4800" y="5054600"/>
            <a:ext cx="8496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850" y="5949951"/>
            <a:ext cx="8496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6" name="TextBox 19"/>
          <p:cNvSpPr txBox="1">
            <a:spLocks noChangeArrowheads="1"/>
          </p:cNvSpPr>
          <p:nvPr/>
        </p:nvSpPr>
        <p:spPr bwMode="auto">
          <a:xfrm>
            <a:off x="0" y="586740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Организованы и проведены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тренинг-семинары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«НАЧНИ СВОЁ ДЕЛО»</a:t>
            </a:r>
          </a:p>
        </p:txBody>
      </p:sp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5" y="177808"/>
            <a:ext cx="15398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2311409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Содействие  СМСП в оформлении </a:t>
            </a:r>
            <a:r>
              <a:rPr lang="ru-RU" sz="2800" b="1" dirty="0" smtClean="0"/>
              <a:t>кредитного портфеля </a:t>
            </a:r>
            <a:r>
              <a:rPr lang="ru-RU" sz="2800" dirty="0" smtClean="0"/>
              <a:t>в объеме (2016г.) </a:t>
            </a:r>
            <a:r>
              <a:rPr lang="ru-RU" sz="3200" b="1" dirty="0" smtClean="0">
                <a:solidFill>
                  <a:srgbClr val="FF0000"/>
                </a:solidFill>
              </a:rPr>
              <a:t>52,3 </a:t>
            </a:r>
            <a:r>
              <a:rPr lang="ru-RU" sz="3200" b="1" dirty="0" err="1" smtClean="0">
                <a:solidFill>
                  <a:srgbClr val="FF0000"/>
                </a:solidFill>
              </a:rPr>
              <a:t>млн.руб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  МИКРОЗАЙМОВ </a:t>
            </a:r>
            <a:r>
              <a:rPr lang="ru-RU" sz="2800" dirty="0" smtClean="0"/>
              <a:t>в объеме (2016 год)  </a:t>
            </a:r>
            <a:r>
              <a:rPr lang="ru-RU" sz="3200" b="1" dirty="0" smtClean="0">
                <a:solidFill>
                  <a:srgbClr val="FF0000"/>
                </a:solidFill>
              </a:rPr>
              <a:t>31,3 млн.руб.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05460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Оказано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185</a:t>
            </a:r>
            <a:r>
              <a:rPr lang="ru-RU" sz="3600" dirty="0" smtClean="0"/>
              <a:t> </a:t>
            </a:r>
            <a:r>
              <a:rPr lang="ru-RU" sz="2800" dirty="0" smtClean="0"/>
              <a:t>консультационные услуги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0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Рейтинг инвестиционной привлекательности Свердловской </a:t>
            </a:r>
            <a:r>
              <a:rPr lang="ru-RU" sz="2800" dirty="0" smtClean="0"/>
              <a:t>области за 2015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3086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200" dirty="0" smtClean="0"/>
          </a:p>
          <a:p>
            <a:pPr fontAlgn="base"/>
            <a:r>
              <a:rPr lang="ru-RU" sz="1800" dirty="0" smtClean="0"/>
              <a:t>1. Заречный</a:t>
            </a:r>
          </a:p>
          <a:p>
            <a:pPr fontAlgn="base"/>
            <a:r>
              <a:rPr lang="ru-RU" sz="1800" dirty="0" smtClean="0"/>
              <a:t>2. Каменск-Уральский</a:t>
            </a:r>
          </a:p>
          <a:p>
            <a:pPr fontAlgn="base"/>
            <a:r>
              <a:rPr lang="ru-RU" sz="1800" dirty="0" smtClean="0">
                <a:solidFill>
                  <a:srgbClr val="FF0000"/>
                </a:solidFill>
              </a:rPr>
              <a:t>3. Берёзовский</a:t>
            </a:r>
          </a:p>
          <a:p>
            <a:pPr fontAlgn="base"/>
            <a:r>
              <a:rPr lang="ru-RU" sz="1800" dirty="0" smtClean="0"/>
              <a:t>4. Арамиль</a:t>
            </a:r>
          </a:p>
          <a:p>
            <a:pPr fontAlgn="base"/>
            <a:r>
              <a:rPr lang="ru-RU" sz="1800" dirty="0" smtClean="0"/>
              <a:t>5. </a:t>
            </a:r>
            <a:r>
              <a:rPr lang="ru-RU" sz="1800" dirty="0" err="1" smtClean="0"/>
              <a:t>Новоуральск</a:t>
            </a:r>
            <a:endParaRPr lang="ru-RU" sz="1800" dirty="0" smtClean="0"/>
          </a:p>
          <a:p>
            <a:pPr fontAlgn="base"/>
            <a:r>
              <a:rPr lang="ru-RU" sz="1800" dirty="0" smtClean="0"/>
              <a:t>6. Екатеринбург</a:t>
            </a:r>
          </a:p>
          <a:p>
            <a:pPr fontAlgn="base"/>
            <a:r>
              <a:rPr lang="ru-RU" sz="1800" dirty="0" smtClean="0"/>
              <a:t>7. Нижний Тагил</a:t>
            </a:r>
          </a:p>
          <a:p>
            <a:pPr fontAlgn="base"/>
            <a:r>
              <a:rPr lang="ru-RU" sz="1800" dirty="0" smtClean="0"/>
              <a:t>8. </a:t>
            </a:r>
            <a:r>
              <a:rPr lang="ru-RU" sz="1800" dirty="0" err="1" smtClean="0"/>
              <a:t>Рефтинский</a:t>
            </a:r>
            <a:endParaRPr lang="ru-RU" sz="1800" dirty="0" smtClean="0"/>
          </a:p>
          <a:p>
            <a:pPr fontAlgn="base"/>
            <a:r>
              <a:rPr lang="ru-RU" sz="1800" dirty="0" smtClean="0"/>
              <a:t>9. Верхняя Пышма</a:t>
            </a:r>
          </a:p>
          <a:p>
            <a:pPr fontAlgn="base"/>
            <a:r>
              <a:rPr lang="ru-RU" sz="1800" dirty="0" smtClean="0"/>
              <a:t>10. Ирбит</a:t>
            </a:r>
          </a:p>
          <a:p>
            <a:endParaRPr lang="ru-RU" sz="18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429000" y="1371600"/>
            <a:ext cx="3429000" cy="297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 место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для презент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22600"/>
            <a:ext cx="4179888" cy="91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новый герб коп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00"/>
            <a:ext cx="811212" cy="9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IMG_0298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53200" y="4267200"/>
            <a:ext cx="2590800" cy="2590800"/>
          </a:xfrm>
        </p:spPr>
      </p:pic>
    </p:spTree>
    <p:extLst>
      <p:ext uri="{BB962C8B-B14F-4D97-AF65-F5344CB8AC3E}">
        <p14:creationId xmlns:p14="http://schemas.microsoft.com/office/powerpoint/2010/main" val="269898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J:\2013\Открытие клуба в Лосином\IMG_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3339308" cy="2263763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3357554" cy="22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новый герб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36899"/>
            <a:ext cx="1785918" cy="230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E:\2013\солянка в книгу\IMG_0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14711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Documents and Settings\pressa\Рабочий стол\Глава\Фотосессия\парк\парк-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3214194" cy="2143116"/>
          </a:xfrm>
          <a:prstGeom prst="rect">
            <a:avLst/>
          </a:prstGeom>
          <a:noFill/>
        </p:spPr>
      </p:pic>
      <p:pic>
        <p:nvPicPr>
          <p:cNvPr id="13" name="Picture 2" descr="C:\Documents and Settings\pressa\Рабочий стол\Коргуль\IMG_518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714881"/>
            <a:ext cx="3214678" cy="2143119"/>
          </a:xfrm>
          <a:prstGeom prst="rect">
            <a:avLst/>
          </a:prstGeom>
          <a:noFill/>
        </p:spPr>
      </p:pic>
      <p:pic>
        <p:nvPicPr>
          <p:cNvPr id="14" name="Picture 2" descr="M:\2014\ЖХК-Холдинг входная группа\IMG_39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714884"/>
            <a:ext cx="3000360" cy="21431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14546" y="2714620"/>
            <a:ext cx="614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0900" y="836713"/>
            <a:ext cx="7609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2012-2015 годы </a:t>
            </a:r>
            <a:r>
              <a:rPr lang="ru-RU" sz="2400" dirty="0" smtClean="0"/>
              <a:t>введено  12 детских садов: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Строительство - 3 новых ДОУ на 270 мест;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Реконструкция «с нуля» - 2 ДОУ на 270 мест;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Реконструкция ранее перепрофилированных, старых ДОУ</a:t>
            </a:r>
            <a:endParaRPr lang="ru-RU" dirty="0"/>
          </a:p>
          <a:p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pressa\Рабочий стол\Глава\Фотосессия\парк\парк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285642" cy="2880320"/>
          </a:xfrm>
          <a:prstGeom prst="rect">
            <a:avLst/>
          </a:prstGeom>
          <a:noFill/>
        </p:spPr>
      </p:pic>
      <p:grpSp>
        <p:nvGrpSpPr>
          <p:cNvPr id="15" name="Группа 4"/>
          <p:cNvGrpSpPr/>
          <p:nvPr/>
        </p:nvGrpSpPr>
        <p:grpSpPr>
          <a:xfrm>
            <a:off x="214282" y="142852"/>
            <a:ext cx="3133582" cy="981892"/>
            <a:chOff x="142844" y="142852"/>
            <a:chExt cx="4219607" cy="1007233"/>
          </a:xfrm>
        </p:grpSpPr>
        <p:pic>
          <p:nvPicPr>
            <p:cNvPr id="16" name="Рисунок 15" descr="для презент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82" y="142852"/>
              <a:ext cx="4148169" cy="928694"/>
            </a:xfrm>
            <a:prstGeom prst="rect">
              <a:avLst/>
            </a:prstGeom>
          </p:spPr>
        </p:pic>
        <p:pic>
          <p:nvPicPr>
            <p:cNvPr id="17" name="Рисунок 16" descr="новый герб копия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44" y="142852"/>
              <a:ext cx="857256" cy="1007233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3789040"/>
            <a:ext cx="4320480" cy="27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150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3"/>
            <a:ext cx="4646965" cy="919870"/>
          </a:xfrm>
          <a:prstGeom prst="rect">
            <a:avLst/>
          </a:prstGeom>
        </p:spPr>
      </p:pic>
      <p:pic>
        <p:nvPicPr>
          <p:cNvPr id="1026" name="Picture 2" descr="C:\Documents and Settings\stukov_sv\Рабочий стол\фото коллаж\0_61f86_11c9f5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5010770" cy="3828908"/>
          </a:xfrm>
          <a:prstGeom prst="rect">
            <a:avLst/>
          </a:prstGeom>
          <a:noFill/>
        </p:spPr>
      </p:pic>
      <p:pic>
        <p:nvPicPr>
          <p:cNvPr id="1028" name="Picture 4" descr="C:\Documents and Settings\stukov_sv\Рабочий стол\фото коллаж\88483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54895"/>
            <a:ext cx="3153544" cy="1686473"/>
          </a:xfrm>
          <a:prstGeom prst="rect">
            <a:avLst/>
          </a:prstGeom>
          <a:noFill/>
        </p:spPr>
      </p:pic>
      <p:pic>
        <p:nvPicPr>
          <p:cNvPr id="1029" name="Picture 5" descr="C:\Documents and Settings\stukov_sv\Рабочий стол\фото коллаж\g18dSb35iu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160"/>
            <a:ext cx="1800200" cy="186823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196752"/>
            <a:ext cx="377991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Березовский – родина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русского золота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atin typeface="Arial Black" pitchFamily="34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1745 год 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Ерофей Марков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Arial Black" pitchFamily="34" charset="0"/>
                <a:cs typeface="Times New Roman" pitchFamily="18" charset="0"/>
              </a:rPr>
              <a:t>нашёл золото.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На месте находки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возник первый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в России рудник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по добыче золота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и город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Times New Roman" pitchFamily="18" charset="0"/>
              </a:rPr>
              <a:t>Берёзовский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030" name="Picture 6" descr="C:\Documents and Settings\stukov_sv\Рабочий стол\фото коллаж\be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085184"/>
            <a:ext cx="3816424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I:\Виды Города Разное время\Панорама Берёзовского для Игоря\ПАНОРАМА _0334_0341_me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194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4"/>
          <p:cNvGrpSpPr/>
          <p:nvPr/>
        </p:nvGrpSpPr>
        <p:grpSpPr>
          <a:xfrm>
            <a:off x="214282" y="142852"/>
            <a:ext cx="6143668" cy="1643074"/>
            <a:chOff x="142844" y="142852"/>
            <a:chExt cx="4219607" cy="1007233"/>
          </a:xfrm>
        </p:grpSpPr>
        <p:pic>
          <p:nvPicPr>
            <p:cNvPr id="5" name="Рисунок 4" descr="для презент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82" y="142852"/>
              <a:ext cx="4148169" cy="928694"/>
            </a:xfrm>
            <a:prstGeom prst="rect">
              <a:avLst/>
            </a:prstGeom>
          </p:spPr>
        </p:pic>
        <p:pic>
          <p:nvPicPr>
            <p:cNvPr id="6" name="Рисунок 5" descr="новый герб копия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44" y="142852"/>
              <a:ext cx="857256" cy="1007233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5214910" y="0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Сегодня</a:t>
            </a:r>
          </a:p>
        </p:txBody>
      </p:sp>
      <p:pic>
        <p:nvPicPr>
          <p:cNvPr id="11" name="Picture 4" descr="Тар_200_кар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71802" y="428604"/>
            <a:ext cx="6649484" cy="64293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1785926"/>
            <a:ext cx="446468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НАСЕЛЕНИЕ </a:t>
            </a:r>
            <a:b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74 тысячи человек</a:t>
            </a:r>
            <a:b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</a:br>
            <a:endParaRPr lang="ru-RU" sz="28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05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ТЕРРИТОРИЯ </a:t>
            </a:r>
            <a:b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112 547 га</a:t>
            </a:r>
          </a:p>
          <a:p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ru-RU" sz="2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05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504" y="2006601"/>
            <a:ext cx="32403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 центра мегаполиса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минут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Аэропорта Кольцово</a:t>
            </a:r>
          </a:p>
          <a:p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shalunova\Рабочий стол\IMG_6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803401"/>
            <a:ext cx="5688632" cy="486595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364204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Березовский расположен вблизи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столицы Свердловской области – города Екатеринбурга, третьего по величине транспортного узла России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новый герб коп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8600"/>
            <a:ext cx="1152128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807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31223" cy="5089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Березовский – активно развивающаяся территория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115328" cy="43204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За 2012-2015 годы построено свыше 300 тыс.кв.м жилья </a:t>
            </a:r>
            <a:endParaRPr lang="ru-RU" sz="2200" dirty="0"/>
          </a:p>
        </p:txBody>
      </p:sp>
      <p:grpSp>
        <p:nvGrpSpPr>
          <p:cNvPr id="12" name="Группа 4"/>
          <p:cNvGrpSpPr/>
          <p:nvPr/>
        </p:nvGrpSpPr>
        <p:grpSpPr>
          <a:xfrm>
            <a:off x="214282" y="142852"/>
            <a:ext cx="3133582" cy="981892"/>
            <a:chOff x="142844" y="142852"/>
            <a:chExt cx="4219607" cy="1007233"/>
          </a:xfrm>
        </p:grpSpPr>
        <p:pic>
          <p:nvPicPr>
            <p:cNvPr id="13" name="Рисунок 12" descr="для презент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142852"/>
              <a:ext cx="4148169" cy="928694"/>
            </a:xfrm>
            <a:prstGeom prst="rect">
              <a:avLst/>
            </a:prstGeom>
          </p:spPr>
        </p:pic>
        <p:pic>
          <p:nvPicPr>
            <p:cNvPr id="14" name="Рисунок 13" descr="новый герб копия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4" y="142852"/>
              <a:ext cx="857256" cy="1007233"/>
            </a:xfrm>
            <a:prstGeom prst="rect">
              <a:avLst/>
            </a:prstGeom>
          </p:spPr>
        </p:pic>
      </p:grpSp>
      <p:pic>
        <p:nvPicPr>
          <p:cNvPr id="18" name="Picture 3" descr="E:\2013\солянка в книгу\IMG_08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90" y="1916832"/>
            <a:ext cx="418831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Documents and Settings\pressa\Рабочий стол\Доклад главе\IMG_9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92" y="3140968"/>
            <a:ext cx="4320480" cy="3384376"/>
          </a:xfrm>
          <a:prstGeom prst="rect">
            <a:avLst/>
          </a:prstGeom>
          <a:noFill/>
        </p:spPr>
      </p:pic>
      <p:pic>
        <p:nvPicPr>
          <p:cNvPr id="20" name="Рисунок 1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142853"/>
            <a:ext cx="4646965" cy="9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4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.ustinov\Desktop\Для доклада\демография\IMG_8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3214710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a.ustinov\Desktop\Для доклада\демография\IMG_8566.jpg"/>
          <p:cNvPicPr>
            <a:picLocks noChangeAspect="1" noChangeArrowheads="1"/>
          </p:cNvPicPr>
          <p:nvPr/>
        </p:nvPicPr>
        <p:blipFill>
          <a:blip r:embed="rId3" cstate="print"/>
          <a:srcRect l="5670" t="8505" r="3615"/>
          <a:stretch>
            <a:fillRect/>
          </a:stretch>
        </p:blipFill>
        <p:spPr bwMode="auto">
          <a:xfrm>
            <a:off x="3571868" y="4500570"/>
            <a:ext cx="3145100" cy="21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a.ustinov\Desktop\Для доклада\демография\IMG_8305.jpg"/>
          <p:cNvPicPr>
            <a:picLocks noChangeAspect="1" noChangeArrowheads="1"/>
          </p:cNvPicPr>
          <p:nvPr/>
        </p:nvPicPr>
        <p:blipFill>
          <a:blip r:embed="rId4" cstate="print"/>
          <a:srcRect l="15875" r="27240"/>
          <a:stretch>
            <a:fillRect/>
          </a:stretch>
        </p:blipFill>
        <p:spPr bwMode="auto">
          <a:xfrm>
            <a:off x="6858016" y="4429132"/>
            <a:ext cx="1938195" cy="227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64571"/>
              </p:ext>
            </p:extLst>
          </p:nvPr>
        </p:nvGraphicFramePr>
        <p:xfrm>
          <a:off x="285721" y="764704"/>
          <a:ext cx="8510490" cy="3326076"/>
        </p:xfrm>
        <a:graphic>
          <a:graphicData uri="http://schemas.openxmlformats.org/drawingml/2006/table">
            <a:tbl>
              <a:tblPr/>
              <a:tblGrid>
                <a:gridCol w="896099"/>
                <a:gridCol w="1574294"/>
                <a:gridCol w="1390667"/>
                <a:gridCol w="1549810"/>
                <a:gridCol w="1549810"/>
                <a:gridCol w="1549810"/>
              </a:tblGrid>
              <a:tr h="5253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рождения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смерти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Естественный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прирост, человек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постоянного населения, человек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населения 2005-2015г.г.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9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698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1124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-426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63800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1135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+155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71630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1260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+324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72710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1231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+324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73550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1257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937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+320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73916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115,9%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73" marR="6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57356" y="1785926"/>
            <a:ext cx="47863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Естественный прирост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85728"/>
            <a:ext cx="4786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Демография</a:t>
            </a:r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42853"/>
            <a:ext cx="4646965" cy="9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0900" y="836713"/>
            <a:ext cx="7609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2012-2015 годы </a:t>
            </a:r>
            <a:r>
              <a:rPr lang="ru-RU" sz="2400" dirty="0" smtClean="0"/>
              <a:t>введено  12 детских садов: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Строительство - 3 новых ДОУ на 270 мест;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Реконструкция «с нуля» - 2 ДОУ на 270 мест;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Реконструкция ранее перепрофилированных, старых ДОУ</a:t>
            </a:r>
            <a:endParaRPr lang="ru-RU" dirty="0"/>
          </a:p>
          <a:p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pressa\Рабочий стол\Глава\Фотосессия\парк\парк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285642" cy="288032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789040"/>
            <a:ext cx="4320480" cy="27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0"/>
            <a:ext cx="4646965" cy="9087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33798"/>
            <a:ext cx="8077200" cy="113901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Особое значение уделяется созданию масштабных объектов физической культуры и спорта</a:t>
            </a:r>
            <a:endParaRPr lang="ru-RU" sz="2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Строительство </a:t>
            </a:r>
            <a:r>
              <a:rPr lang="ru-RU" sz="1600" dirty="0" err="1" smtClean="0">
                <a:solidFill>
                  <a:srgbClr val="C00000"/>
                </a:solidFill>
                <a:latin typeface="Arial Black" pitchFamily="34" charset="0"/>
              </a:rPr>
              <a:t>лыжероллерной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 трассы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916832"/>
            <a:ext cx="4041775" cy="1224136"/>
          </a:xfrm>
        </p:spPr>
        <p:txBody>
          <a:bodyPr>
            <a:normAutofit fontScale="25000" lnSpcReduction="20000"/>
          </a:bodyPr>
          <a:lstStyle/>
          <a:p>
            <a:endParaRPr lang="ru-RU" sz="5000" b="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5000" b="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marL="857250" indent="-857250">
              <a:buFont typeface="Arial" pitchFamily="34" charset="0"/>
              <a:buChar char="•"/>
            </a:pPr>
            <a:r>
              <a:rPr lang="ru-RU" sz="6400" b="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Открытие </a:t>
            </a:r>
            <a:r>
              <a:rPr lang="ru-RU" sz="6400" b="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уникального </a:t>
            </a:r>
            <a:r>
              <a:rPr lang="ru-RU" sz="6400" b="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для Свердловской </a:t>
            </a:r>
            <a:r>
              <a:rPr lang="ru-RU" sz="6400" b="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области парка экстремальных видов </a:t>
            </a:r>
            <a:r>
              <a:rPr lang="ru-RU" sz="6400" b="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спорта «Горизонт»</a:t>
            </a:r>
            <a:r>
              <a:rPr lang="ru-RU" sz="6400" b="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6400" b="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6400" b="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3" descr="лр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5" y="2276873"/>
            <a:ext cx="3960439" cy="2880320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0"/>
            <a:ext cx="4646965" cy="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372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 Microsoft Excel</vt:lpstr>
      <vt:lpstr>Берёзовский – территория для жизни, территория для бизнеса!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Березовский – активно развивающаяся территория</vt:lpstr>
      <vt:lpstr>Презентация PowerPoint</vt:lpstr>
      <vt:lpstr>Презентация PowerPoint</vt:lpstr>
      <vt:lpstr>Особое значение уделяется созданию масштабных объектов физической культуры и спорта</vt:lpstr>
      <vt:lpstr>Презентация PowerPoint</vt:lpstr>
      <vt:lpstr>Березовский отличает наличие емкого внутреннего рынка Оборот розничной торговли</vt:lpstr>
      <vt:lpstr>Березовский по уровню доходов населения традиционно является одной из благополучных территорий в области  Средняя заработная плата, рублей </vt:lpstr>
      <vt:lpstr>Презентация PowerPoint</vt:lpstr>
      <vt:lpstr>Презентация PowerPoint</vt:lpstr>
      <vt:lpstr>Рейтинг инвестиционной привлекательности Свердловской области за 2015 год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stukov_sv</dc:creator>
  <cp:lastModifiedBy>Истомина Н.В.</cp:lastModifiedBy>
  <cp:revision>82</cp:revision>
  <dcterms:created xsi:type="dcterms:W3CDTF">2015-01-27T08:54:22Z</dcterms:created>
  <dcterms:modified xsi:type="dcterms:W3CDTF">2017-04-26T07:38:37Z</dcterms:modified>
</cp:coreProperties>
</file>