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60" r:id="rId2"/>
    <p:sldId id="268" r:id="rId3"/>
    <p:sldId id="307" r:id="rId4"/>
    <p:sldId id="296" r:id="rId5"/>
    <p:sldId id="264" r:id="rId6"/>
    <p:sldId id="267" r:id="rId7"/>
    <p:sldId id="301" r:id="rId8"/>
    <p:sldId id="314" r:id="rId9"/>
    <p:sldId id="315" r:id="rId10"/>
    <p:sldId id="319" r:id="rId11"/>
    <p:sldId id="320" r:id="rId12"/>
    <p:sldId id="318" r:id="rId13"/>
    <p:sldId id="303" r:id="rId14"/>
    <p:sldId id="305" r:id="rId15"/>
    <p:sldId id="313" r:id="rId16"/>
    <p:sldId id="289" r:id="rId17"/>
    <p:sldId id="321" r:id="rId18"/>
    <p:sldId id="304" r:id="rId19"/>
    <p:sldId id="309" r:id="rId20"/>
    <p:sldId id="310" r:id="rId21"/>
    <p:sldId id="311" r:id="rId22"/>
    <p:sldId id="312" r:id="rId23"/>
  </p:sldIdLst>
  <p:sldSz cx="9144000" cy="6858000" type="screen4x3"/>
  <p:notesSz cx="6648450" cy="97742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49" autoAdjust="0"/>
    <p:restoredTop sz="94660"/>
  </p:normalViewPr>
  <p:slideViewPr>
    <p:cSldViewPr>
      <p:cViewPr varScale="1">
        <p:scale>
          <a:sx n="110" d="100"/>
          <a:sy n="110" d="100"/>
        </p:scale>
        <p:origin x="1674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0995" cy="4887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765916" y="0"/>
            <a:ext cx="2880995" cy="4887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115211-B953-4094-B7EA-CFB8107D6503}" type="datetimeFigureOut">
              <a:rPr lang="ru-RU" smtClean="0"/>
              <a:pPr/>
              <a:t>14.12.2022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881063" y="733425"/>
            <a:ext cx="4886325" cy="36655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64845" y="4642763"/>
            <a:ext cx="5318760" cy="43984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283830"/>
            <a:ext cx="2880995" cy="488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765916" y="9283830"/>
            <a:ext cx="2880995" cy="488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E80316-AB1A-47B7-9D43-600256F2B53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11998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14.12.2022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14.12.2022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14.12.2022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92D050"/>
            </a:gs>
            <a:gs pos="64999">
              <a:srgbClr val="F0EBD5"/>
            </a:gs>
            <a:gs pos="100000">
              <a:srgbClr val="D1C39F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14.12.2022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Relationship Id="rId9" Type="http://schemas.openxmlformats.org/officeDocument/2006/relationships/image" Target="../media/image8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hyperlink" Target="https://strategy24.ru/66/projects/project/view?slug=razvitie-detskogo-zdravookhraneniya-vklyuchaya-sozdanie-sovremennoy-infrastruktury-okazaniya-meditsinskoy-pomoshchi-detyam-sverdlovskoy-oblasti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45769" y="4714885"/>
            <a:ext cx="2698231" cy="21431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6" name="Picture 2" descr="Z:\пресс-служба\Волынская Оксана\Новая папка\IMG_9050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896212" y="0"/>
            <a:ext cx="2247788" cy="171448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4" name="Picture 3" descr="J:\2013\Открытие мемориялаьной доски Чечвию+вручение ключей переселенцам\IMG_2285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72000" y="0"/>
            <a:ext cx="2536014" cy="169067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3" name="Picture 3" descr="E:\2013\солянка в книгу\IMG_0859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214546" y="0"/>
            <a:ext cx="2464612" cy="164307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2" name="Picture 3" descr="C:\Documents and Settings\pressa\Рабочий стол\Глава\Фотосессия\парк\парк-024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0" y="0"/>
            <a:ext cx="2286016" cy="16430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1" name="Заголовок 1"/>
          <p:cNvSpPr txBox="1">
            <a:spLocks/>
          </p:cNvSpPr>
          <p:nvPr/>
        </p:nvSpPr>
        <p:spPr>
          <a:xfrm>
            <a:off x="1071539" y="2143116"/>
            <a:ext cx="7643866" cy="20891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algn="ctr"/>
            <a:r>
              <a:rPr lang="ru-RU" sz="4800" b="1" dirty="0">
                <a:latin typeface="Times New Roman" pitchFamily="18" charset="0"/>
                <a:cs typeface="Times New Roman" pitchFamily="18" charset="0"/>
              </a:rPr>
              <a:t>Берёзовский городской округ</a:t>
            </a:r>
            <a:endParaRPr lang="ru-RU" sz="4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Picture 2" descr="C:\Documents and Settings\pressa\Рабочий стол\Индустриальный парк\рисунок 2.jp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0" y="4695196"/>
            <a:ext cx="2571736" cy="216280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21" name="Рисунок 20" descr="новый герб копия.pn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0" y="2285992"/>
            <a:ext cx="1571636" cy="166836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2500298" y="4699252"/>
            <a:ext cx="4143403" cy="215874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 spd="slow">
    <p:pull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24744"/>
            <a:ext cx="8229600" cy="1143000"/>
          </a:xfrm>
        </p:spPr>
        <p:txBody>
          <a:bodyPr>
            <a:normAutofit/>
          </a:bodyPr>
          <a:lstStyle/>
          <a:p>
            <a:r>
              <a:rPr lang="ru-RU" sz="2800" b="1" dirty="0" smtClean="0"/>
              <a:t>Комиссия  по правовой  и социальной  защите  граждан</a:t>
            </a:r>
            <a:endParaRPr lang="ru-RU" sz="28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01216" y="2420889"/>
            <a:ext cx="8229600" cy="4176464"/>
          </a:xfrm>
        </p:spPr>
        <p:txBody>
          <a:bodyPr>
            <a:normAutofit fontScale="77500" lnSpcReduction="20000"/>
          </a:bodyPr>
          <a:lstStyle/>
          <a:p>
            <a:pPr lvl="0" algn="just"/>
            <a:r>
              <a:rPr lang="ru-RU" dirty="0" smtClean="0"/>
              <a:t>О ходе реализации Указа  президента РФ от 21.07.2020 года  № 474 « О национальных целях развития РФ на плановый  период до 2030 года»,  в том  числе реализация  стратегической  цели </a:t>
            </a:r>
            <a:r>
              <a:rPr lang="ru-RU" dirty="0" smtClean="0"/>
              <a:t>«Комфортная</a:t>
            </a:r>
            <a:r>
              <a:rPr lang="ru-RU" dirty="0" smtClean="0"/>
              <a:t>  и безопасная  среда  жизни</a:t>
            </a:r>
            <a:r>
              <a:rPr lang="ru-RU" dirty="0" smtClean="0"/>
              <a:t>». </a:t>
            </a:r>
            <a:r>
              <a:rPr lang="ru-RU" dirty="0" smtClean="0"/>
              <a:t>Р</a:t>
            </a:r>
            <a:r>
              <a:rPr lang="ru-RU" dirty="0" smtClean="0"/>
              <a:t>ассмотрели </a:t>
            </a:r>
            <a:r>
              <a:rPr lang="ru-RU" dirty="0" smtClean="0"/>
              <a:t>вопрос: «Доступная  Среда. Оказание доступных услуг инвалидам, маломобильным гражданам, в том  числе, старше 80 лет» (совместно с ЖКХ)</a:t>
            </a:r>
          </a:p>
          <a:p>
            <a:pPr lvl="0" algn="just"/>
            <a:r>
              <a:rPr lang="ru-RU" dirty="0" smtClean="0"/>
              <a:t> Реализация приоритетного </a:t>
            </a:r>
            <a:r>
              <a:rPr lang="ru-RU" dirty="0" smtClean="0"/>
              <a:t>направления: </a:t>
            </a:r>
            <a:r>
              <a:rPr lang="ru-RU" dirty="0" smtClean="0"/>
              <a:t>Общественное здоровье.</a:t>
            </a:r>
          </a:p>
          <a:p>
            <a:pPr lvl="0" algn="just"/>
            <a:r>
              <a:rPr lang="ru-RU" dirty="0" smtClean="0"/>
              <a:t>Оказание бесплатной медицинской помощи на территории БГО, в том  числе  старшему  поколению.</a:t>
            </a:r>
          </a:p>
          <a:p>
            <a:endParaRPr lang="ru-RU" dirty="0"/>
          </a:p>
        </p:txBody>
      </p:sp>
      <p:pic>
        <p:nvPicPr>
          <p:cNvPr id="4" name="Рисунок 3" descr="logo.pn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07504" y="0"/>
            <a:ext cx="4608512" cy="10584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2468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1628800"/>
            <a:ext cx="8229600" cy="608932"/>
          </a:xfrm>
        </p:spPr>
        <p:txBody>
          <a:bodyPr>
            <a:normAutofit fontScale="90000"/>
          </a:bodyPr>
          <a:lstStyle/>
          <a:p>
            <a:r>
              <a:rPr lang="ru-RU" sz="3100" b="1" dirty="0"/>
              <a:t>Комиссия  по ЖКХ, транспорту, строительству  и экологии</a:t>
            </a:r>
            <a:r>
              <a:rPr lang="ru-RU" sz="2400" b="1" dirty="0"/>
              <a:t/>
            </a:r>
            <a:br>
              <a:rPr lang="ru-RU" sz="2400" b="1" dirty="0"/>
            </a:b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83568" y="2420888"/>
            <a:ext cx="8229600" cy="4641379"/>
          </a:xfrm>
        </p:spPr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§"/>
            </a:pPr>
            <a:r>
              <a:rPr lang="ru-RU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 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ходе реализации Указа  президента РФ от 21.07.2020 года  № 474 « О национальных целях развития РФ на плановый  период до 2030 года»,  в том  числе реализация  стратегической  цели «Комфортная  и безопасная  среда  </a:t>
            </a:r>
            <a:r>
              <a:rPr lang="ru-RU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жизни»</a:t>
            </a:r>
          </a:p>
          <a:p>
            <a:pPr marL="0" lvl="0" indent="0" algn="just">
              <a:buNone/>
            </a:pPr>
            <a:r>
              <a:rPr lang="ru-RU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«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Безопасность на дорогах, благоустройство </a:t>
            </a:r>
            <a:r>
              <a:rPr lang="ru-RU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    </a:t>
            </a:r>
          </a:p>
          <a:p>
            <a:pPr marL="0" lvl="0" indent="0" algn="just">
              <a:buNone/>
            </a:pP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тротуарной 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сети на  территории  </a:t>
            </a:r>
            <a:r>
              <a:rPr lang="ru-RU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БГО»</a:t>
            </a:r>
            <a:endParaRPr lang="ru-RU" sz="2800" dirty="0"/>
          </a:p>
          <a:p>
            <a:pPr>
              <a:buFont typeface="Wingdings" panose="05000000000000000000" pitchFamily="2" charset="2"/>
              <a:buChar char="§"/>
            </a:pPr>
            <a:endParaRPr lang="ru-RU" dirty="0"/>
          </a:p>
        </p:txBody>
      </p:sp>
      <p:pic>
        <p:nvPicPr>
          <p:cNvPr id="4" name="Рисунок 3" descr="logo.pn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51520" y="103876"/>
            <a:ext cx="4608512" cy="10584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809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1052736"/>
            <a:ext cx="8229600" cy="960185"/>
          </a:xfrm>
        </p:spPr>
        <p:txBody>
          <a:bodyPr>
            <a:noAutofit/>
          </a:bodyPr>
          <a:lstStyle/>
          <a:p>
            <a:r>
              <a:rPr lang="ru-RU" sz="2400" b="1" dirty="0"/>
              <a:t/>
            </a:r>
            <a:br>
              <a:rPr lang="ru-RU" sz="2400" b="1" dirty="0"/>
            </a:br>
            <a:r>
              <a:rPr lang="ru-RU" sz="3200" b="1" dirty="0"/>
              <a:t>Комиссия  по образованию, культуре  и молодежной политике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2708920"/>
            <a:ext cx="8229600" cy="4752669"/>
          </a:xfrm>
        </p:spPr>
        <p:txBody>
          <a:bodyPr>
            <a:noAutofit/>
          </a:bodyPr>
          <a:lstStyle/>
          <a:p>
            <a:pPr algn="just">
              <a:buFont typeface="Wingdings" panose="05000000000000000000" pitchFamily="2" charset="2"/>
              <a:buChar char="§"/>
            </a:pPr>
            <a:r>
              <a:rPr lang="ru-RU" dirty="0" smtClean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О </a:t>
            </a:r>
            <a:r>
              <a:rPr lang="ru-RU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ходе  реализации Указа  президента РФ от 21.07.2020 года  № 474 « О национальных целях развития РФ на плановый  период до 2030 года», в том числе реализация  стратегической  цели-«Создание  условий  для  воспитания гармоничной, социально- ответственной  личности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</a:p>
          <a:p>
            <a:pPr>
              <a:buNone/>
            </a:pPr>
            <a:r>
              <a:rPr lang="ru-RU" sz="3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 descr="logo.pn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51520" y="0"/>
            <a:ext cx="4608512" cy="1080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4178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99511"/>
            <a:ext cx="8229600" cy="132556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>Председатели комиссий: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525963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Планируют </a:t>
            </a:r>
            <a:r>
              <a:rPr lang="ru-RU" dirty="0" smtClean="0"/>
              <a:t>и проводят заседание комиссии</a:t>
            </a:r>
          </a:p>
          <a:p>
            <a:r>
              <a:rPr lang="ru-RU" dirty="0" smtClean="0"/>
              <a:t>Входят в Совет ОП</a:t>
            </a:r>
          </a:p>
          <a:p>
            <a:r>
              <a:rPr lang="ru-RU" dirty="0" smtClean="0"/>
              <a:t>Готовят </a:t>
            </a:r>
            <a:r>
              <a:rPr lang="ru-RU" dirty="0" smtClean="0"/>
              <a:t>вопросы на заседание ОП, исходя из плана работы, утвержденного на первом заседании ОП</a:t>
            </a:r>
          </a:p>
          <a:p>
            <a:r>
              <a:rPr lang="ru-RU" dirty="0" smtClean="0"/>
              <a:t>В ходе заседания ведут свой вопрос, готовят докладчиков, выступающих, проект решения</a:t>
            </a:r>
          </a:p>
          <a:p>
            <a:r>
              <a:rPr lang="ru-RU" dirty="0" smtClean="0"/>
              <a:t>Контролируют исполнение решения по вопросу до его 100% исполнения</a:t>
            </a:r>
            <a:endParaRPr lang="ru-RU" dirty="0"/>
          </a:p>
        </p:txBody>
      </p:sp>
      <p:pic>
        <p:nvPicPr>
          <p:cNvPr id="5" name="Рисунок 4" descr="logo.pn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51520" y="103876"/>
            <a:ext cx="4608512" cy="10584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4416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404664"/>
            <a:ext cx="8229600" cy="1570186"/>
          </a:xfrm>
        </p:spPr>
        <p:txBody>
          <a:bodyPr/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sz="4000" dirty="0" smtClean="0"/>
              <a:t>Формы работы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281339"/>
          </a:xfrm>
        </p:spPr>
        <p:txBody>
          <a:bodyPr>
            <a:normAutofit fontScale="55000" lnSpcReduction="20000"/>
          </a:bodyPr>
          <a:lstStyle/>
          <a:p>
            <a:pPr algn="just"/>
            <a:endParaRPr lang="ru-RU" dirty="0" smtClean="0"/>
          </a:p>
          <a:p>
            <a:pPr algn="just"/>
            <a:r>
              <a:rPr lang="ru-RU" sz="4400" dirty="0" smtClean="0"/>
              <a:t>Проведение заседаний  </a:t>
            </a:r>
            <a:r>
              <a:rPr lang="ru-RU" sz="4400" dirty="0" smtClean="0"/>
              <a:t>ОП, </a:t>
            </a:r>
            <a:r>
              <a:rPr lang="ru-RU" sz="4400" dirty="0" smtClean="0"/>
              <a:t>Совета ОП, комиссий</a:t>
            </a:r>
          </a:p>
          <a:p>
            <a:pPr algn="just"/>
            <a:r>
              <a:rPr lang="ru-RU" sz="4400" dirty="0" smtClean="0"/>
              <a:t> Участие  в приемах граждан совместно с депутатами</a:t>
            </a:r>
          </a:p>
          <a:p>
            <a:pPr algn="just"/>
            <a:r>
              <a:rPr lang="ru-RU" sz="4400" dirty="0"/>
              <a:t> Р</a:t>
            </a:r>
            <a:r>
              <a:rPr lang="ru-RU" sz="4400" dirty="0" smtClean="0"/>
              <a:t>абочие встречи с членами ОП Южного округа, других МО- Верхняя Пышма, Среднеуральск, Екатеринбург, Тобольск</a:t>
            </a:r>
          </a:p>
          <a:p>
            <a:pPr algn="just"/>
            <a:r>
              <a:rPr lang="ru-RU" sz="4400" dirty="0" smtClean="0"/>
              <a:t>Выездные встречи с целью оказания помощи и поддержки- п. Лосиный(+ </a:t>
            </a:r>
            <a:r>
              <a:rPr lang="ru-RU" sz="4400" dirty="0" err="1" smtClean="0"/>
              <a:t>Ключевск</a:t>
            </a:r>
            <a:r>
              <a:rPr lang="ru-RU" sz="4400" dirty="0" smtClean="0"/>
              <a:t>, Монетный), </a:t>
            </a:r>
            <a:r>
              <a:rPr lang="ru-RU" sz="4400" dirty="0" err="1" smtClean="0"/>
              <a:t>п.Старопышминск</a:t>
            </a:r>
            <a:r>
              <a:rPr lang="ru-RU" sz="4400" dirty="0" smtClean="0"/>
              <a:t>(+ </a:t>
            </a:r>
            <a:r>
              <a:rPr lang="ru-RU" sz="4400" dirty="0" err="1" smtClean="0"/>
              <a:t>Сарапулка,Кедровка</a:t>
            </a:r>
            <a:r>
              <a:rPr lang="ru-RU" sz="4400" dirty="0" smtClean="0"/>
              <a:t> )</a:t>
            </a:r>
          </a:p>
          <a:p>
            <a:pPr algn="just"/>
            <a:r>
              <a:rPr lang="ru-RU" sz="4400" dirty="0" smtClean="0"/>
              <a:t>Участие в городских мероприятиях. Заседаниях Думы, Торжественных собраниях, акциях, Круглых столах, НПК</a:t>
            </a:r>
          </a:p>
          <a:p>
            <a:pPr algn="just"/>
            <a:r>
              <a:rPr lang="ru-RU" sz="4400" dirty="0" smtClean="0"/>
              <a:t>Подготовка информационных справок, отчетов, заключений на НПД, передача информации в ЗАКСО, ДВП</a:t>
            </a:r>
          </a:p>
          <a:p>
            <a:endParaRPr lang="ru-RU" dirty="0"/>
          </a:p>
        </p:txBody>
      </p:sp>
      <p:pic>
        <p:nvPicPr>
          <p:cNvPr id="4" name="Рисунок 3" descr="logo.png">
            <a:extLst>
              <a:ext uri="{FF2B5EF4-FFF2-40B4-BE49-F238E27FC236}">
                <a16:creationId xmlns="" xmlns:a16="http://schemas.microsoft.com/office/drawing/2014/main" id="{374C8B77-2DFB-4A83-A57D-00C6097CB762}"/>
              </a:ext>
            </a:extLst>
          </p:cNvPr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57200" y="171839"/>
            <a:ext cx="4608512" cy="1080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1312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25641"/>
            <a:ext cx="8229600" cy="1426170"/>
          </a:xfrm>
        </p:spPr>
        <p:txBody>
          <a:bodyPr>
            <a:normAutofit/>
          </a:bodyPr>
          <a:lstStyle/>
          <a:p>
            <a:r>
              <a:rPr lang="ru-RU" sz="4000" dirty="0" smtClean="0"/>
              <a:t>Определили для себя: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525963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ru-RU" dirty="0" smtClean="0"/>
              <a:t>Каждый член палаты: </a:t>
            </a:r>
            <a:r>
              <a:rPr lang="ru-RU" dirty="0" smtClean="0"/>
              <a:t>активен - </a:t>
            </a:r>
            <a:r>
              <a:rPr lang="ru-RU" dirty="0" smtClean="0"/>
              <a:t>работает в комиссии, общественной структуре; </a:t>
            </a:r>
          </a:p>
          <a:p>
            <a:pPr algn="just"/>
            <a:r>
              <a:rPr lang="ru-RU" dirty="0" smtClean="0"/>
              <a:t>участвуем в приемах граждан вместе с депутатами Думы;</a:t>
            </a:r>
          </a:p>
          <a:p>
            <a:pPr algn="just"/>
            <a:r>
              <a:rPr lang="ru-RU" dirty="0"/>
              <a:t>в</a:t>
            </a:r>
            <a:r>
              <a:rPr lang="ru-RU" dirty="0" smtClean="0"/>
              <a:t>идим все своими глазами, слышим проблему из первых уст, фиксируем ее состояние и контролируем результат исполнения </a:t>
            </a:r>
          </a:p>
          <a:p>
            <a:pPr algn="just"/>
            <a:r>
              <a:rPr lang="ru-RU" dirty="0" smtClean="0"/>
              <a:t>Работаем над проблемами вместе с Администрацией БГО, Думой, Общественными советами поселков, Общественными организациями</a:t>
            </a:r>
            <a:endParaRPr lang="ru-RU" dirty="0"/>
          </a:p>
        </p:txBody>
      </p:sp>
      <p:pic>
        <p:nvPicPr>
          <p:cNvPr id="5" name="Рисунок 4" descr="logo.png">
            <a:extLst>
              <a:ext uri="{FF2B5EF4-FFF2-40B4-BE49-F238E27FC236}">
                <a16:creationId xmlns="" xmlns:a16="http://schemas.microsoft.com/office/drawing/2014/main" id="{374C8B77-2DFB-4A83-A57D-00C6097CB762}"/>
              </a:ext>
            </a:extLst>
          </p:cNvPr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07504" y="33184"/>
            <a:ext cx="4608512" cy="1080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7788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-216532" y="836712"/>
            <a:ext cx="9721080" cy="720081"/>
          </a:xfrm>
        </p:spPr>
        <p:txBody>
          <a:bodyPr>
            <a:normAutofit fontScale="90000"/>
          </a:bodyPr>
          <a:lstStyle/>
          <a:p>
            <a:r>
              <a:rPr lang="ru-RU" sz="2400" b="1" dirty="0" smtClean="0">
                <a:solidFill>
                  <a:prstClr val="black"/>
                </a:solidFill>
              </a:rPr>
              <a:t/>
            </a:r>
            <a:br>
              <a:rPr lang="ru-RU" sz="2400" b="1" dirty="0" smtClean="0">
                <a:solidFill>
                  <a:prstClr val="black"/>
                </a:solidFill>
              </a:rPr>
            </a:br>
            <a:r>
              <a:rPr lang="ru-RU" sz="2400" b="1" dirty="0">
                <a:solidFill>
                  <a:prstClr val="black"/>
                </a:solidFill>
              </a:rPr>
              <a:t/>
            </a:r>
            <a:br>
              <a:rPr lang="ru-RU" sz="2400" b="1" dirty="0">
                <a:solidFill>
                  <a:prstClr val="black"/>
                </a:solidFill>
              </a:rPr>
            </a:br>
            <a:r>
              <a:rPr lang="ru-RU" sz="2400" b="1" dirty="0" smtClean="0">
                <a:solidFill>
                  <a:prstClr val="black"/>
                </a:solidFill>
              </a:rPr>
              <a:t>Комиссия </a:t>
            </a:r>
            <a:r>
              <a:rPr lang="ru-RU" sz="2400" b="1" dirty="0">
                <a:solidFill>
                  <a:prstClr val="black"/>
                </a:solidFill>
              </a:rPr>
              <a:t>по взаимодействию с органами местного самоуправления</a:t>
            </a:r>
            <a:r>
              <a:rPr lang="ru-RU" b="1" dirty="0">
                <a:solidFill>
                  <a:prstClr val="black"/>
                </a:solidFill>
              </a:rPr>
              <a:t/>
            </a:r>
            <a:br>
              <a:rPr lang="ru-RU" b="1" dirty="0">
                <a:solidFill>
                  <a:prstClr val="black"/>
                </a:solidFill>
              </a:rPr>
            </a:b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539552" y="1486739"/>
            <a:ext cx="8517632" cy="5360498"/>
          </a:xfrm>
        </p:spPr>
        <p:txBody>
          <a:bodyPr>
            <a:no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1500" dirty="0" smtClean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Подготовлено </a:t>
            </a:r>
            <a:r>
              <a:rPr lang="ru-RU" sz="1500" b="1" dirty="0" smtClean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7 экспертных </a:t>
            </a:r>
            <a:r>
              <a:rPr lang="ru-RU" sz="1500" dirty="0" smtClean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заключений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150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1500" dirty="0" smtClean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.Об </a:t>
            </a:r>
            <a:r>
              <a:rPr lang="ru-RU" sz="150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утверждении формы проверочных листов, применяемых при </a:t>
            </a:r>
            <a:r>
              <a:rPr lang="ru-RU" sz="1500" dirty="0" smtClean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осуществлении муниципального </a:t>
            </a:r>
            <a:r>
              <a:rPr lang="ru-RU" sz="150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контроля на автомобильном транспорте, городском наземном электрическом транспорте и в дорожном хозяйстве на территории Березовского городского округа</a:t>
            </a:r>
            <a:endParaRPr lang="ru-RU" sz="15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150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1500" dirty="0" smtClean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Об </a:t>
            </a:r>
            <a:r>
              <a:rPr lang="ru-RU" sz="150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утверждении форм проверочных листов, применяемых при осуществлении муниципального жилищного контроля на территории Березовского городского округа</a:t>
            </a:r>
            <a:endParaRPr lang="ru-RU" sz="15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2000" algn="just">
              <a:lnSpc>
                <a:spcPct val="120000"/>
              </a:lnSpc>
              <a:spcBef>
                <a:spcPts val="0"/>
              </a:spcBef>
              <a:spcAft>
                <a:spcPts val="800"/>
              </a:spcAft>
            </a:pPr>
            <a:r>
              <a:rPr lang="ru-RU" sz="150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1500" dirty="0" smtClean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постановления </a:t>
            </a:r>
            <a:r>
              <a:rPr lang="ru-RU" sz="150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администрации Березовского городского округа «</a:t>
            </a:r>
            <a:r>
              <a:rPr lang="ru-RU" sz="1500" dirty="0" smtClean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Об</a:t>
            </a:r>
            <a:r>
              <a:rPr lang="ru-RU" sz="150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dirty="0" smtClean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утверждении </a:t>
            </a:r>
            <a:r>
              <a:rPr lang="ru-RU" sz="150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программы профилактики рисков причинения вреда (</a:t>
            </a:r>
            <a:r>
              <a:rPr lang="ru-RU" sz="1500" dirty="0" smtClean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ущерба)</a:t>
            </a:r>
            <a:r>
              <a:rPr lang="ru-RU" sz="150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dirty="0" smtClean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охраняемым </a:t>
            </a:r>
            <a:r>
              <a:rPr lang="ru-RU" sz="150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законом ценностям по муниципальному лесному контролю </a:t>
            </a:r>
            <a:r>
              <a:rPr lang="ru-RU" sz="1500" dirty="0" smtClean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на</a:t>
            </a:r>
            <a:r>
              <a:rPr lang="ru-RU" sz="150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dirty="0" smtClean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2022 </a:t>
            </a:r>
            <a:r>
              <a:rPr lang="ru-RU" sz="150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год</a:t>
            </a:r>
            <a:r>
              <a:rPr lang="ru-RU" sz="1500" dirty="0" smtClean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».</a:t>
            </a:r>
          </a:p>
          <a:p>
            <a:pPr marL="72000" algn="just">
              <a:lnSpc>
                <a:spcPct val="120000"/>
              </a:lnSpc>
              <a:spcBef>
                <a:spcPts val="0"/>
              </a:spcBef>
              <a:spcAft>
                <a:spcPts val="800"/>
              </a:spcAft>
            </a:pPr>
            <a:r>
              <a:rPr lang="ru-RU" sz="150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1500" dirty="0" smtClean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проекта </a:t>
            </a:r>
            <a:r>
              <a:rPr lang="ru-RU" sz="150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постановления администрации Березовского городского округа «Об утверждении </a:t>
            </a:r>
            <a:r>
              <a:rPr lang="ru-RU" sz="1500" dirty="0" smtClean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   программы </a:t>
            </a:r>
            <a:r>
              <a:rPr lang="ru-RU" sz="150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профилактики рисков причинения вреда (ущерба) охраняемым законом ценностям по муниципальному земельному контролю на 2022 год».</a:t>
            </a:r>
            <a:endParaRPr lang="ru-RU" sz="15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1500" dirty="0" smtClean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-проекту </a:t>
            </a:r>
            <a:r>
              <a:rPr lang="ru-RU" sz="150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постановления администрации Березовского городского округа «Об </a:t>
            </a:r>
            <a:r>
              <a:rPr lang="ru-RU" sz="1500" dirty="0" smtClean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утверждении формы </a:t>
            </a:r>
            <a:r>
              <a:rPr lang="ru-RU" sz="150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проверочного листа, применяемого при осуществлении муниципального земельного контроля на территории Березовского городского округа»</a:t>
            </a:r>
            <a:endParaRPr lang="ru-RU" sz="15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150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1500" dirty="0" smtClean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Об </a:t>
            </a:r>
            <a:r>
              <a:rPr lang="ru-RU" sz="150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исполнении бюджета Березовского городского округа   за 2021 года. Экспертное заключение  представлено  на  Публичных слушаниях</a:t>
            </a:r>
            <a:endParaRPr lang="ru-RU" sz="15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7" name="Рисунок 6" descr="logo.pn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5496" y="0"/>
            <a:ext cx="4608512" cy="108012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FAA44EDD-E0B6-4CA8-8601-EA7C1A51FA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900608" y="404664"/>
            <a:ext cx="8229600" cy="1008112"/>
          </a:xfrm>
        </p:spPr>
        <p:txBody>
          <a:bodyPr>
            <a:normAutofit fontScale="90000"/>
          </a:bodyPr>
          <a:lstStyle/>
          <a:p>
            <a:pPr algn="r"/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/>
              <a:t/>
            </a:r>
            <a:br>
              <a:rPr lang="ru-RU" sz="2400" dirty="0"/>
            </a:br>
            <a:r>
              <a:rPr lang="ru-RU" sz="2400" b="1" dirty="0" smtClean="0"/>
              <a:t>Экран </a:t>
            </a:r>
            <a:r>
              <a:rPr lang="ru-RU" sz="2400" b="1" dirty="0"/>
              <a:t>участия  членов ОП в мероприятиях БГО</a:t>
            </a:r>
          </a:p>
        </p:txBody>
      </p:sp>
      <p:graphicFrame>
        <p:nvGraphicFramePr>
          <p:cNvPr id="4" name="Объект 3">
            <a:extLst>
              <a:ext uri="{FF2B5EF4-FFF2-40B4-BE49-F238E27FC236}">
                <a16:creationId xmlns="" xmlns:a16="http://schemas.microsoft.com/office/drawing/2014/main" id="{11D525DE-1910-43DF-97E4-14CF221C315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86613991"/>
              </p:ext>
            </p:extLst>
          </p:nvPr>
        </p:nvGraphicFramePr>
        <p:xfrm>
          <a:off x="287524" y="1556792"/>
          <a:ext cx="8568951" cy="5040572"/>
        </p:xfrm>
        <a:graphic>
          <a:graphicData uri="http://schemas.openxmlformats.org/drawingml/2006/table">
            <a:tbl>
              <a:tblPr firstRow="1" firstCol="1" bandRow="1"/>
              <a:tblGrid>
                <a:gridCol w="1070176">
                  <a:extLst>
                    <a:ext uri="{9D8B030D-6E8A-4147-A177-3AD203B41FA5}">
                      <a16:colId xmlns="" xmlns:a16="http://schemas.microsoft.com/office/drawing/2014/main" val="4036552595"/>
                    </a:ext>
                  </a:extLst>
                </a:gridCol>
                <a:gridCol w="259730">
                  <a:extLst>
                    <a:ext uri="{9D8B030D-6E8A-4147-A177-3AD203B41FA5}">
                      <a16:colId xmlns="" xmlns:a16="http://schemas.microsoft.com/office/drawing/2014/main" val="3569612383"/>
                    </a:ext>
                  </a:extLst>
                </a:gridCol>
                <a:gridCol w="413306">
                  <a:extLst>
                    <a:ext uri="{9D8B030D-6E8A-4147-A177-3AD203B41FA5}">
                      <a16:colId xmlns="" xmlns:a16="http://schemas.microsoft.com/office/drawing/2014/main" val="3027888311"/>
                    </a:ext>
                  </a:extLst>
                </a:gridCol>
                <a:gridCol w="328166">
                  <a:extLst>
                    <a:ext uri="{9D8B030D-6E8A-4147-A177-3AD203B41FA5}">
                      <a16:colId xmlns="" xmlns:a16="http://schemas.microsoft.com/office/drawing/2014/main" val="1503495882"/>
                    </a:ext>
                  </a:extLst>
                </a:gridCol>
                <a:gridCol w="338943">
                  <a:extLst>
                    <a:ext uri="{9D8B030D-6E8A-4147-A177-3AD203B41FA5}">
                      <a16:colId xmlns="" xmlns:a16="http://schemas.microsoft.com/office/drawing/2014/main" val="3652811639"/>
                    </a:ext>
                  </a:extLst>
                </a:gridCol>
                <a:gridCol w="354569">
                  <a:extLst>
                    <a:ext uri="{9D8B030D-6E8A-4147-A177-3AD203B41FA5}">
                      <a16:colId xmlns="" xmlns:a16="http://schemas.microsoft.com/office/drawing/2014/main" val="2709479496"/>
                    </a:ext>
                  </a:extLst>
                </a:gridCol>
                <a:gridCol w="229015">
                  <a:extLst>
                    <a:ext uri="{9D8B030D-6E8A-4147-A177-3AD203B41FA5}">
                      <a16:colId xmlns="" xmlns:a16="http://schemas.microsoft.com/office/drawing/2014/main" val="447714252"/>
                    </a:ext>
                  </a:extLst>
                </a:gridCol>
                <a:gridCol w="328166">
                  <a:extLst>
                    <a:ext uri="{9D8B030D-6E8A-4147-A177-3AD203B41FA5}">
                      <a16:colId xmlns="" xmlns:a16="http://schemas.microsoft.com/office/drawing/2014/main" val="3707638250"/>
                    </a:ext>
                  </a:extLst>
                </a:gridCol>
                <a:gridCol w="407918">
                  <a:extLst>
                    <a:ext uri="{9D8B030D-6E8A-4147-A177-3AD203B41FA5}">
                      <a16:colId xmlns="" xmlns:a16="http://schemas.microsoft.com/office/drawing/2014/main" val="2568646994"/>
                    </a:ext>
                  </a:extLst>
                </a:gridCol>
                <a:gridCol w="418156">
                  <a:extLst>
                    <a:ext uri="{9D8B030D-6E8A-4147-A177-3AD203B41FA5}">
                      <a16:colId xmlns="" xmlns:a16="http://schemas.microsoft.com/office/drawing/2014/main" val="1785505626"/>
                    </a:ext>
                  </a:extLst>
                </a:gridCol>
                <a:gridCol w="379897">
                  <a:extLst>
                    <a:ext uri="{9D8B030D-6E8A-4147-A177-3AD203B41FA5}">
                      <a16:colId xmlns="" xmlns:a16="http://schemas.microsoft.com/office/drawing/2014/main" val="1045970196"/>
                    </a:ext>
                  </a:extLst>
                </a:gridCol>
                <a:gridCol w="361574">
                  <a:extLst>
                    <a:ext uri="{9D8B030D-6E8A-4147-A177-3AD203B41FA5}">
                      <a16:colId xmlns="" xmlns:a16="http://schemas.microsoft.com/office/drawing/2014/main" val="2727614763"/>
                    </a:ext>
                  </a:extLst>
                </a:gridCol>
                <a:gridCol w="407918">
                  <a:extLst>
                    <a:ext uri="{9D8B030D-6E8A-4147-A177-3AD203B41FA5}">
                      <a16:colId xmlns="" xmlns:a16="http://schemas.microsoft.com/office/drawing/2014/main" val="2719442293"/>
                    </a:ext>
                  </a:extLst>
                </a:gridCol>
                <a:gridCol w="363730">
                  <a:extLst>
                    <a:ext uri="{9D8B030D-6E8A-4147-A177-3AD203B41FA5}">
                      <a16:colId xmlns="" xmlns:a16="http://schemas.microsoft.com/office/drawing/2014/main" val="985342581"/>
                    </a:ext>
                  </a:extLst>
                </a:gridCol>
                <a:gridCol w="516228">
                  <a:extLst>
                    <a:ext uri="{9D8B030D-6E8A-4147-A177-3AD203B41FA5}">
                      <a16:colId xmlns="" xmlns:a16="http://schemas.microsoft.com/office/drawing/2014/main" val="2853304236"/>
                    </a:ext>
                  </a:extLst>
                </a:gridCol>
                <a:gridCol w="338404">
                  <a:extLst>
                    <a:ext uri="{9D8B030D-6E8A-4147-A177-3AD203B41FA5}">
                      <a16:colId xmlns="" xmlns:a16="http://schemas.microsoft.com/office/drawing/2014/main" val="552805168"/>
                    </a:ext>
                  </a:extLst>
                </a:gridCol>
                <a:gridCol w="375046">
                  <a:extLst>
                    <a:ext uri="{9D8B030D-6E8A-4147-A177-3AD203B41FA5}">
                      <a16:colId xmlns="" xmlns:a16="http://schemas.microsoft.com/office/drawing/2014/main" val="737678348"/>
                    </a:ext>
                  </a:extLst>
                </a:gridCol>
                <a:gridCol w="366425">
                  <a:extLst>
                    <a:ext uri="{9D8B030D-6E8A-4147-A177-3AD203B41FA5}">
                      <a16:colId xmlns="" xmlns:a16="http://schemas.microsoft.com/office/drawing/2014/main" val="1367555245"/>
                    </a:ext>
                  </a:extLst>
                </a:gridCol>
                <a:gridCol w="271585">
                  <a:extLst>
                    <a:ext uri="{9D8B030D-6E8A-4147-A177-3AD203B41FA5}">
                      <a16:colId xmlns="" xmlns:a16="http://schemas.microsoft.com/office/drawing/2014/main" val="638540692"/>
                    </a:ext>
                  </a:extLst>
                </a:gridCol>
                <a:gridCol w="271585">
                  <a:extLst>
                    <a:ext uri="{9D8B030D-6E8A-4147-A177-3AD203B41FA5}">
                      <a16:colId xmlns="" xmlns:a16="http://schemas.microsoft.com/office/drawing/2014/main" val="3405447335"/>
                    </a:ext>
                  </a:extLst>
                </a:gridCol>
                <a:gridCol w="303378">
                  <a:extLst>
                    <a:ext uri="{9D8B030D-6E8A-4147-A177-3AD203B41FA5}">
                      <a16:colId xmlns="" xmlns:a16="http://schemas.microsoft.com/office/drawing/2014/main" val="2244268832"/>
                    </a:ext>
                  </a:extLst>
                </a:gridCol>
                <a:gridCol w="465036">
                  <a:extLst>
                    <a:ext uri="{9D8B030D-6E8A-4147-A177-3AD203B41FA5}">
                      <a16:colId xmlns="" xmlns:a16="http://schemas.microsoft.com/office/drawing/2014/main" val="2308500858"/>
                    </a:ext>
                  </a:extLst>
                </a:gridCol>
              </a:tblGrid>
              <a:tr h="23614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фио</a:t>
                      </a:r>
                      <a:endParaRPr lang="ru-RU" sz="8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535504880"/>
                  </a:ext>
                </a:extLst>
              </a:tr>
              <a:tr h="12580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Дорохина М.Д.</a:t>
                      </a:r>
                      <a:endParaRPr lang="ru-RU" sz="8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4129443767"/>
                  </a:ext>
                </a:extLst>
              </a:tr>
              <a:tr h="11542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Галлямов Р.Р.</a:t>
                      </a:r>
                      <a:endParaRPr lang="ru-RU" sz="8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71745856"/>
                  </a:ext>
                </a:extLst>
              </a:tr>
              <a:tr h="11542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Черных В.П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100881258"/>
                  </a:ext>
                </a:extLst>
              </a:tr>
              <a:tr h="11542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Ловыгина Е.А.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652125033"/>
                  </a:ext>
                </a:extLst>
              </a:tr>
              <a:tr h="11542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Арзяев Г.П.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856469897"/>
                  </a:ext>
                </a:extLst>
              </a:tr>
              <a:tr h="11542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Ведерникова Л.Г.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160012974"/>
                  </a:ext>
                </a:extLst>
              </a:tr>
              <a:tr h="11542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Шалыгина Т.И.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 dirty="0"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3514016"/>
                  </a:ext>
                </a:extLst>
              </a:tr>
              <a:tr h="11542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Пелевиен В.П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48221750"/>
                  </a:ext>
                </a:extLst>
              </a:tr>
              <a:tr h="11542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Заварина В.Ф.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 dirty="0"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68952266"/>
                  </a:ext>
                </a:extLst>
              </a:tr>
              <a:tr h="11542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Архипова Л,И.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966593216"/>
                  </a:ext>
                </a:extLst>
              </a:tr>
              <a:tr h="11542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Половинкина  Н.В.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 dirty="0"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332617654"/>
                  </a:ext>
                </a:extLst>
              </a:tr>
              <a:tr h="11542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Братчиков  А.В.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909922908"/>
                  </a:ext>
                </a:extLst>
              </a:tr>
              <a:tr h="11542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Воротникова Т.В.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341040392"/>
                  </a:ext>
                </a:extLst>
              </a:tr>
              <a:tr h="11542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Шабельникров П.В.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70510182"/>
                  </a:ext>
                </a:extLst>
              </a:tr>
              <a:tr h="11542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Жигальская Н.М.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359843894"/>
                  </a:ext>
                </a:extLst>
              </a:tr>
              <a:tr h="11542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Селезнев Д.В.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943973539"/>
                  </a:ext>
                </a:extLst>
              </a:tr>
              <a:tr h="11542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Насимова Р.М.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17430279"/>
                  </a:ext>
                </a:extLst>
              </a:tr>
              <a:tr h="11542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Кузнецова О.Н.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 dirty="0"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343099051"/>
                  </a:ext>
                </a:extLst>
              </a:tr>
              <a:tr h="12580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Теребенин А.С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695674548"/>
                  </a:ext>
                </a:extLst>
              </a:tr>
              <a:tr h="11542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Денисенко С.Б.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307877697"/>
                  </a:ext>
                </a:extLst>
              </a:tr>
              <a:tr h="11542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Чижова Г.А.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617137612"/>
                  </a:ext>
                </a:extLst>
              </a:tr>
              <a:tr h="11542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Зуева В.М.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318004637"/>
                  </a:ext>
                </a:extLst>
              </a:tr>
              <a:tr h="11542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Пономарева Н.Р.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947198117"/>
                  </a:ext>
                </a:extLst>
              </a:tr>
              <a:tr h="11542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Киндрась М.Н.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 dirty="0"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</a:t>
                      </a:r>
                      <a:endParaRPr lang="ru-RU" sz="8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4278061221"/>
                  </a:ext>
                </a:extLst>
              </a:tr>
              <a:tr h="11542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Третьякова Т.Г.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336269543"/>
                  </a:ext>
                </a:extLst>
              </a:tr>
              <a:tr h="11542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Двинятова Е.С.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846414529"/>
                  </a:ext>
                </a:extLst>
              </a:tr>
              <a:tr h="11542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Черемисин Е.А.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120889594"/>
                  </a:ext>
                </a:extLst>
              </a:tr>
              <a:tr h="11542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Насртдинова Ф.Ф.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574250743"/>
                  </a:ext>
                </a:extLst>
              </a:tr>
              <a:tr h="11542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Егорова Н.А.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 dirty="0"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</a:t>
                      </a:r>
                      <a:endParaRPr lang="ru-RU" sz="8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933637933"/>
                  </a:ext>
                </a:extLst>
              </a:tr>
              <a:tr h="11542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Прозорова Е.Я.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 dirty="0"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773007174"/>
                  </a:ext>
                </a:extLst>
              </a:tr>
              <a:tr h="11542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Тебенькова С.В.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636140810"/>
                  </a:ext>
                </a:extLst>
              </a:tr>
              <a:tr h="11542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Пиженков Е.Н.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 dirty="0"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</a:t>
                      </a:r>
                      <a:endParaRPr lang="ru-RU" sz="8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85579867"/>
                  </a:ext>
                </a:extLst>
              </a:tr>
              <a:tr h="14077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Кравцов В.А.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542762336"/>
                  </a:ext>
                </a:extLst>
              </a:tr>
              <a:tr h="94944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Анти-коррфо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Картинг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15.01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Совет Оп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7.02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Об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шк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Овп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10-14.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Цветы 15.02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торж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ОП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Совет ОП 3.03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ПРИЕМ ГРАЖД</a:t>
                      </a:r>
                      <a:endParaRPr lang="ru-RU" sz="8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А1.03</a:t>
                      </a:r>
                      <a:endParaRPr lang="ru-RU" sz="8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 В моНЕТН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Марк.т</a:t>
                      </a:r>
                      <a:endParaRPr lang="ru-RU" sz="8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профи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Со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грехова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Шор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иков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Пос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.дороги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Кр стол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Публ слуш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В+-Пыш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Сов ОП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ОП</a:t>
                      </a:r>
                      <a:endParaRPr lang="ru-RU" sz="8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21.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Ека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НПК</a:t>
                      </a:r>
                      <a:endParaRPr lang="ru-RU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Прием</a:t>
                      </a:r>
                      <a:endParaRPr lang="ru-RU" sz="8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5.04</a:t>
                      </a:r>
                      <a:endParaRPr lang="ru-RU" sz="8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69" marR="47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532334931"/>
                  </a:ext>
                </a:extLst>
              </a:tr>
            </a:tbl>
          </a:graphicData>
        </a:graphic>
      </p:graphicFrame>
      <p:pic>
        <p:nvPicPr>
          <p:cNvPr id="5" name="Рисунок 4" descr="logo.png">
            <a:extLst>
              <a:ext uri="{FF2B5EF4-FFF2-40B4-BE49-F238E27FC236}">
                <a16:creationId xmlns="" xmlns:a16="http://schemas.microsoft.com/office/drawing/2014/main" id="{B18A73D7-90A9-444C-9A0A-761193DF769C}"/>
              </a:ext>
            </a:extLst>
          </p:cNvPr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4608512" cy="1080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5414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75319"/>
            <a:ext cx="8229600" cy="1368152"/>
          </a:xfrm>
        </p:spPr>
        <p:txBody>
          <a:bodyPr>
            <a:normAutofit fontScale="90000"/>
          </a:bodyPr>
          <a:lstStyle/>
          <a:p>
            <a:r>
              <a:rPr lang="ru-RU" sz="3200" b="1" dirty="0" smtClean="0"/>
              <a:t>Взаимодействие с Общественными советами поселков, общественными организациями</a:t>
            </a:r>
            <a:endParaRPr lang="ru-RU" sz="32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1916832"/>
            <a:ext cx="8229600" cy="4353347"/>
          </a:xfrm>
        </p:spPr>
        <p:txBody>
          <a:bodyPr>
            <a:noAutofit/>
          </a:bodyPr>
          <a:lstStyle/>
          <a:p>
            <a:r>
              <a:rPr lang="ru-RU" sz="2800" dirty="0" smtClean="0"/>
              <a:t>Координации, оказании методической, информационной, организационной помощи ОС и общественным организациям</a:t>
            </a:r>
          </a:p>
          <a:p>
            <a:r>
              <a:rPr lang="ru-RU" sz="2800" dirty="0" smtClean="0"/>
              <a:t>Разработка Положения об Общественном  совете поселка</a:t>
            </a:r>
          </a:p>
          <a:p>
            <a:r>
              <a:rPr lang="ru-RU" sz="2800" dirty="0" smtClean="0"/>
              <a:t>Организации встреч по обмену опытом ОС и ОО</a:t>
            </a:r>
          </a:p>
          <a:p>
            <a:r>
              <a:rPr lang="ru-RU" sz="2800" dirty="0" smtClean="0"/>
              <a:t>Возможность представить  опыт работы  общественных организаций на заседаниях ОП</a:t>
            </a:r>
          </a:p>
          <a:p>
            <a:r>
              <a:rPr lang="ru-RU" sz="2800" dirty="0" smtClean="0"/>
              <a:t>Проведения  выездных рабочих встреч</a:t>
            </a:r>
          </a:p>
          <a:p>
            <a:r>
              <a:rPr lang="ru-RU" sz="2800" dirty="0" smtClean="0"/>
              <a:t>Стимулирования активных членов ОС, ОО</a:t>
            </a:r>
            <a:endParaRPr lang="ru-RU" sz="2800" dirty="0"/>
          </a:p>
        </p:txBody>
      </p:sp>
      <p:pic>
        <p:nvPicPr>
          <p:cNvPr id="4" name="Рисунок 3" descr="logo.png">
            <a:extLst>
              <a:ext uri="{FF2B5EF4-FFF2-40B4-BE49-F238E27FC236}">
                <a16:creationId xmlns="" xmlns:a16="http://schemas.microsoft.com/office/drawing/2014/main" id="{374C8B77-2DFB-4A83-A57D-00C6097CB762}"/>
              </a:ext>
            </a:extLst>
          </p:cNvPr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51520" y="-99392"/>
            <a:ext cx="4608512" cy="1080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3512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404664"/>
            <a:ext cx="8229600" cy="1143000"/>
          </a:xfrm>
        </p:spPr>
        <p:txBody>
          <a:bodyPr>
            <a:normAutofit fontScale="90000"/>
          </a:bodyPr>
          <a:lstStyle/>
          <a:p>
            <a:pPr marL="342900" lvl="0" indent="-342900">
              <a:lnSpc>
                <a:spcPct val="107000"/>
              </a:lnSpc>
              <a:spcBef>
                <a:spcPct val="20000"/>
              </a:spcBef>
              <a:spcAft>
                <a:spcPts val="800"/>
              </a:spcAft>
            </a:pPr>
            <a:r>
              <a:rPr lang="ru-RU" sz="22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2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2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2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2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2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2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2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100" b="1" dirty="0" smtClean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Считать </a:t>
            </a:r>
            <a:r>
              <a:rPr lang="ru-RU" sz="3100" b="1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упущениями  в работе вопросы  исполнения:</a:t>
            </a:r>
            <a:r>
              <a:rPr lang="ru-RU" sz="3100" b="1" dirty="0">
                <a:solidFill>
                  <a:prstClr val="black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100" dirty="0">
                <a:solidFill>
                  <a:prstClr val="black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3100" dirty="0">
                <a:solidFill>
                  <a:prstClr val="black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sz="31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1999854"/>
            <a:ext cx="8229600" cy="4525963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4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ru-RU" sz="2400" dirty="0">
                <a:ea typeface="Calibri" panose="020F0502020204030204" pitchFamily="34" charset="0"/>
                <a:cs typeface="Times New Roman" panose="02020603050405020304" pitchFamily="18" charset="0"/>
              </a:rPr>
              <a:t>Областного Закона  от 19.12.2016 года № 151-ОЗ  с поправками 2018 года  « Об Общественном  контроле  в Свердловской  области», а именно </a:t>
            </a:r>
            <a:r>
              <a:rPr lang="ru-RU" sz="240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организацию и методику проведения контрольно- аналитической деятельности  на  территории БГО.</a:t>
            </a:r>
            <a:endParaRPr lang="ru-RU" sz="24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400" dirty="0">
                <a:ea typeface="Times New Roman" panose="02020603050405020304" pitchFamily="18" charset="0"/>
                <a:cs typeface="Times New Roman" panose="02020603050405020304" pitchFamily="18" charset="0"/>
              </a:rPr>
              <a:t>-  плана работы ОП 2022 года не в полном  объеме </a:t>
            </a:r>
            <a:endParaRPr lang="ru-RU" sz="24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400" dirty="0">
                <a:ea typeface="Times New Roman" panose="02020603050405020304" pitchFamily="18" charset="0"/>
                <a:cs typeface="Times New Roman" panose="02020603050405020304" pitchFamily="18" charset="0"/>
              </a:rPr>
              <a:t>-  долгосрочных решений, принятых на  заседаниях ОП и невозможностью осуществления  контроля  за  их исполнением  в связи с отсутствием  финансирования  на  их исполнение.</a:t>
            </a:r>
            <a:endParaRPr lang="ru-RU" sz="24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sz="2400" dirty="0"/>
          </a:p>
        </p:txBody>
      </p:sp>
      <p:pic>
        <p:nvPicPr>
          <p:cNvPr id="4" name="Рисунок 3" descr="logo.png">
            <a:extLst>
              <a:ext uri="{FF2B5EF4-FFF2-40B4-BE49-F238E27FC236}">
                <a16:creationId xmlns="" xmlns:a16="http://schemas.microsoft.com/office/drawing/2014/main" id="{B18A73D7-90A9-444C-9A0A-761193DF769C}"/>
              </a:ext>
            </a:extLst>
          </p:cNvPr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07504" y="-20467"/>
            <a:ext cx="4608512" cy="1080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5054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114300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557216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800" b="1" dirty="0" smtClean="0"/>
              <a:t>Общественная  </a:t>
            </a:r>
            <a:r>
              <a:rPr lang="ru-RU" sz="2800" b="1" dirty="0"/>
              <a:t>палата  </a:t>
            </a:r>
            <a:endParaRPr lang="ru-RU" sz="2800" b="1" dirty="0" smtClean="0"/>
          </a:p>
          <a:p>
            <a:pPr marL="0" indent="0" algn="ctr">
              <a:buNone/>
            </a:pPr>
            <a:r>
              <a:rPr lang="ru-RU" sz="2800" b="1" dirty="0" smtClean="0"/>
              <a:t>Березовского городского </a:t>
            </a:r>
            <a:r>
              <a:rPr lang="ru-RU" sz="2800" b="1" dirty="0"/>
              <a:t>округа</a:t>
            </a:r>
          </a:p>
          <a:p>
            <a:pPr algn="ctr">
              <a:buNone/>
            </a:pPr>
            <a:endParaRPr lang="ru-RU" sz="3600" b="1" dirty="0" smtClean="0"/>
          </a:p>
          <a:p>
            <a:pPr algn="ctr">
              <a:buNone/>
            </a:pPr>
            <a:r>
              <a:rPr lang="ru-RU" sz="3600" b="1" dirty="0" smtClean="0"/>
              <a:t>«Об </a:t>
            </a:r>
            <a:r>
              <a:rPr lang="ru-RU" sz="3600" b="1" dirty="0"/>
              <a:t>основных итогах работы Общественной палаты Березовского городского округа за 2022 год и задачах на </a:t>
            </a:r>
            <a:r>
              <a:rPr lang="ru-RU" sz="3600" b="1" dirty="0" smtClean="0"/>
              <a:t>2023год»</a:t>
            </a:r>
            <a:endParaRPr lang="ru-RU" sz="3600" b="1" dirty="0"/>
          </a:p>
        </p:txBody>
      </p:sp>
      <p:pic>
        <p:nvPicPr>
          <p:cNvPr id="4" name="Рисунок 3" descr="logo.pn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00034" y="0"/>
            <a:ext cx="4608512" cy="108012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559224"/>
            <a:ext cx="8229600" cy="1143000"/>
          </a:xfrm>
        </p:spPr>
        <p:txBody>
          <a:bodyPr>
            <a:normAutofit fontScale="90000"/>
          </a:bodyPr>
          <a:lstStyle/>
          <a:p>
            <a:pPr marL="342900" lvl="0" indent="-342900">
              <a:lnSpc>
                <a:spcPct val="107000"/>
              </a:lnSpc>
              <a:spcBef>
                <a:spcPct val="20000"/>
              </a:spcBef>
              <a:spcAft>
                <a:spcPts val="800"/>
              </a:spcAft>
            </a:pPr>
            <a:r>
              <a:rPr lang="ru-RU" sz="2200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ru-RU" sz="2200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200" b="1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200" b="1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200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200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200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200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100" b="1" dirty="0" smtClean="0">
                <a:solidFill>
                  <a:prstClr val="black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Основными </a:t>
            </a:r>
            <a:r>
              <a:rPr lang="ru-RU" sz="3100" b="1" dirty="0">
                <a:solidFill>
                  <a:prstClr val="black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задачами работы  ОП  </a:t>
            </a:r>
            <a:r>
              <a:rPr lang="ru-RU" sz="3100" b="1" dirty="0" smtClean="0">
                <a:solidFill>
                  <a:prstClr val="black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100" b="1" dirty="0" smtClean="0">
                <a:solidFill>
                  <a:prstClr val="black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100" b="1" dirty="0" smtClean="0">
                <a:solidFill>
                  <a:prstClr val="black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3100" b="1" dirty="0">
                <a:solidFill>
                  <a:prstClr val="black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2023 год считать:</a:t>
            </a:r>
            <a:r>
              <a:rPr lang="ru-RU" sz="3100" dirty="0">
                <a:solidFill>
                  <a:prstClr val="black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3100" dirty="0">
                <a:solidFill>
                  <a:prstClr val="black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sz="31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2196051"/>
            <a:ext cx="8229600" cy="4525963"/>
          </a:xfrm>
        </p:spPr>
        <p:txBody>
          <a:bodyPr>
            <a:normAutofit/>
          </a:bodyPr>
          <a:lstStyle/>
          <a:p>
            <a:pPr lvl="0">
              <a:lnSpc>
                <a:spcPct val="107000"/>
              </a:lnSpc>
              <a:buFont typeface="+mj-lt"/>
              <a:buAutoNum type="arabicPeriod"/>
            </a:pPr>
            <a:r>
              <a:rPr lang="ru-RU" sz="200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Продолжение работы ОП  </a:t>
            </a:r>
            <a:r>
              <a:rPr lang="ru-RU" sz="2000" dirty="0">
                <a:ea typeface="Times New Roman" panose="02020603050405020304" pitchFamily="18" charset="0"/>
                <a:cs typeface="Times New Roman" panose="02020603050405020304" pitchFamily="18" charset="0"/>
              </a:rPr>
              <a:t>по исполнению Указов  Президента РФ, национальных приоритетных проектов, разработанного плана  работы  на 2023 </a:t>
            </a:r>
            <a:r>
              <a:rPr lang="ru-RU" sz="200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год</a:t>
            </a:r>
          </a:p>
          <a:p>
            <a:pPr lvl="0">
              <a:lnSpc>
                <a:spcPct val="107000"/>
              </a:lnSpc>
              <a:buFont typeface="+mj-lt"/>
              <a:buAutoNum type="arabicPeriod"/>
            </a:pPr>
            <a:r>
              <a:rPr lang="ru-RU" sz="200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Продолжение исполнения </a:t>
            </a:r>
            <a:r>
              <a:rPr lang="ru-RU" sz="2000" dirty="0">
                <a:ea typeface="Times New Roman" panose="02020603050405020304" pitchFamily="18" charset="0"/>
                <a:cs typeface="Times New Roman" panose="02020603050405020304" pitchFamily="18" charset="0"/>
              </a:rPr>
              <a:t>принятых и неисполненных  в 2022 году решений  </a:t>
            </a:r>
            <a:r>
              <a:rPr lang="ru-RU" sz="200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ОП и практики  </a:t>
            </a:r>
            <a:r>
              <a:rPr lang="ru-RU" sz="2000" dirty="0">
                <a:ea typeface="Times New Roman" panose="02020603050405020304" pitchFamily="18" charset="0"/>
                <a:cs typeface="Times New Roman" panose="02020603050405020304" pitchFamily="18" charset="0"/>
              </a:rPr>
              <a:t>доведение исполнения  решений  100% </a:t>
            </a:r>
            <a:endParaRPr lang="ru-RU" sz="20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07000"/>
              </a:lnSpc>
              <a:buFont typeface="+mj-lt"/>
              <a:buAutoNum type="arabicPeriod"/>
            </a:pPr>
            <a:r>
              <a:rPr lang="ru-RU" sz="200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Продолжение практики  </a:t>
            </a:r>
            <a:r>
              <a:rPr lang="ru-RU" sz="2000" dirty="0">
                <a:ea typeface="Times New Roman" panose="02020603050405020304" pitchFamily="18" charset="0"/>
                <a:cs typeface="Times New Roman" panose="02020603050405020304" pitchFamily="18" charset="0"/>
              </a:rPr>
              <a:t>участия в приемах граждан совместно с депутатами Думы, </a:t>
            </a:r>
            <a:r>
              <a:rPr lang="ru-RU" sz="200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осуществление </a:t>
            </a:r>
            <a:r>
              <a:rPr lang="ru-RU" sz="2000" dirty="0">
                <a:ea typeface="Times New Roman" panose="02020603050405020304" pitchFamily="18" charset="0"/>
                <a:cs typeface="Times New Roman" panose="02020603050405020304" pitchFamily="18" charset="0"/>
              </a:rPr>
              <a:t>мониторинг </a:t>
            </a:r>
            <a:r>
              <a:rPr lang="ru-RU" sz="200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проблемных вопросов, заданных гражданами</a:t>
            </a:r>
            <a:endParaRPr lang="ru-RU" sz="20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ru-RU" sz="200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Продолжение </a:t>
            </a:r>
            <a:r>
              <a:rPr lang="ru-RU" sz="2000" dirty="0">
                <a:ea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200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развитие  положительной практики </a:t>
            </a:r>
            <a:r>
              <a:rPr lang="ru-RU" sz="2000" dirty="0">
                <a:ea typeface="Times New Roman" panose="02020603050405020304" pitchFamily="18" charset="0"/>
                <a:cs typeface="Times New Roman" panose="02020603050405020304" pitchFamily="18" charset="0"/>
              </a:rPr>
              <a:t>работы </a:t>
            </a:r>
            <a:r>
              <a:rPr lang="ru-RU" sz="200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ОП </a:t>
            </a:r>
          </a:p>
          <a:p>
            <a:pPr lvl="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ru-RU" sz="2000" dirty="0" smtClean="0">
                <a:ea typeface="Times New Roman" panose="02020603050405020304" pitchFamily="18" charset="0"/>
              </a:rPr>
              <a:t>Разработку </a:t>
            </a:r>
            <a:r>
              <a:rPr lang="ru-RU" sz="2000" dirty="0">
                <a:ea typeface="Times New Roman" panose="02020603050405020304" pitchFamily="18" charset="0"/>
              </a:rPr>
              <a:t>и </a:t>
            </a:r>
            <a:r>
              <a:rPr lang="ru-RU" sz="2000" dirty="0" smtClean="0">
                <a:ea typeface="Times New Roman" panose="02020603050405020304" pitchFamily="18" charset="0"/>
              </a:rPr>
              <a:t>реализацию программы  </a:t>
            </a:r>
            <a:r>
              <a:rPr lang="ru-RU" sz="2000" dirty="0" smtClean="0">
                <a:ea typeface="Times New Roman" panose="02020603050405020304" pitchFamily="18" charset="0"/>
              </a:rPr>
              <a:t>контрольно-аналитической  </a:t>
            </a:r>
            <a:r>
              <a:rPr lang="ru-RU" sz="2000" dirty="0" smtClean="0">
                <a:ea typeface="Times New Roman" panose="02020603050405020304" pitchFamily="18" charset="0"/>
              </a:rPr>
              <a:t>деятельности ОП </a:t>
            </a:r>
            <a:r>
              <a:rPr lang="ru-RU" sz="2000" dirty="0">
                <a:ea typeface="Times New Roman" panose="02020603050405020304" pitchFamily="18" charset="0"/>
              </a:rPr>
              <a:t>на 2023 год</a:t>
            </a:r>
            <a:endParaRPr lang="ru-RU" sz="2000" dirty="0"/>
          </a:p>
        </p:txBody>
      </p:sp>
      <p:pic>
        <p:nvPicPr>
          <p:cNvPr id="4" name="Рисунок 3" descr="logo.png">
            <a:extLst>
              <a:ext uri="{FF2B5EF4-FFF2-40B4-BE49-F238E27FC236}">
                <a16:creationId xmlns="" xmlns:a16="http://schemas.microsoft.com/office/drawing/2014/main" id="{B18A73D7-90A9-444C-9A0A-761193DF769C}"/>
              </a:ext>
            </a:extLst>
          </p:cNvPr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5840" y="50604"/>
            <a:ext cx="4608512" cy="1080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4251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630" y="1199965"/>
            <a:ext cx="8229600" cy="580926"/>
          </a:xfrm>
        </p:spPr>
        <p:txBody>
          <a:bodyPr>
            <a:normAutofit/>
          </a:bodyPr>
          <a:lstStyle/>
          <a:p>
            <a:r>
              <a:rPr lang="ru-RU" sz="3200" dirty="0" smtClean="0"/>
              <a:t>Выступающие  председатели </a:t>
            </a:r>
            <a:r>
              <a:rPr lang="ru-RU" sz="3200" dirty="0" smtClean="0"/>
              <a:t>комиссий</a:t>
            </a:r>
            <a:r>
              <a:rPr lang="ru-RU" sz="3200" dirty="0"/>
              <a:t>: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1905419"/>
            <a:ext cx="8229600" cy="4525963"/>
          </a:xfrm>
        </p:spPr>
        <p:txBody>
          <a:bodyPr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200" b="1" dirty="0"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ru-RU" sz="2200" dirty="0">
                <a:ea typeface="Calibri" panose="020F0502020204030204" pitchFamily="34" charset="0"/>
                <a:cs typeface="Times New Roman" panose="02020603050405020304" pitchFamily="18" charset="0"/>
              </a:rPr>
              <a:t>Об итогах деятельности комиссии по образованию, </a:t>
            </a:r>
            <a:r>
              <a:rPr lang="ru-RU" sz="22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культуре и  </a:t>
            </a:r>
            <a:r>
              <a:rPr lang="ru-RU" sz="2200" dirty="0">
                <a:ea typeface="Calibri" panose="020F0502020204030204" pitchFamily="34" charset="0"/>
                <a:cs typeface="Times New Roman" panose="02020603050405020304" pitchFamily="18" charset="0"/>
              </a:rPr>
              <a:t>молодежной политике– Архипова Л.И.,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200" dirty="0">
                <a:ea typeface="Calibri" panose="020F0502020204030204" pitchFamily="34" charset="0"/>
                <a:cs typeface="Times New Roman" panose="02020603050405020304" pitchFamily="18" charset="0"/>
              </a:rPr>
              <a:t>-Об итогах деятельности комиссии по ЖКХ, благоустройству, транспорту, связи -</a:t>
            </a:r>
            <a:r>
              <a:rPr lang="ru-RU" sz="2200" dirty="0" err="1">
                <a:ea typeface="Calibri" panose="020F0502020204030204" pitchFamily="34" charset="0"/>
                <a:cs typeface="Times New Roman" panose="02020603050405020304" pitchFamily="18" charset="0"/>
              </a:rPr>
              <a:t>Прозорова</a:t>
            </a:r>
            <a:r>
              <a:rPr lang="ru-RU" sz="2200" dirty="0">
                <a:ea typeface="Calibri" panose="020F0502020204030204" pitchFamily="34" charset="0"/>
                <a:cs typeface="Times New Roman" panose="02020603050405020304" pitchFamily="18" charset="0"/>
              </a:rPr>
              <a:t> Е.Я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200" dirty="0">
                <a:ea typeface="Calibri" panose="020F0502020204030204" pitchFamily="34" charset="0"/>
                <a:cs typeface="Times New Roman" panose="02020603050405020304" pitchFamily="18" charset="0"/>
              </a:rPr>
              <a:t>-Об итогах деятельности комиссии по </a:t>
            </a:r>
            <a:r>
              <a:rPr lang="ru-RU" sz="22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здравоохранению и </a:t>
            </a:r>
            <a:r>
              <a:rPr lang="ru-RU" sz="2200" dirty="0">
                <a:ea typeface="Calibri" panose="020F0502020204030204" pitchFamily="34" charset="0"/>
                <a:cs typeface="Times New Roman" panose="02020603050405020304" pitchFamily="18" charset="0"/>
              </a:rPr>
              <a:t>спорту-Пономарева Н.Р.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200" dirty="0">
                <a:ea typeface="Calibri" panose="020F0502020204030204" pitchFamily="34" charset="0"/>
                <a:cs typeface="Times New Roman" panose="02020603050405020304" pitchFamily="18" charset="0"/>
              </a:rPr>
              <a:t>-Об итогах работы  комиссии по местному  самоуправлению и взаимодействию с муниципальными и государственными </a:t>
            </a:r>
            <a:r>
              <a:rPr lang="ru-RU" sz="22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структурами-Черных </a:t>
            </a:r>
            <a:r>
              <a:rPr lang="ru-RU" sz="2200" dirty="0">
                <a:ea typeface="Calibri" panose="020F0502020204030204" pitchFamily="34" charset="0"/>
                <a:cs typeface="Times New Roman" panose="02020603050405020304" pitchFamily="18" charset="0"/>
              </a:rPr>
              <a:t>В.П. </a:t>
            </a:r>
          </a:p>
          <a:p>
            <a:r>
              <a:rPr lang="ru-RU" sz="2200" dirty="0">
                <a:ea typeface="Calibri" panose="020F0502020204030204" pitchFamily="34" charset="0"/>
              </a:rPr>
              <a:t>-Об итогах работы комиссии по правой и социальной защите </a:t>
            </a:r>
            <a:r>
              <a:rPr lang="ru-RU" sz="2200" dirty="0" smtClean="0">
                <a:ea typeface="Calibri" panose="020F0502020204030204" pitchFamily="34" charset="0"/>
              </a:rPr>
              <a:t>граждан- </a:t>
            </a:r>
            <a:r>
              <a:rPr lang="ru-RU" sz="2200" dirty="0" err="1">
                <a:ea typeface="Calibri" panose="020F0502020204030204" pitchFamily="34" charset="0"/>
              </a:rPr>
              <a:t>Насимова</a:t>
            </a:r>
            <a:r>
              <a:rPr lang="ru-RU" sz="2200" dirty="0">
                <a:ea typeface="Calibri" panose="020F0502020204030204" pitchFamily="34" charset="0"/>
              </a:rPr>
              <a:t>  Р.М</a:t>
            </a:r>
            <a:endParaRPr lang="ru-RU" sz="2200" dirty="0"/>
          </a:p>
        </p:txBody>
      </p:sp>
      <p:pic>
        <p:nvPicPr>
          <p:cNvPr id="4" name="Рисунок 3" descr="logo.png">
            <a:extLst>
              <a:ext uri="{FF2B5EF4-FFF2-40B4-BE49-F238E27FC236}">
                <a16:creationId xmlns="" xmlns:a16="http://schemas.microsoft.com/office/drawing/2014/main" id="{B18A73D7-90A9-444C-9A0A-761193DF769C}"/>
              </a:ext>
            </a:extLst>
          </p:cNvPr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79512" y="-4683"/>
            <a:ext cx="4608512" cy="1080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9259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856984" cy="1210146"/>
          </a:xfrm>
        </p:spPr>
        <p:txBody>
          <a:bodyPr>
            <a:normAutofit/>
          </a:bodyPr>
          <a:lstStyle/>
          <a:p>
            <a:pPr algn="just"/>
            <a:r>
              <a:rPr lang="ru-RU" sz="2100" b="1" dirty="0" smtClean="0"/>
              <a:t>Отчет  о поступлении  и расходовании средств  благотворительного </a:t>
            </a:r>
            <a:br>
              <a:rPr lang="ru-RU" sz="2100" b="1" dirty="0" smtClean="0"/>
            </a:br>
            <a:r>
              <a:rPr lang="ru-RU" sz="2100" b="1" u="sng" dirty="0" smtClean="0"/>
              <a:t>счета для  оказания  помощи мобилизованным гражданам  и их семьям</a:t>
            </a:r>
            <a:endParaRPr lang="ru-RU" sz="2100" b="1" u="sng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2901" y="1196752"/>
            <a:ext cx="8208912" cy="547260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200" b="1" dirty="0" smtClean="0"/>
              <a:t> </a:t>
            </a:r>
            <a:r>
              <a:rPr lang="ru-RU" sz="2200" b="1" dirty="0"/>
              <a:t> </a:t>
            </a:r>
            <a:r>
              <a:rPr lang="ru-RU" sz="2200" b="1" dirty="0" smtClean="0"/>
              <a:t>    </a:t>
            </a:r>
            <a:r>
              <a:rPr lang="ru-RU" sz="2200" dirty="0" smtClean="0"/>
              <a:t>Всего поступило на  счет</a:t>
            </a:r>
            <a:r>
              <a:rPr lang="ru-RU" sz="2200" b="1" dirty="0" smtClean="0"/>
              <a:t>: 1 млн 558 тысяч 979 </a:t>
            </a:r>
            <a:r>
              <a:rPr lang="ru-RU" sz="2200" b="1" dirty="0" err="1" smtClean="0"/>
              <a:t>руб</a:t>
            </a:r>
            <a:r>
              <a:rPr lang="ru-RU" sz="2200" b="1" dirty="0" smtClean="0"/>
              <a:t> 40 коп</a:t>
            </a:r>
          </a:p>
          <a:p>
            <a:r>
              <a:rPr lang="ru-RU" sz="2200" dirty="0" err="1" smtClean="0"/>
              <a:t>Пожертвователями</a:t>
            </a:r>
            <a:r>
              <a:rPr lang="ru-RU" sz="2200" dirty="0" smtClean="0"/>
              <a:t> стали- </a:t>
            </a:r>
            <a:r>
              <a:rPr lang="ru-RU" sz="2200" b="1" dirty="0" smtClean="0"/>
              <a:t>503 чел, </a:t>
            </a:r>
            <a:endParaRPr lang="ru-RU" sz="2200" dirty="0"/>
          </a:p>
          <a:p>
            <a:r>
              <a:rPr lang="ru-RU" sz="2200" dirty="0" smtClean="0"/>
              <a:t>На 14.12.2022 года  израсходовано: </a:t>
            </a:r>
            <a:r>
              <a:rPr lang="ru-RU" sz="2200" b="1" dirty="0" smtClean="0"/>
              <a:t>1 346 675,95рублей</a:t>
            </a:r>
          </a:p>
          <a:p>
            <a:r>
              <a:rPr lang="ru-RU" sz="2200" dirty="0" smtClean="0"/>
              <a:t>Остаток: - </a:t>
            </a:r>
            <a:r>
              <a:rPr lang="ru-RU" sz="2200" b="1" dirty="0" smtClean="0"/>
              <a:t>212 тысяч 303 рубля 45 копеек</a:t>
            </a:r>
          </a:p>
          <a:p>
            <a:r>
              <a:rPr lang="ru-RU" sz="2200" b="1" dirty="0" smtClean="0"/>
              <a:t>Мобилизованным гражданам:</a:t>
            </a:r>
          </a:p>
          <a:p>
            <a:r>
              <a:rPr lang="ru-RU" sz="2200" dirty="0" smtClean="0"/>
              <a:t>Обмундирование, одежда </a:t>
            </a:r>
            <a:r>
              <a:rPr lang="ru-RU" sz="2200" b="1" dirty="0" smtClean="0"/>
              <a:t>– 703тысячи 477 рублей</a:t>
            </a:r>
          </a:p>
          <a:p>
            <a:r>
              <a:rPr lang="ru-RU" sz="2200" dirty="0" smtClean="0"/>
              <a:t>Спальники-</a:t>
            </a:r>
            <a:r>
              <a:rPr lang="ru-RU" sz="2200" b="1" dirty="0" smtClean="0"/>
              <a:t>                                 184тысячи 800рублей</a:t>
            </a:r>
          </a:p>
          <a:p>
            <a:r>
              <a:rPr lang="ru-RU" sz="2200" dirty="0" smtClean="0"/>
              <a:t>Медикаменты-   </a:t>
            </a:r>
            <a:r>
              <a:rPr lang="ru-RU" sz="2200" b="1" dirty="0" smtClean="0"/>
              <a:t>                       71 тысяча 485 рублей</a:t>
            </a:r>
          </a:p>
          <a:p>
            <a:r>
              <a:rPr lang="ru-RU" sz="2200" b="1" dirty="0"/>
              <a:t> </a:t>
            </a:r>
            <a:r>
              <a:rPr lang="ru-RU" sz="2200" dirty="0" smtClean="0"/>
              <a:t>транспорт-  </a:t>
            </a:r>
            <a:r>
              <a:rPr lang="ru-RU" sz="2200" b="1" dirty="0" smtClean="0"/>
              <a:t>                               14 тысяч 400 рублей</a:t>
            </a:r>
          </a:p>
          <a:p>
            <a:r>
              <a:rPr lang="ru-RU" sz="2200" b="1" dirty="0" smtClean="0"/>
              <a:t>Семьям мобилизованных граждан:     </a:t>
            </a:r>
          </a:p>
          <a:p>
            <a:r>
              <a:rPr lang="ru-RU" sz="2200" b="1" dirty="0" smtClean="0"/>
              <a:t> </a:t>
            </a:r>
            <a:r>
              <a:rPr lang="ru-RU" sz="2200" dirty="0" smtClean="0"/>
              <a:t>покупка дров </a:t>
            </a:r>
            <a:r>
              <a:rPr lang="ru-RU" sz="2200" b="1" dirty="0"/>
              <a:t> </a:t>
            </a:r>
            <a:r>
              <a:rPr lang="ru-RU" sz="2200" b="1" dirty="0" smtClean="0"/>
              <a:t>                                       -100тысяч рублей</a:t>
            </a:r>
          </a:p>
          <a:p>
            <a:r>
              <a:rPr lang="ru-RU" sz="2200" dirty="0" smtClean="0"/>
              <a:t>Продуктовые наборы                           </a:t>
            </a:r>
            <a:r>
              <a:rPr lang="ru-RU" sz="2200" b="1" dirty="0" smtClean="0"/>
              <a:t>-129 тысяч 514 рублей</a:t>
            </a:r>
          </a:p>
          <a:p>
            <a:r>
              <a:rPr lang="ru-RU" sz="2200" b="1" dirty="0"/>
              <a:t> </a:t>
            </a:r>
            <a:r>
              <a:rPr lang="ru-RU" sz="2200" dirty="0" smtClean="0"/>
              <a:t>Материальная помощь                       - </a:t>
            </a:r>
            <a:r>
              <a:rPr lang="ru-RU" sz="2200" b="1" dirty="0" smtClean="0"/>
              <a:t>103 тысячи  рублей</a:t>
            </a:r>
          </a:p>
          <a:p>
            <a:r>
              <a:rPr lang="ru-RU" sz="2200" dirty="0"/>
              <a:t> </a:t>
            </a:r>
            <a:r>
              <a:rPr lang="ru-RU" sz="2200" dirty="0" smtClean="0"/>
              <a:t>оплата  ткани швеям-                           -  </a:t>
            </a:r>
            <a:r>
              <a:rPr lang="ru-RU" sz="2200" b="1" dirty="0" smtClean="0"/>
              <a:t>40 тысяч рублей</a:t>
            </a:r>
          </a:p>
          <a:p>
            <a:endParaRPr lang="ru-RU" sz="2400" b="1" dirty="0" smtClean="0"/>
          </a:p>
          <a:p>
            <a:endParaRPr lang="ru-RU" sz="2400" b="1" dirty="0" smtClean="0"/>
          </a:p>
        </p:txBody>
      </p:sp>
      <p:pic>
        <p:nvPicPr>
          <p:cNvPr id="4" name="Рисунок 3" descr="logo.png">
            <a:extLst>
              <a:ext uri="{FF2B5EF4-FFF2-40B4-BE49-F238E27FC236}">
                <a16:creationId xmlns="" xmlns:a16="http://schemas.microsoft.com/office/drawing/2014/main" id="{B18A73D7-90A9-444C-9A0A-761193DF769C}"/>
              </a:ext>
            </a:extLst>
          </p:cNvPr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1717" y="0"/>
            <a:ext cx="2448272" cy="5847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2463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1570186"/>
          </a:xfrm>
        </p:spPr>
        <p:txBody>
          <a:bodyPr>
            <a:normAutofit/>
          </a:bodyPr>
          <a:lstStyle/>
          <a:p>
            <a:r>
              <a:rPr lang="ru-RU" sz="3200" b="1" dirty="0" smtClean="0"/>
              <a:t/>
            </a:r>
            <a:br>
              <a:rPr lang="ru-RU" sz="3200" b="1" dirty="0" smtClean="0"/>
            </a:br>
            <a:r>
              <a:rPr lang="ru-RU" sz="2800" b="1" dirty="0" smtClean="0"/>
              <a:t>Положение об Общественной  палате БГО </a:t>
            </a:r>
            <a:br>
              <a:rPr lang="ru-RU" sz="2800" b="1" dirty="0" smtClean="0"/>
            </a:br>
            <a:r>
              <a:rPr lang="ru-RU" sz="2800" b="1" dirty="0" smtClean="0"/>
              <a:t>от 31.10 2010 № 108</a:t>
            </a:r>
            <a:endParaRPr lang="ru-RU" sz="28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 fontScale="70000" lnSpcReduction="20000"/>
          </a:bodyPr>
          <a:lstStyle/>
          <a:p>
            <a:pPr marL="400050" lvl="1" indent="0" algn="just">
              <a:lnSpc>
                <a:spcPct val="107000"/>
              </a:lnSpc>
              <a:spcAft>
                <a:spcPts val="800"/>
              </a:spcAft>
              <a:buNone/>
            </a:pPr>
            <a:endParaRPr lang="ru-RU" b="1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00050" lvl="1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ru-RU" sz="34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Основные </a:t>
            </a:r>
            <a:r>
              <a:rPr lang="ru-RU" sz="3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направления  деятельности:</a:t>
            </a:r>
          </a:p>
          <a:p>
            <a:pPr marL="90170" indent="-90170" algn="just">
              <a:lnSpc>
                <a:spcPct val="107000"/>
              </a:lnSpc>
              <a:spcAft>
                <a:spcPts val="800"/>
              </a:spcAft>
            </a:pPr>
            <a:r>
              <a:rPr lang="ru-RU" sz="3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обеспечивает взаимодействие жителей, общественных объединений с органами местного </a:t>
            </a:r>
            <a:r>
              <a:rPr lang="ru-RU" sz="3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самоуправления;</a:t>
            </a:r>
            <a:endParaRPr lang="ru-RU" sz="3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90170" indent="-90170" algn="just">
              <a:lnSpc>
                <a:spcPct val="107000"/>
              </a:lnSpc>
              <a:spcAft>
                <a:spcPts val="800"/>
              </a:spcAft>
            </a:pPr>
            <a:r>
              <a:rPr lang="ru-RU" sz="3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учитывает потребности и интересы граждан  в обеспечении комфортных условий  жизни на территории </a:t>
            </a:r>
            <a:r>
              <a:rPr lang="ru-RU" sz="3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БГО;</a:t>
            </a:r>
            <a:endParaRPr lang="ru-RU" sz="3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90170" indent="-90170" algn="just">
              <a:lnSpc>
                <a:spcPct val="107000"/>
              </a:lnSpc>
              <a:spcAft>
                <a:spcPts val="800"/>
              </a:spcAft>
            </a:pPr>
            <a:r>
              <a:rPr lang="ru-RU" sz="3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защищает законные права и законные  интересы граждан  в целях учета  потребностей и интересов граждан, защиты  их законных прав и законных </a:t>
            </a:r>
            <a:r>
              <a:rPr lang="ru-RU" sz="3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интересов;</a:t>
            </a:r>
          </a:p>
          <a:p>
            <a:pPr marL="90170" indent="-90170" algn="just">
              <a:lnSpc>
                <a:spcPct val="107000"/>
              </a:lnSpc>
              <a:spcAft>
                <a:spcPts val="800"/>
              </a:spcAft>
            </a:pPr>
            <a:r>
              <a:rPr lang="ru-RU" sz="3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осуществляет контроль </a:t>
            </a:r>
            <a:r>
              <a:rPr lang="ru-RU" sz="3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за деятельностью исполнительных органов  местного </a:t>
            </a:r>
            <a:r>
              <a:rPr lang="ru-RU" sz="3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самоуправления. </a:t>
            </a:r>
            <a:endParaRPr lang="ru-RU" sz="3400" dirty="0"/>
          </a:p>
        </p:txBody>
      </p:sp>
      <p:pic>
        <p:nvPicPr>
          <p:cNvPr id="4" name="Рисунок 3" descr="logo.png">
            <a:extLst>
              <a:ext uri="{FF2B5EF4-FFF2-40B4-BE49-F238E27FC236}">
                <a16:creationId xmlns="" xmlns:a16="http://schemas.microsoft.com/office/drawing/2014/main" id="{7EC04AC9-A237-4118-B306-1E23FA5B80BB}"/>
              </a:ext>
            </a:extLst>
          </p:cNvPr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95536" y="0"/>
            <a:ext cx="4608512" cy="1080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320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82792"/>
          </a:xfrm>
        </p:spPr>
        <p:txBody>
          <a:bodyPr>
            <a:normAutofit/>
          </a:bodyPr>
          <a:lstStyle/>
          <a:p>
            <a:r>
              <a:rPr lang="ru-RU" sz="4000" dirty="0"/>
              <a:t>По составу ОП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35334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b="1" dirty="0"/>
              <a:t>В состав  </a:t>
            </a:r>
            <a:r>
              <a:rPr lang="ru-RU" sz="2400" b="1" dirty="0" smtClean="0"/>
              <a:t>вошли 33 человека, на  сегодня  работает 32</a:t>
            </a:r>
            <a:endParaRPr lang="ru-RU" sz="2400" b="1" dirty="0"/>
          </a:p>
          <a:p>
            <a:r>
              <a:rPr lang="ru-RU" sz="2400" dirty="0"/>
              <a:t> 11 человек – по предложению ДУМЫ</a:t>
            </a:r>
          </a:p>
          <a:p>
            <a:r>
              <a:rPr lang="ru-RU" sz="2400" dirty="0"/>
              <a:t>11 человек по предложению Главы</a:t>
            </a:r>
          </a:p>
          <a:p>
            <a:r>
              <a:rPr lang="ru-RU" sz="2400" dirty="0"/>
              <a:t>11 человек – по предложению коллективов.</a:t>
            </a:r>
          </a:p>
          <a:p>
            <a:r>
              <a:rPr lang="ru-RU" sz="2400" b="1" dirty="0"/>
              <a:t>Среди членов  ОП:- </a:t>
            </a:r>
            <a:r>
              <a:rPr lang="ru-RU" sz="2400" dirty="0"/>
              <a:t>8</a:t>
            </a:r>
            <a:r>
              <a:rPr lang="ru-RU" sz="2400" dirty="0" smtClean="0"/>
              <a:t> </a:t>
            </a:r>
            <a:r>
              <a:rPr lang="ru-RU" sz="2400" dirty="0"/>
              <a:t>педагогов, 4 медицинских работника, 4 работника культуры, </a:t>
            </a:r>
            <a:r>
              <a:rPr lang="ru-RU" sz="2400" dirty="0" smtClean="0"/>
              <a:t>10 </a:t>
            </a:r>
            <a:r>
              <a:rPr lang="ru-RU" sz="2400" dirty="0"/>
              <a:t>руководителей  общественных организаций, 4 работника социальной  и правовой сферы,   </a:t>
            </a:r>
            <a:r>
              <a:rPr lang="ru-RU" sz="2400" dirty="0" smtClean="0"/>
              <a:t>3 </a:t>
            </a:r>
            <a:r>
              <a:rPr lang="ru-RU" sz="2400" dirty="0"/>
              <a:t>представителя  </a:t>
            </a:r>
            <a:r>
              <a:rPr lang="ru-RU" sz="2400" dirty="0" smtClean="0"/>
              <a:t> предприятий-, 6 представителей поселков 7- </a:t>
            </a:r>
            <a:r>
              <a:rPr lang="ru-RU" sz="2400" dirty="0"/>
              <a:t>первых руководителей  </a:t>
            </a:r>
            <a:r>
              <a:rPr lang="ru-RU" sz="2400" dirty="0" smtClean="0"/>
              <a:t>предприятий.</a:t>
            </a:r>
            <a:endParaRPr lang="ru-RU" sz="2400" dirty="0"/>
          </a:p>
        </p:txBody>
      </p:sp>
      <p:pic>
        <p:nvPicPr>
          <p:cNvPr id="5" name="Рисунок 4" descr="logo.png">
            <a:extLst>
              <a:ext uri="{FF2B5EF4-FFF2-40B4-BE49-F238E27FC236}">
                <a16:creationId xmlns="" xmlns:a16="http://schemas.microsoft.com/office/drawing/2014/main" id="{7EC04AC9-A237-4118-B306-1E23FA5B80BB}"/>
              </a:ext>
            </a:extLst>
          </p:cNvPr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21677" y="90994"/>
            <a:ext cx="4608512" cy="108012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logo.pn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74955" y="90994"/>
            <a:ext cx="4608512" cy="1080120"/>
          </a:xfrm>
          <a:prstGeom prst="rect">
            <a:avLst/>
          </a:prstGeom>
        </p:spPr>
      </p:pic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2627784" y="742027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b="1" dirty="0"/>
              <a:t/>
            </a:r>
            <a:br>
              <a:rPr lang="ru-RU" b="1" dirty="0"/>
            </a:br>
            <a:r>
              <a:rPr lang="ru-RU" b="1" dirty="0"/>
              <a:t/>
            </a:r>
            <a:br>
              <a:rPr lang="ru-RU" b="1" dirty="0"/>
            </a:b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611560" y="1339815"/>
            <a:ext cx="8229600" cy="4955049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2800" b="1" dirty="0">
                <a:latin typeface="+mj-lt"/>
              </a:rPr>
              <a:t>Комиссии Общественной  палаты</a:t>
            </a:r>
          </a:p>
          <a:p>
            <a:r>
              <a:rPr lang="ru-RU" sz="2800" dirty="0"/>
              <a:t>1. Комиссия  по взаимодействию  с органами местного самоуправления  и органами государственной власти</a:t>
            </a:r>
          </a:p>
          <a:p>
            <a:r>
              <a:rPr lang="ru-RU" sz="2800" dirty="0"/>
              <a:t>2.Комиссия  по  образованию, культуре и молодежной  политике</a:t>
            </a:r>
          </a:p>
          <a:p>
            <a:r>
              <a:rPr lang="ru-RU" sz="2800" dirty="0"/>
              <a:t>3.Комиссия  по правовой  и социальной  защите граждан</a:t>
            </a:r>
          </a:p>
          <a:p>
            <a:r>
              <a:rPr lang="ru-RU" sz="2800" dirty="0"/>
              <a:t>4.Комиссия  по здравоохранению и </a:t>
            </a:r>
            <a:r>
              <a:rPr lang="ru-RU" sz="2800" dirty="0" smtClean="0"/>
              <a:t>спорту</a:t>
            </a:r>
            <a:endParaRPr lang="ru-RU" sz="2800" dirty="0"/>
          </a:p>
          <a:p>
            <a:r>
              <a:rPr lang="ru-RU" sz="2800" dirty="0"/>
              <a:t>5.Комиссия  по  ЖКХ, строительству , транспорту и экологии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500034" y="843493"/>
            <a:ext cx="8229600" cy="774720"/>
          </a:xfrm>
        </p:spPr>
        <p:txBody>
          <a:bodyPr>
            <a:normAutofit/>
          </a:bodyPr>
          <a:lstStyle/>
          <a:p>
            <a:r>
              <a:rPr lang="ru-RU" sz="4000" dirty="0"/>
              <a:t>Управление Общественной  Палатой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500034" y="1772816"/>
            <a:ext cx="8229600" cy="5272080"/>
          </a:xfrm>
        </p:spPr>
        <p:txBody>
          <a:bodyPr>
            <a:noAutofit/>
          </a:bodyPr>
          <a:lstStyle/>
          <a:p>
            <a:r>
              <a:rPr lang="ru-RU" sz="2400" b="1" dirty="0"/>
              <a:t>Высший  орган Общественной  </a:t>
            </a:r>
            <a:r>
              <a:rPr lang="ru-RU" sz="2400" b="1" dirty="0" smtClean="0"/>
              <a:t>Палаты- заседание </a:t>
            </a:r>
            <a:r>
              <a:rPr lang="ru-RU" sz="2400" b="1" dirty="0"/>
              <a:t>Общественной Палаты</a:t>
            </a:r>
          </a:p>
          <a:p>
            <a:r>
              <a:rPr lang="ru-RU" sz="2400" dirty="0"/>
              <a:t>Между  заседаниями ОП руководит:</a:t>
            </a:r>
          </a:p>
          <a:p>
            <a:pPr marL="0" indent="0">
              <a:buNone/>
            </a:pPr>
            <a:r>
              <a:rPr lang="ru-RU" sz="2400" b="1" dirty="0"/>
              <a:t> </a:t>
            </a:r>
            <a:r>
              <a:rPr lang="ru-RU" sz="2400" b="1" dirty="0" smtClean="0"/>
              <a:t>    </a:t>
            </a:r>
            <a:r>
              <a:rPr lang="ru-RU" sz="2400" b="1" dirty="0" smtClean="0"/>
              <a:t>Совет </a:t>
            </a:r>
            <a:r>
              <a:rPr lang="ru-RU" sz="2400" b="1" dirty="0"/>
              <a:t>Общественной  Палаты</a:t>
            </a:r>
            <a:r>
              <a:rPr lang="ru-RU" sz="2400" dirty="0"/>
              <a:t>: в составе</a:t>
            </a:r>
          </a:p>
          <a:p>
            <a:pPr>
              <a:buNone/>
            </a:pPr>
            <a:r>
              <a:rPr lang="ru-RU" sz="2400" dirty="0" smtClean="0"/>
              <a:t>	-</a:t>
            </a:r>
            <a:r>
              <a:rPr lang="ru-RU" sz="2400" dirty="0" smtClean="0"/>
              <a:t>председателя </a:t>
            </a:r>
            <a:r>
              <a:rPr lang="ru-RU" sz="2400" dirty="0"/>
              <a:t>ОП </a:t>
            </a:r>
          </a:p>
          <a:p>
            <a:pPr>
              <a:buNone/>
            </a:pPr>
            <a:r>
              <a:rPr lang="ru-RU" sz="2400" dirty="0" smtClean="0"/>
              <a:t>	-</a:t>
            </a:r>
            <a:r>
              <a:rPr lang="ru-RU" sz="2400" dirty="0" smtClean="0"/>
              <a:t>заместителя </a:t>
            </a:r>
            <a:r>
              <a:rPr lang="ru-RU" sz="2400" dirty="0"/>
              <a:t>председателя ОП</a:t>
            </a:r>
          </a:p>
          <a:p>
            <a:pPr>
              <a:buNone/>
            </a:pPr>
            <a:r>
              <a:rPr lang="ru-RU" sz="2400" dirty="0" smtClean="0"/>
              <a:t>	-</a:t>
            </a:r>
            <a:r>
              <a:rPr lang="ru-RU" sz="2400" dirty="0"/>
              <a:t>руководители пяти </a:t>
            </a:r>
            <a:r>
              <a:rPr lang="ru-RU" sz="2400" dirty="0" smtClean="0"/>
              <a:t>комиссий</a:t>
            </a:r>
          </a:p>
          <a:p>
            <a:r>
              <a:rPr lang="ru-RU" sz="2400" dirty="0" smtClean="0"/>
              <a:t>Возможно </a:t>
            </a:r>
            <a:r>
              <a:rPr lang="ru-RU" sz="2400" dirty="0"/>
              <a:t>проведение расширенных  заседаний  Совета </a:t>
            </a:r>
            <a:r>
              <a:rPr lang="ru-RU" sz="2400" dirty="0" smtClean="0"/>
              <a:t>ОП;</a:t>
            </a:r>
          </a:p>
          <a:p>
            <a:r>
              <a:rPr lang="ru-RU" sz="2400" dirty="0" smtClean="0"/>
              <a:t>Заседание комиссии проводится  в соответствии с планом работы комиссии</a:t>
            </a:r>
            <a:endParaRPr lang="ru-RU" sz="2400" dirty="0"/>
          </a:p>
          <a:p>
            <a:pPr>
              <a:buNone/>
            </a:pPr>
            <a:r>
              <a:rPr lang="ru-RU" sz="2400" dirty="0"/>
              <a:t> </a:t>
            </a:r>
          </a:p>
        </p:txBody>
      </p:sp>
      <p:pic>
        <p:nvPicPr>
          <p:cNvPr id="4" name="Рисунок 3" descr="logo.pn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00034" y="0"/>
            <a:ext cx="3286148" cy="85723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1498178"/>
          </a:xfrm>
        </p:spPr>
        <p:txBody>
          <a:bodyPr>
            <a:normAutofit/>
          </a:bodyPr>
          <a:lstStyle/>
          <a:p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ru-RU" sz="4000" dirty="0" smtClean="0"/>
              <a:t>Планирование работы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525963"/>
          </a:xfrm>
        </p:spPr>
        <p:txBody>
          <a:bodyPr>
            <a:noAutofit/>
          </a:bodyPr>
          <a:lstStyle/>
          <a:p>
            <a:pPr algn="just"/>
            <a:r>
              <a:rPr lang="ru-RU" sz="2800" dirty="0" smtClean="0"/>
              <a:t>Годовой </a:t>
            </a:r>
            <a:r>
              <a:rPr lang="ru-RU" sz="2800" dirty="0" smtClean="0"/>
              <a:t>план составлен с учетом проблемных вопросов, изучения национальных, </a:t>
            </a:r>
            <a:r>
              <a:rPr lang="ru-RU" sz="2800" dirty="0" smtClean="0"/>
              <a:t>региональных, </a:t>
            </a:r>
            <a:r>
              <a:rPr lang="ru-RU" sz="2800" dirty="0" smtClean="0"/>
              <a:t>муниципальных приоритетных проектов, рекомендаций  ОП СО, практического опыта работы Общественных палат  РФ, СО</a:t>
            </a:r>
            <a:endParaRPr lang="ru-RU" sz="2800" dirty="0"/>
          </a:p>
          <a:p>
            <a:pPr lvl="0" algn="just"/>
            <a:r>
              <a:rPr lang="ru-RU" sz="2800" dirty="0">
                <a:solidFill>
                  <a:prstClr val="black"/>
                </a:solidFill>
              </a:rPr>
              <a:t>Годовой, квартальный месячный планы- обязательны для исполнения, распределены по комиссиям</a:t>
            </a:r>
          </a:p>
          <a:p>
            <a:pPr algn="just"/>
            <a:r>
              <a:rPr lang="ru-RU" sz="2800" dirty="0" smtClean="0"/>
              <a:t>Для  оперативного получения официальной  информации создан общий  чат</a:t>
            </a:r>
          </a:p>
        </p:txBody>
      </p:sp>
      <p:pic>
        <p:nvPicPr>
          <p:cNvPr id="4" name="Рисунок 3" descr="logo.png">
            <a:extLst>
              <a:ext uri="{FF2B5EF4-FFF2-40B4-BE49-F238E27FC236}">
                <a16:creationId xmlns="" xmlns:a16="http://schemas.microsoft.com/office/drawing/2014/main" id="{374C8B77-2DFB-4A83-A57D-00C6097CB762}"/>
              </a:ext>
            </a:extLst>
          </p:cNvPr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57200" y="0"/>
            <a:ext cx="4608512" cy="1080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2517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3839" y="1050887"/>
            <a:ext cx="8229600" cy="556114"/>
          </a:xfrm>
        </p:spPr>
        <p:txBody>
          <a:bodyPr>
            <a:normAutofit/>
          </a:bodyPr>
          <a:lstStyle/>
          <a:p>
            <a:r>
              <a:rPr lang="ru-RU" sz="2800" b="1" dirty="0"/>
              <a:t>Комиссия  по здравоохранению и спорту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968552"/>
          </a:xfrm>
        </p:spPr>
        <p:txBody>
          <a:bodyPr>
            <a:noAutofit/>
          </a:bodyPr>
          <a:lstStyle/>
          <a:p>
            <a:pPr lvl="0" algn="just">
              <a:buFont typeface="+mj-lt"/>
              <a:buAutoNum type="arabicPeriod"/>
            </a:pPr>
            <a:r>
              <a:rPr lang="ru-RU" sz="1750" dirty="0" smtClean="0">
                <a:solidFill>
                  <a:srgbClr val="000000"/>
                </a:solidFill>
                <a:ea typeface="Times New Roman" panose="02020603050405020304" pitchFamily="18" charset="0"/>
              </a:rPr>
              <a:t>О </a:t>
            </a:r>
            <a:r>
              <a:rPr lang="ru-RU" sz="1750" dirty="0">
                <a:solidFill>
                  <a:srgbClr val="000000"/>
                </a:solidFill>
                <a:ea typeface="Times New Roman" panose="02020603050405020304" pitchFamily="18" charset="0"/>
              </a:rPr>
              <a:t>ходе реализации Указа  президента РФ от 21.07.2020 года  № 474 « </a:t>
            </a:r>
            <a:r>
              <a:rPr lang="ru-RU" sz="1750" dirty="0" smtClean="0">
                <a:solidFill>
                  <a:srgbClr val="000000"/>
                </a:solidFill>
                <a:ea typeface="Times New Roman" panose="02020603050405020304" pitchFamily="18" charset="0"/>
              </a:rPr>
              <a:t>О национальных </a:t>
            </a:r>
            <a:r>
              <a:rPr lang="ru-RU" sz="1750" dirty="0">
                <a:solidFill>
                  <a:srgbClr val="000000"/>
                </a:solidFill>
                <a:ea typeface="Times New Roman" panose="02020603050405020304" pitchFamily="18" charset="0"/>
              </a:rPr>
              <a:t>целях развития РФ на плановый  период до 2030    года». О ходе исполнения </a:t>
            </a:r>
            <a:r>
              <a:rPr lang="ru-RU" sz="1750" u="sng" dirty="0">
                <a:ea typeface="Times New Roman" panose="02020603050405020304" pitchFamily="18" charset="0"/>
                <a:hlinkClick r:id="rId2" tooltip="региональный проект "/>
              </a:rPr>
              <a:t>регионального проекта </a:t>
            </a:r>
            <a:r>
              <a:rPr lang="ru-RU" sz="1750" b="1" u="sng" dirty="0">
                <a:ea typeface="Times New Roman" panose="02020603050405020304" pitchFamily="18" charset="0"/>
                <a:hlinkClick r:id="rId2" tooltip="региональный проект "/>
              </a:rPr>
              <a:t>«Развитие детского здравоохранения, включая создание современной инфраструктуры         оказания медицинской помощи детям Березовского городского округа</a:t>
            </a:r>
            <a:r>
              <a:rPr lang="ru-RU" sz="1750" b="1" u="sng" dirty="0" smtClean="0">
                <a:solidFill>
                  <a:srgbClr val="000000"/>
                </a:solidFill>
                <a:ea typeface="Times New Roman" panose="02020603050405020304" pitchFamily="18" charset="0"/>
                <a:hlinkClick r:id="rId2" tooltip="региональный проект "/>
              </a:rPr>
              <a:t>»</a:t>
            </a:r>
            <a:r>
              <a:rPr lang="ru-RU" sz="1750" u="sng" dirty="0" smtClean="0">
                <a:solidFill>
                  <a:srgbClr val="000000"/>
                </a:solidFill>
                <a:ea typeface="Times New Roman" panose="02020603050405020304" pitchFamily="18" charset="0"/>
              </a:rPr>
              <a:t>. </a:t>
            </a:r>
            <a:r>
              <a:rPr lang="ru-RU" sz="1750" dirty="0" smtClean="0">
                <a:solidFill>
                  <a:srgbClr val="000000"/>
                </a:solidFill>
                <a:ea typeface="Times New Roman" panose="02020603050405020304" pitchFamily="18" charset="0"/>
              </a:rPr>
              <a:t>Об </a:t>
            </a:r>
            <a:r>
              <a:rPr lang="ru-RU" sz="1750" dirty="0">
                <a:solidFill>
                  <a:srgbClr val="000000"/>
                </a:solidFill>
                <a:ea typeface="Times New Roman" panose="02020603050405020304" pitchFamily="18" charset="0"/>
              </a:rPr>
              <a:t>организации первичной медико-санитарной помощи жителям поселков, в т. ч.  детскому  населению. Оказание бесплатной медицинской помощи детскому населению БГО- в </a:t>
            </a:r>
            <a:r>
              <a:rPr lang="ru-RU" sz="1750" dirty="0" smtClean="0">
                <a:solidFill>
                  <a:srgbClr val="000000"/>
                </a:solidFill>
                <a:ea typeface="Times New Roman" panose="02020603050405020304" pitchFamily="18" charset="0"/>
              </a:rPr>
              <a:t>ОО</a:t>
            </a:r>
          </a:p>
          <a:p>
            <a:pPr lvl="0" algn="just">
              <a:buFont typeface="+mj-lt"/>
              <a:buAutoNum type="arabicPeriod"/>
            </a:pPr>
            <a:r>
              <a:rPr lang="ru-RU" sz="1750" dirty="0" smtClean="0">
                <a:solidFill>
                  <a:srgbClr val="000000"/>
                </a:solidFill>
                <a:ea typeface="Times New Roman" panose="02020603050405020304" pitchFamily="18" charset="0"/>
              </a:rPr>
              <a:t>«</a:t>
            </a:r>
            <a:r>
              <a:rPr lang="ru-RU" sz="1750" dirty="0">
                <a:solidFill>
                  <a:srgbClr val="000000"/>
                </a:solidFill>
                <a:ea typeface="Times New Roman" panose="02020603050405020304" pitchFamily="18" charset="0"/>
              </a:rPr>
              <a:t>О ходе исполнения Указа президента РФ от 21.07.2020  № 474 «О национальных целях и стратегических задачах развития РФ на период до 2030 года»  в рамках реализации нац. проекта в сфере </a:t>
            </a:r>
            <a:r>
              <a:rPr lang="ru-RU" sz="1750" dirty="0" smtClean="0">
                <a:solidFill>
                  <a:srgbClr val="000000"/>
                </a:solidFill>
                <a:ea typeface="Times New Roman" panose="02020603050405020304" pitchFamily="18" charset="0"/>
              </a:rPr>
              <a:t>здравоохранения территории </a:t>
            </a:r>
            <a:r>
              <a:rPr lang="ru-RU" sz="1750" dirty="0">
                <a:solidFill>
                  <a:srgbClr val="000000"/>
                </a:solidFill>
                <a:ea typeface="Times New Roman" panose="02020603050405020304" pitchFamily="18" charset="0"/>
              </a:rPr>
              <a:t>БГО, включая внедрение системы непрерывного образования медицинских работников , в том числе с использованием дистанционных образовательных технологий» </a:t>
            </a:r>
            <a:r>
              <a:rPr lang="ru-RU" sz="1750" b="1" dirty="0">
                <a:solidFill>
                  <a:srgbClr val="000000"/>
                </a:solidFill>
                <a:ea typeface="Times New Roman" panose="02020603050405020304" pitchFamily="18" charset="0"/>
              </a:rPr>
              <a:t>Подготовка врачей, обеспечение кадрами</a:t>
            </a:r>
            <a:r>
              <a:rPr lang="ru-RU" sz="1750" dirty="0">
                <a:solidFill>
                  <a:srgbClr val="000000"/>
                </a:solidFill>
                <a:ea typeface="Times New Roman" panose="02020603050405020304" pitchFamily="18" charset="0"/>
              </a:rPr>
              <a:t>»  а </a:t>
            </a:r>
            <a:r>
              <a:rPr lang="ru-RU" sz="1750" dirty="0" smtClean="0">
                <a:solidFill>
                  <a:srgbClr val="000000"/>
                </a:solidFill>
                <a:ea typeface="Times New Roman" panose="02020603050405020304" pitchFamily="18" charset="0"/>
              </a:rPr>
              <a:t>также</a:t>
            </a:r>
          </a:p>
          <a:p>
            <a:pPr lvl="0" algn="just">
              <a:buFont typeface="+mj-lt"/>
              <a:buAutoNum type="arabicPeriod"/>
            </a:pPr>
            <a:r>
              <a:rPr lang="ru-RU" sz="1750" dirty="0" smtClean="0">
                <a:solidFill>
                  <a:srgbClr val="000000"/>
                </a:solidFill>
                <a:ea typeface="Times New Roman" panose="02020603050405020304" pitchFamily="18" charset="0"/>
              </a:rPr>
              <a:t>Реализация </a:t>
            </a:r>
            <a:r>
              <a:rPr lang="ru-RU" sz="1750" dirty="0">
                <a:solidFill>
                  <a:srgbClr val="000000"/>
                </a:solidFill>
                <a:ea typeface="Times New Roman" panose="02020603050405020304" pitchFamily="18" charset="0"/>
              </a:rPr>
              <a:t>приоритетного направления </a:t>
            </a:r>
            <a:r>
              <a:rPr lang="ru-RU" sz="1750" dirty="0" smtClean="0">
                <a:solidFill>
                  <a:srgbClr val="000000"/>
                </a:solidFill>
                <a:ea typeface="Times New Roman" panose="02020603050405020304" pitchFamily="18" charset="0"/>
              </a:rPr>
              <a:t>: ОБЩЕСТВЕННОЕ ЗДОРОВЬЕ</a:t>
            </a:r>
            <a:r>
              <a:rPr lang="ru-RU" sz="1750" dirty="0" smtClean="0"/>
              <a:t>.  </a:t>
            </a:r>
            <a:r>
              <a:rPr lang="ru-RU" sz="1750" b="1" dirty="0" smtClean="0">
                <a:solidFill>
                  <a:srgbClr val="000000"/>
                </a:solidFill>
                <a:ea typeface="Times New Roman" panose="02020603050405020304" pitchFamily="18" charset="0"/>
              </a:rPr>
              <a:t>Оказание </a:t>
            </a:r>
            <a:r>
              <a:rPr lang="ru-RU" sz="1750" b="1" dirty="0">
                <a:solidFill>
                  <a:srgbClr val="000000"/>
                </a:solidFill>
                <a:ea typeface="Times New Roman" panose="02020603050405020304" pitchFamily="18" charset="0"/>
              </a:rPr>
              <a:t>бесплатной медицинской помощи на территории БГО, в </a:t>
            </a:r>
            <a:r>
              <a:rPr lang="ru-RU" sz="1750" b="1" dirty="0" smtClean="0">
                <a:solidFill>
                  <a:srgbClr val="000000"/>
                </a:solidFill>
                <a:ea typeface="Times New Roman" panose="02020603050405020304" pitchFamily="18" charset="0"/>
              </a:rPr>
              <a:t>                                          том</a:t>
            </a:r>
            <a:r>
              <a:rPr lang="ru-RU" sz="1750" b="1" dirty="0">
                <a:solidFill>
                  <a:srgbClr val="000000"/>
                </a:solidFill>
                <a:ea typeface="Times New Roman" panose="02020603050405020304" pitchFamily="18" charset="0"/>
              </a:rPr>
              <a:t>  числе  старшему  поколению </a:t>
            </a:r>
            <a:r>
              <a:rPr lang="ru-RU" sz="1750" dirty="0">
                <a:solidFill>
                  <a:srgbClr val="000000"/>
                </a:solidFill>
                <a:ea typeface="Times New Roman" panose="02020603050405020304" pitchFamily="18" charset="0"/>
              </a:rPr>
              <a:t>ОБЩЕСТВЕННОЕ ЗДОРОВЬЕ ПОСЕЛКИ- ФАП, ОВП.</a:t>
            </a:r>
            <a:endParaRPr lang="ru-RU" sz="1750" dirty="0"/>
          </a:p>
          <a:p>
            <a:pPr lvl="8"/>
            <a:endParaRPr lang="ru-RU" sz="1800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4" name="Рисунок 3" descr="logo.pn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251520" y="126607"/>
            <a:ext cx="4608512" cy="1080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4439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4631" y="332656"/>
            <a:ext cx="8229600" cy="1858218"/>
          </a:xfrm>
        </p:spPr>
        <p:txBody>
          <a:bodyPr>
            <a:normAutofit/>
          </a:bodyPr>
          <a:lstStyle/>
          <a:p>
            <a:r>
              <a:rPr lang="ru-RU" sz="3200" b="1" dirty="0" smtClean="0"/>
              <a:t>Комиссия по здравоохранению и спорту</a:t>
            </a:r>
            <a:endParaRPr lang="ru-RU" sz="32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1916832"/>
            <a:ext cx="8229600" cy="4525963"/>
          </a:xfrm>
        </p:spPr>
        <p:txBody>
          <a:bodyPr>
            <a:normAutofit fontScale="85000" lnSpcReduction="20000"/>
          </a:bodyPr>
          <a:lstStyle/>
          <a:p>
            <a:pPr lvl="0" algn="just">
              <a:buFont typeface="+mj-lt"/>
              <a:buAutoNum type="arabicPeriod"/>
            </a:pPr>
            <a:r>
              <a:rPr lang="ru-RU" sz="3000" dirty="0" smtClean="0">
                <a:solidFill>
                  <a:srgbClr val="000000"/>
                </a:solidFill>
                <a:ea typeface="Times New Roman" panose="02020603050405020304" pitchFamily="18" charset="0"/>
              </a:rPr>
              <a:t>О ходе реализации национального проекта в сфере демографического развития в рамках создания условий для занятий спортом и массовым спортом и ходе  исполнения Решения ОП БГО от 20.12.2018 №38 «Об организации мероприятий и оказании услуг учреждениями культуры и спорта Березовского городского округа жителям </a:t>
            </a:r>
            <a:r>
              <a:rPr lang="ru-RU" sz="3000" dirty="0" smtClean="0">
                <a:solidFill>
                  <a:srgbClr val="000000"/>
                </a:solidFill>
                <a:ea typeface="Times New Roman" panose="02020603050405020304" pitchFamily="18" charset="0"/>
              </a:rPr>
              <a:t>округа»</a:t>
            </a:r>
          </a:p>
          <a:p>
            <a:pPr lvl="0" algn="just">
              <a:buFont typeface="+mj-lt"/>
              <a:buAutoNum type="arabicPeriod"/>
            </a:pPr>
            <a:r>
              <a:rPr lang="ru-RU" sz="3000" dirty="0" smtClean="0">
                <a:solidFill>
                  <a:srgbClr val="000000"/>
                </a:solidFill>
                <a:ea typeface="Times New Roman" panose="02020603050405020304" pitchFamily="18" charset="0"/>
              </a:rPr>
              <a:t>О </a:t>
            </a:r>
            <a:r>
              <a:rPr lang="ru-RU" sz="3000" dirty="0" smtClean="0">
                <a:solidFill>
                  <a:srgbClr val="000000"/>
                </a:solidFill>
                <a:ea typeface="Times New Roman" panose="02020603050405020304" pitchFamily="18" charset="0"/>
              </a:rPr>
              <a:t>ходе выполнения регионального  проекта «Создание для всех категорий и групп населения условий для занятий физической культурой и спортом, массовым спортом, в том числе повышение уровня обеспеченности населения объектами спорта на территории  Березовского городского округа»</a:t>
            </a:r>
            <a:endParaRPr lang="ru-RU" sz="3000" dirty="0" smtClean="0"/>
          </a:p>
          <a:p>
            <a:endParaRPr lang="ru-RU" dirty="0"/>
          </a:p>
        </p:txBody>
      </p:sp>
      <p:pic>
        <p:nvPicPr>
          <p:cNvPr id="4" name="Рисунок 3" descr="logo.pn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64631" y="-14560"/>
            <a:ext cx="4608512" cy="1080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2713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1474</TotalTime>
  <Words>1349</Words>
  <Application>Microsoft Office PowerPoint</Application>
  <PresentationFormat>Экран (4:3)</PresentationFormat>
  <Paragraphs>908</Paragraphs>
  <Slides>22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7" baseType="lpstr">
      <vt:lpstr>Arial</vt:lpstr>
      <vt:lpstr>Calibri</vt:lpstr>
      <vt:lpstr>Times New Roman</vt:lpstr>
      <vt:lpstr>Wingdings</vt:lpstr>
      <vt:lpstr>Тема Office</vt:lpstr>
      <vt:lpstr>Презентация PowerPoint</vt:lpstr>
      <vt:lpstr>Презентация PowerPoint</vt:lpstr>
      <vt:lpstr> Положение об Общественной  палате БГО  от 31.10 2010 № 108</vt:lpstr>
      <vt:lpstr>По составу ОП</vt:lpstr>
      <vt:lpstr>  </vt:lpstr>
      <vt:lpstr>Управление Общественной  Палатой</vt:lpstr>
      <vt:lpstr> Планирование работы</vt:lpstr>
      <vt:lpstr>Комиссия  по здравоохранению и спорту</vt:lpstr>
      <vt:lpstr>Комиссия по здравоохранению и спорту</vt:lpstr>
      <vt:lpstr>Комиссия  по правовой  и социальной  защите  граждан</vt:lpstr>
      <vt:lpstr>Комиссия  по ЖКХ, транспорту, строительству  и экологии </vt:lpstr>
      <vt:lpstr> Комиссия  по образованию, культуре  и молодежной политике</vt:lpstr>
      <vt:lpstr>  Председатели комиссий: </vt:lpstr>
      <vt:lpstr> Формы работы</vt:lpstr>
      <vt:lpstr>Определили для себя:</vt:lpstr>
      <vt:lpstr>  Комиссия по взаимодействию с органами местного самоуправления </vt:lpstr>
      <vt:lpstr>  Экран участия  членов ОП в мероприятиях БГО</vt:lpstr>
      <vt:lpstr>Взаимодействие с Общественными советами поселков, общественными организациями</vt:lpstr>
      <vt:lpstr>    Считать упущениями  в работе вопросы  исполнения:  </vt:lpstr>
      <vt:lpstr>.    Основными задачами работы  ОП   на 2023 год считать: </vt:lpstr>
      <vt:lpstr>Выступающие  председатели комиссий:</vt:lpstr>
      <vt:lpstr>Отчет  о поступлении  и расходовании средств  благотворительного  счета для  оказания  помощи мобилизованным гражданам  и их семьям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Результаты участия Березовского городского округа в  V конкурсе городов России «Дети разные важны»</dc:title>
  <dc:creator>Андрей</dc:creator>
  <cp:lastModifiedBy>RePack by Diakov</cp:lastModifiedBy>
  <cp:revision>115</cp:revision>
  <cp:lastPrinted>2022-04-18T05:34:37Z</cp:lastPrinted>
  <dcterms:created xsi:type="dcterms:W3CDTF">2014-12-28T19:45:19Z</dcterms:created>
  <dcterms:modified xsi:type="dcterms:W3CDTF">2022-12-14T05:50:33Z</dcterms:modified>
</cp:coreProperties>
</file>